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2"/>
  </p:notesMasterIdLst>
  <p:sldIdLst>
    <p:sldId id="256" r:id="rId2"/>
    <p:sldId id="444" r:id="rId3"/>
    <p:sldId id="445" r:id="rId4"/>
    <p:sldId id="639" r:id="rId5"/>
    <p:sldId id="640" r:id="rId6"/>
    <p:sldId id="641" r:id="rId7"/>
    <p:sldId id="395" r:id="rId8"/>
    <p:sldId id="381" r:id="rId9"/>
    <p:sldId id="270" r:id="rId10"/>
    <p:sldId id="269" r:id="rId11"/>
    <p:sldId id="394" r:id="rId12"/>
    <p:sldId id="349" r:id="rId13"/>
    <p:sldId id="447" r:id="rId14"/>
    <p:sldId id="448" r:id="rId15"/>
    <p:sldId id="449" r:id="rId16"/>
    <p:sldId id="450" r:id="rId17"/>
    <p:sldId id="451" r:id="rId18"/>
    <p:sldId id="452" r:id="rId19"/>
    <p:sldId id="453" r:id="rId20"/>
    <p:sldId id="454" r:id="rId21"/>
    <p:sldId id="455" r:id="rId22"/>
    <p:sldId id="456" r:id="rId23"/>
    <p:sldId id="457" r:id="rId24"/>
    <p:sldId id="458" r:id="rId25"/>
    <p:sldId id="459" r:id="rId26"/>
    <p:sldId id="611" r:id="rId27"/>
    <p:sldId id="432" r:id="rId28"/>
    <p:sldId id="350" r:id="rId29"/>
    <p:sldId id="351" r:id="rId30"/>
    <p:sldId id="352" r:id="rId31"/>
    <p:sldId id="396" r:id="rId32"/>
    <p:sldId id="397" r:id="rId33"/>
    <p:sldId id="365" r:id="rId34"/>
    <p:sldId id="398" r:id="rId35"/>
    <p:sldId id="379" r:id="rId36"/>
    <p:sldId id="460" r:id="rId37"/>
    <p:sldId id="461" r:id="rId38"/>
    <p:sldId id="462" r:id="rId39"/>
    <p:sldId id="463" r:id="rId40"/>
    <p:sldId id="464" r:id="rId41"/>
    <p:sldId id="465" r:id="rId42"/>
    <p:sldId id="466" r:id="rId43"/>
    <p:sldId id="368" r:id="rId44"/>
    <p:sldId id="642" r:id="rId45"/>
    <p:sldId id="399" r:id="rId46"/>
    <p:sldId id="371" r:id="rId47"/>
    <p:sldId id="373" r:id="rId48"/>
    <p:sldId id="643" r:id="rId49"/>
    <p:sldId id="401" r:id="rId50"/>
    <p:sldId id="644" r:id="rId51"/>
    <p:sldId id="370" r:id="rId52"/>
    <p:sldId id="404" r:id="rId53"/>
    <p:sldId id="375" r:id="rId54"/>
    <p:sldId id="619" r:id="rId55"/>
    <p:sldId id="507" r:id="rId56"/>
    <p:sldId id="508" r:id="rId57"/>
    <p:sldId id="509" r:id="rId58"/>
    <p:sldId id="512" r:id="rId59"/>
    <p:sldId id="271" r:id="rId60"/>
    <p:sldId id="354" r:id="rId61"/>
    <p:sldId id="353" r:id="rId62"/>
    <p:sldId id="531" r:id="rId63"/>
    <p:sldId id="532" r:id="rId64"/>
    <p:sldId id="533" r:id="rId65"/>
    <p:sldId id="535" r:id="rId66"/>
    <p:sldId id="272" r:id="rId67"/>
    <p:sldId id="358" r:id="rId68"/>
    <p:sldId id="359" r:id="rId69"/>
    <p:sldId id="407" r:id="rId70"/>
    <p:sldId id="355" r:id="rId71"/>
    <p:sldId id="361" r:id="rId72"/>
    <p:sldId id="408" r:id="rId73"/>
    <p:sldId id="362" r:id="rId74"/>
    <p:sldId id="363" r:id="rId75"/>
    <p:sldId id="409" r:id="rId76"/>
    <p:sldId id="364" r:id="rId77"/>
    <p:sldId id="356" r:id="rId78"/>
    <p:sldId id="417" r:id="rId79"/>
    <p:sldId id="427" r:id="rId80"/>
    <p:sldId id="418" r:id="rId81"/>
    <p:sldId id="536" r:id="rId82"/>
    <p:sldId id="538" r:id="rId83"/>
    <p:sldId id="539" r:id="rId84"/>
    <p:sldId id="540" r:id="rId85"/>
    <p:sldId id="541" r:id="rId86"/>
    <p:sldId id="542" r:id="rId87"/>
    <p:sldId id="543" r:id="rId88"/>
    <p:sldId id="544" r:id="rId89"/>
    <p:sldId id="545" r:id="rId90"/>
    <p:sldId id="546" r:id="rId91"/>
    <p:sldId id="547" r:id="rId92"/>
    <p:sldId id="548" r:id="rId93"/>
    <p:sldId id="549" r:id="rId94"/>
    <p:sldId id="550" r:id="rId95"/>
    <p:sldId id="551" r:id="rId96"/>
    <p:sldId id="552" r:id="rId97"/>
    <p:sldId id="553" r:id="rId98"/>
    <p:sldId id="554" r:id="rId99"/>
    <p:sldId id="555" r:id="rId100"/>
    <p:sldId id="557" r:id="rId101"/>
    <p:sldId id="558" r:id="rId102"/>
    <p:sldId id="559" r:id="rId103"/>
    <p:sldId id="560" r:id="rId104"/>
    <p:sldId id="561" r:id="rId105"/>
    <p:sldId id="562" r:id="rId106"/>
    <p:sldId id="564" r:id="rId107"/>
    <p:sldId id="565" r:id="rId108"/>
    <p:sldId id="566" r:id="rId109"/>
    <p:sldId id="567" r:id="rId110"/>
    <p:sldId id="568" r:id="rId111"/>
    <p:sldId id="569" r:id="rId112"/>
    <p:sldId id="570" r:id="rId113"/>
    <p:sldId id="571" r:id="rId114"/>
    <p:sldId id="572" r:id="rId115"/>
    <p:sldId id="577" r:id="rId116"/>
    <p:sldId id="578" r:id="rId117"/>
    <p:sldId id="638" r:id="rId118"/>
    <p:sldId id="273" r:id="rId119"/>
    <p:sldId id="410" r:id="rId120"/>
    <p:sldId id="411" r:id="rId121"/>
    <p:sldId id="412" r:id="rId122"/>
    <p:sldId id="413" r:id="rId123"/>
    <p:sldId id="414" r:id="rId124"/>
    <p:sldId id="537" r:id="rId125"/>
    <p:sldId id="574" r:id="rId126"/>
    <p:sldId id="575" r:id="rId127"/>
    <p:sldId id="576" r:id="rId128"/>
    <p:sldId id="581" r:id="rId129"/>
    <p:sldId id="582" r:id="rId130"/>
    <p:sldId id="583" r:id="rId131"/>
    <p:sldId id="584" r:id="rId132"/>
    <p:sldId id="585" r:id="rId133"/>
    <p:sldId id="586" r:id="rId134"/>
    <p:sldId id="267" r:id="rId135"/>
    <p:sldId id="646" r:id="rId136"/>
    <p:sldId id="647" r:id="rId137"/>
    <p:sldId id="648" r:id="rId138"/>
    <p:sldId id="649" r:id="rId139"/>
    <p:sldId id="332" r:id="rId140"/>
    <p:sldId id="650" r:id="rId141"/>
    <p:sldId id="651" r:id="rId142"/>
    <p:sldId id="441" r:id="rId143"/>
    <p:sldId id="419" r:id="rId144"/>
    <p:sldId id="331" r:id="rId145"/>
    <p:sldId id="415" r:id="rId146"/>
    <p:sldId id="369" r:id="rId147"/>
    <p:sldId id="442" r:id="rId148"/>
    <p:sldId id="286" r:id="rId149"/>
    <p:sldId id="304" r:id="rId150"/>
    <p:sldId id="306" r:id="rId151"/>
    <p:sldId id="307" r:id="rId152"/>
    <p:sldId id="382" r:id="rId153"/>
    <p:sldId id="335" r:id="rId154"/>
    <p:sldId id="653" r:id="rId155"/>
    <p:sldId id="309" r:id="rId156"/>
    <p:sldId id="652" r:id="rId157"/>
    <p:sldId id="388" r:id="rId158"/>
    <p:sldId id="308" r:id="rId159"/>
    <p:sldId id="303" r:id="rId160"/>
    <p:sldId id="287" r:id="rId161"/>
    <p:sldId id="339" r:id="rId162"/>
    <p:sldId id="663" r:id="rId163"/>
    <p:sldId id="429" r:id="rId164"/>
    <p:sldId id="430" r:id="rId165"/>
    <p:sldId id="334" r:id="rId166"/>
    <p:sldId id="421" r:id="rId167"/>
    <p:sldId id="654" r:id="rId168"/>
    <p:sldId id="423" r:id="rId169"/>
    <p:sldId id="422" r:id="rId170"/>
    <p:sldId id="383" r:id="rId171"/>
    <p:sldId id="311" r:id="rId172"/>
    <p:sldId id="655" r:id="rId173"/>
    <p:sldId id="656" r:id="rId174"/>
    <p:sldId id="657" r:id="rId175"/>
    <p:sldId id="658" r:id="rId176"/>
    <p:sldId id="659" r:id="rId177"/>
    <p:sldId id="660" r:id="rId178"/>
    <p:sldId id="275" r:id="rId179"/>
    <p:sldId id="377" r:id="rId180"/>
    <p:sldId id="357" r:id="rId181"/>
    <p:sldId id="378" r:id="rId182"/>
    <p:sldId id="424" r:id="rId183"/>
    <p:sldId id="425" r:id="rId184"/>
    <p:sldId id="595" r:id="rId185"/>
    <p:sldId id="596" r:id="rId186"/>
    <p:sldId id="597" r:id="rId187"/>
    <p:sldId id="604" r:id="rId188"/>
    <p:sldId id="598" r:id="rId189"/>
    <p:sldId id="599" r:id="rId190"/>
    <p:sldId id="601" r:id="rId191"/>
    <p:sldId id="602" r:id="rId192"/>
    <p:sldId id="605" r:id="rId193"/>
    <p:sldId id="606" r:id="rId194"/>
    <p:sldId id="318" r:id="rId195"/>
    <p:sldId id="587" r:id="rId196"/>
    <p:sldId id="588" r:id="rId197"/>
    <p:sldId id="589" r:id="rId198"/>
    <p:sldId id="426" r:id="rId199"/>
    <p:sldId id="609" r:id="rId200"/>
    <p:sldId id="610" r:id="rId201"/>
    <p:sldId id="340" r:id="rId202"/>
    <p:sldId id="590" r:id="rId203"/>
    <p:sldId id="607" r:id="rId204"/>
    <p:sldId id="385" r:id="rId205"/>
    <p:sldId id="608" r:id="rId206"/>
    <p:sldId id="428" r:id="rId207"/>
    <p:sldId id="431" r:id="rId208"/>
    <p:sldId id="664" r:id="rId209"/>
    <p:sldId id="386" r:id="rId210"/>
    <p:sldId id="591" r:id="rId2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UARIO" initials="U" lastIdx="1" clrIdx="0">
    <p:extLst>
      <p:ext uri="{19B8F6BF-5375-455C-9EA6-DF929625EA0E}">
        <p15:presenceInfo xmlns:p15="http://schemas.microsoft.com/office/powerpoint/2012/main" userId="USUARIO" providerId="None"/>
      </p:ext>
    </p:extLst>
  </p:cmAuthor>
  <p:cmAuthor id="2" name="Junta de Gobierno del Coamu" initials="JdGdC" lastIdx="1" clrIdx="1">
    <p:extLst>
      <p:ext uri="{19B8F6BF-5375-455C-9EA6-DF929625EA0E}">
        <p15:presenceInfo xmlns:p15="http://schemas.microsoft.com/office/powerpoint/2012/main" userId="Junta de Gobierno del Coam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6C0000"/>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54" autoAdjust="0"/>
    <p:restoredTop sz="83525" autoAdjust="0"/>
  </p:normalViewPr>
  <p:slideViewPr>
    <p:cSldViewPr snapToGrid="0" snapToObjects="1">
      <p:cViewPr varScale="1">
        <p:scale>
          <a:sx n="126" d="100"/>
          <a:sy n="126" d="100"/>
        </p:scale>
        <p:origin x="954" y="10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theme" Target="theme/theme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tableStyles" Target="tableStyles.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viewProps" Target="view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notesMaster" Target="notesMasters/notes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commentAuthors" Target="commentAuthors.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3" Type="http://schemas.openxmlformats.org/officeDocument/2006/relationships/oleObject" Target="file:///C:\Users\USUARIO\Desktop\COAMU\ASAMBLEA%20DIC-21\REDE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USUARIO\Desktop\COAMU\ASAMBLEA%20DIC-21\REDE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ES">
                <a:solidFill>
                  <a:sysClr val="windowText" lastClr="000000"/>
                </a:solidFill>
              </a:rPr>
              <a:t>Seguidores en</a:t>
            </a:r>
            <a:r>
              <a:rPr lang="es-ES" baseline="0">
                <a:solidFill>
                  <a:sysClr val="windowText" lastClr="000000"/>
                </a:solidFill>
              </a:rPr>
              <a:t> Facebook</a:t>
            </a:r>
            <a:endParaRPr lang="es-ES">
              <a:solidFill>
                <a:sysClr val="windowText" lastClr="000000"/>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ES"/>
        </a:p>
      </c:txPr>
    </c:title>
    <c:autoTitleDeleted val="0"/>
    <c:plotArea>
      <c:layout/>
      <c:barChart>
        <c:barDir val="col"/>
        <c:grouping val="clustered"/>
        <c:varyColors val="0"/>
        <c:ser>
          <c:idx val="0"/>
          <c:order val="0"/>
          <c:spPr>
            <a:solidFill>
              <a:srgbClr val="0070C0"/>
            </a:solidFill>
            <a:ln>
              <a:noFill/>
            </a:ln>
            <a:effectLst/>
          </c:spPr>
          <c:invertIfNegative val="0"/>
          <c:cat>
            <c:numRef>
              <c:f>Hoja1!$A$3:$A$16</c:f>
              <c:numCache>
                <c:formatCode>[$-C0A]mmmm\-yy;@</c:formatCode>
                <c:ptCount val="14"/>
                <c:pt idx="0">
                  <c:v>43831</c:v>
                </c:pt>
                <c:pt idx="1">
                  <c:v>43862</c:v>
                </c:pt>
                <c:pt idx="2">
                  <c:v>43891</c:v>
                </c:pt>
                <c:pt idx="3">
                  <c:v>43922</c:v>
                </c:pt>
                <c:pt idx="4">
                  <c:v>43952</c:v>
                </c:pt>
                <c:pt idx="5">
                  <c:v>43983</c:v>
                </c:pt>
                <c:pt idx="6">
                  <c:v>44013</c:v>
                </c:pt>
                <c:pt idx="7">
                  <c:v>44044</c:v>
                </c:pt>
                <c:pt idx="8">
                  <c:v>44075</c:v>
                </c:pt>
                <c:pt idx="9">
                  <c:v>44105</c:v>
                </c:pt>
                <c:pt idx="10">
                  <c:v>44136</c:v>
                </c:pt>
                <c:pt idx="11">
                  <c:v>44166</c:v>
                </c:pt>
                <c:pt idx="12">
                  <c:v>44343</c:v>
                </c:pt>
                <c:pt idx="13">
                  <c:v>44545</c:v>
                </c:pt>
              </c:numCache>
            </c:numRef>
          </c:cat>
          <c:val>
            <c:numRef>
              <c:f>Hoja1!$B$3:$B$16</c:f>
              <c:numCache>
                <c:formatCode>General</c:formatCode>
                <c:ptCount val="14"/>
                <c:pt idx="0">
                  <c:v>1194</c:v>
                </c:pt>
                <c:pt idx="1">
                  <c:v>1197</c:v>
                </c:pt>
                <c:pt idx="2">
                  <c:v>1199</c:v>
                </c:pt>
                <c:pt idx="3">
                  <c:v>1205</c:v>
                </c:pt>
                <c:pt idx="4">
                  <c:v>1212</c:v>
                </c:pt>
                <c:pt idx="5">
                  <c:v>1212</c:v>
                </c:pt>
                <c:pt idx="6">
                  <c:v>1219</c:v>
                </c:pt>
                <c:pt idx="7">
                  <c:v>1225</c:v>
                </c:pt>
                <c:pt idx="8">
                  <c:v>1231</c:v>
                </c:pt>
                <c:pt idx="9">
                  <c:v>1238</c:v>
                </c:pt>
                <c:pt idx="10">
                  <c:v>1244</c:v>
                </c:pt>
                <c:pt idx="11">
                  <c:v>1244</c:v>
                </c:pt>
                <c:pt idx="12">
                  <c:v>1250</c:v>
                </c:pt>
                <c:pt idx="13">
                  <c:v>1267</c:v>
                </c:pt>
              </c:numCache>
            </c:numRef>
          </c:val>
          <c:extLst>
            <c:ext xmlns:c16="http://schemas.microsoft.com/office/drawing/2014/chart" uri="{C3380CC4-5D6E-409C-BE32-E72D297353CC}">
              <c16:uniqueId val="{00000000-C9B6-450E-A05D-C480F846672C}"/>
            </c:ext>
          </c:extLst>
        </c:ser>
        <c:dLbls>
          <c:showLegendKey val="0"/>
          <c:showVal val="0"/>
          <c:showCatName val="0"/>
          <c:showSerName val="0"/>
          <c:showPercent val="0"/>
          <c:showBubbleSize val="0"/>
        </c:dLbls>
        <c:gapWidth val="219"/>
        <c:axId val="562387520"/>
        <c:axId val="562387848"/>
      </c:barChart>
      <c:catAx>
        <c:axId val="562387520"/>
        <c:scaling>
          <c:orientation val="minMax"/>
        </c:scaling>
        <c:delete val="0"/>
        <c:axPos val="b"/>
        <c:numFmt formatCode="[$-C0A]m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0"/>
          <a:lstStyle/>
          <a:p>
            <a:pPr>
              <a:defRPr sz="900" b="0" i="0" u="none" strike="noStrike" kern="1200" baseline="0">
                <a:solidFill>
                  <a:schemeClr val="tx1">
                    <a:lumMod val="65000"/>
                    <a:lumOff val="35000"/>
                  </a:schemeClr>
                </a:solidFill>
                <a:latin typeface="+mn-lt"/>
                <a:ea typeface="+mn-ea"/>
                <a:cs typeface="+mn-cs"/>
              </a:defRPr>
            </a:pPr>
            <a:endParaRPr lang="es-ES"/>
          </a:p>
        </c:txPr>
        <c:crossAx val="562387848"/>
        <c:crosses val="autoZero"/>
        <c:auto val="0"/>
        <c:lblAlgn val="ctr"/>
        <c:lblOffset val="100"/>
        <c:noMultiLvlLbl val="0"/>
      </c:catAx>
      <c:valAx>
        <c:axId val="5623878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562387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ES" dirty="0">
                <a:solidFill>
                  <a:schemeClr val="tx1"/>
                </a:solidFill>
              </a:rPr>
              <a:t>Seguidores en Twitter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ES"/>
        </a:p>
      </c:txPr>
    </c:title>
    <c:autoTitleDeleted val="0"/>
    <c:plotArea>
      <c:layout/>
      <c:barChart>
        <c:barDir val="col"/>
        <c:grouping val="clustered"/>
        <c:varyColors val="0"/>
        <c:ser>
          <c:idx val="0"/>
          <c:order val="0"/>
          <c:spPr>
            <a:solidFill>
              <a:srgbClr val="00B0F0"/>
            </a:solidFill>
            <a:ln>
              <a:noFill/>
            </a:ln>
            <a:effectLst/>
          </c:spPr>
          <c:invertIfNegative val="0"/>
          <c:cat>
            <c:numRef>
              <c:f>Hoja1!$A$47:$A$70</c:f>
              <c:numCache>
                <c:formatCode>[$-C0A]mmmm\-yy;@</c:formatCode>
                <c:ptCount val="24"/>
                <c:pt idx="0">
                  <c:v>43831</c:v>
                </c:pt>
                <c:pt idx="1">
                  <c:v>43862</c:v>
                </c:pt>
                <c:pt idx="2">
                  <c:v>43891</c:v>
                </c:pt>
                <c:pt idx="3">
                  <c:v>43922</c:v>
                </c:pt>
                <c:pt idx="4">
                  <c:v>43952</c:v>
                </c:pt>
                <c:pt idx="5">
                  <c:v>43983</c:v>
                </c:pt>
                <c:pt idx="6">
                  <c:v>44013</c:v>
                </c:pt>
                <c:pt idx="7">
                  <c:v>44044</c:v>
                </c:pt>
                <c:pt idx="8">
                  <c:v>44075</c:v>
                </c:pt>
                <c:pt idx="9">
                  <c:v>44105</c:v>
                </c:pt>
                <c:pt idx="10">
                  <c:v>44136</c:v>
                </c:pt>
                <c:pt idx="11">
                  <c:v>44166</c:v>
                </c:pt>
                <c:pt idx="12">
                  <c:v>44197</c:v>
                </c:pt>
                <c:pt idx="13">
                  <c:v>44228</c:v>
                </c:pt>
                <c:pt idx="14">
                  <c:v>44256</c:v>
                </c:pt>
                <c:pt idx="15">
                  <c:v>44287</c:v>
                </c:pt>
                <c:pt idx="16">
                  <c:v>44317</c:v>
                </c:pt>
                <c:pt idx="17">
                  <c:v>44348</c:v>
                </c:pt>
                <c:pt idx="18">
                  <c:v>44378</c:v>
                </c:pt>
                <c:pt idx="19">
                  <c:v>44409</c:v>
                </c:pt>
                <c:pt idx="20">
                  <c:v>44440</c:v>
                </c:pt>
                <c:pt idx="21">
                  <c:v>44470</c:v>
                </c:pt>
                <c:pt idx="22">
                  <c:v>44501</c:v>
                </c:pt>
                <c:pt idx="23">
                  <c:v>44531</c:v>
                </c:pt>
              </c:numCache>
            </c:numRef>
          </c:cat>
          <c:val>
            <c:numRef>
              <c:f>Hoja1!$B$47:$B$70</c:f>
              <c:numCache>
                <c:formatCode>General</c:formatCode>
                <c:ptCount val="24"/>
                <c:pt idx="0">
                  <c:v>4411</c:v>
                </c:pt>
                <c:pt idx="1">
                  <c:v>4437</c:v>
                </c:pt>
                <c:pt idx="2">
                  <c:v>4443</c:v>
                </c:pt>
                <c:pt idx="3">
                  <c:v>4452</c:v>
                </c:pt>
                <c:pt idx="4">
                  <c:v>4457</c:v>
                </c:pt>
                <c:pt idx="5">
                  <c:v>4448</c:v>
                </c:pt>
                <c:pt idx="6">
                  <c:v>4453</c:v>
                </c:pt>
                <c:pt idx="7">
                  <c:v>4462</c:v>
                </c:pt>
                <c:pt idx="8">
                  <c:v>4463</c:v>
                </c:pt>
                <c:pt idx="9">
                  <c:v>4478</c:v>
                </c:pt>
                <c:pt idx="10">
                  <c:v>4490</c:v>
                </c:pt>
                <c:pt idx="11">
                  <c:v>4506</c:v>
                </c:pt>
                <c:pt idx="12">
                  <c:v>4519</c:v>
                </c:pt>
                <c:pt idx="13">
                  <c:v>4533</c:v>
                </c:pt>
                <c:pt idx="14">
                  <c:v>4550</c:v>
                </c:pt>
                <c:pt idx="15">
                  <c:v>4559</c:v>
                </c:pt>
                <c:pt idx="16">
                  <c:v>4550</c:v>
                </c:pt>
                <c:pt idx="17">
                  <c:v>4539</c:v>
                </c:pt>
                <c:pt idx="18">
                  <c:v>4539</c:v>
                </c:pt>
                <c:pt idx="19">
                  <c:v>4553</c:v>
                </c:pt>
                <c:pt idx="20">
                  <c:v>4581</c:v>
                </c:pt>
                <c:pt idx="21">
                  <c:v>4605</c:v>
                </c:pt>
                <c:pt idx="22">
                  <c:v>4612</c:v>
                </c:pt>
                <c:pt idx="23">
                  <c:v>4612</c:v>
                </c:pt>
              </c:numCache>
            </c:numRef>
          </c:val>
          <c:extLst>
            <c:ext xmlns:c16="http://schemas.microsoft.com/office/drawing/2014/chart" uri="{C3380CC4-5D6E-409C-BE32-E72D297353CC}">
              <c16:uniqueId val="{00000000-3A3C-4498-923B-EF06D7AACD9D}"/>
            </c:ext>
          </c:extLst>
        </c:ser>
        <c:dLbls>
          <c:showLegendKey val="0"/>
          <c:showVal val="0"/>
          <c:showCatName val="0"/>
          <c:showSerName val="0"/>
          <c:showPercent val="0"/>
          <c:showBubbleSize val="0"/>
        </c:dLbls>
        <c:gapWidth val="219"/>
        <c:overlap val="-27"/>
        <c:axId val="428707872"/>
        <c:axId val="428705248"/>
      </c:barChart>
      <c:catAx>
        <c:axId val="428707872"/>
        <c:scaling>
          <c:orientation val="minMax"/>
        </c:scaling>
        <c:delete val="0"/>
        <c:axPos val="b"/>
        <c:numFmt formatCode="[$-C0A]m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28705248"/>
        <c:crosses val="autoZero"/>
        <c:auto val="0"/>
        <c:lblAlgn val="ctr"/>
        <c:lblOffset val="100"/>
        <c:noMultiLvlLbl val="1"/>
      </c:catAx>
      <c:valAx>
        <c:axId val="4287052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428707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D3F36B-B96D-4BE5-AF78-34BA2001CC05}" type="datetimeFigureOut">
              <a:rPr lang="es-ES" smtClean="0"/>
              <a:pPr/>
              <a:t>25/04/2022</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ACC86F-B4E8-445E-9257-D408A541B8CC}" type="slidenum">
              <a:rPr lang="es-ES" smtClean="0"/>
              <a:pPr/>
              <a:t>‹Nº›</a:t>
            </a:fld>
            <a:endParaRPr lang="es-ES"/>
          </a:p>
        </p:txBody>
      </p:sp>
    </p:spTree>
    <p:extLst>
      <p:ext uri="{BB962C8B-B14F-4D97-AF65-F5344CB8AC3E}">
        <p14:creationId xmlns:p14="http://schemas.microsoft.com/office/powerpoint/2010/main" val="28589531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3</a:t>
            </a:fld>
            <a:endParaRPr lang="es-ES"/>
          </a:p>
        </p:txBody>
      </p:sp>
    </p:spTree>
    <p:extLst>
      <p:ext uri="{BB962C8B-B14F-4D97-AF65-F5344CB8AC3E}">
        <p14:creationId xmlns:p14="http://schemas.microsoft.com/office/powerpoint/2010/main" val="594231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Algunas han consistido en experiencias personales de compañeros explicando algunas de sus obras</a:t>
            </a:r>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38</a:t>
            </a:fld>
            <a:endParaRPr lang="es-ES"/>
          </a:p>
        </p:txBody>
      </p:sp>
    </p:spTree>
    <p:extLst>
      <p:ext uri="{BB962C8B-B14F-4D97-AF65-F5344CB8AC3E}">
        <p14:creationId xmlns:p14="http://schemas.microsoft.com/office/powerpoint/2010/main" val="208770255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Nueva empresa que lo gestiona VYPDISTRICT. Nuevas ofertas y ventajas</a:t>
            </a:r>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159</a:t>
            </a:fld>
            <a:endParaRPr lang="es-ES"/>
          </a:p>
        </p:txBody>
      </p:sp>
    </p:spTree>
    <p:extLst>
      <p:ext uri="{BB962C8B-B14F-4D97-AF65-F5344CB8AC3E}">
        <p14:creationId xmlns:p14="http://schemas.microsoft.com/office/powerpoint/2010/main" val="270554120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Pude estar un ratito</a:t>
            </a:r>
            <a:r>
              <a:rPr lang="es-ES" baseline="0" dirty="0"/>
              <a:t> en el Palacio </a:t>
            </a:r>
            <a:r>
              <a:rPr lang="es-ES" baseline="0" dirty="0" err="1"/>
              <a:t>Zurbano</a:t>
            </a:r>
            <a:r>
              <a:rPr lang="es-ES" baseline="0" dirty="0"/>
              <a:t> donde estaban expuestas las obras, varias de colegiados COAMU</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162</a:t>
            </a:fld>
            <a:endParaRPr lang="es-ES"/>
          </a:p>
        </p:txBody>
      </p:sp>
    </p:spTree>
    <p:extLst>
      <p:ext uri="{BB962C8B-B14F-4D97-AF65-F5344CB8AC3E}">
        <p14:creationId xmlns:p14="http://schemas.microsoft.com/office/powerpoint/2010/main" val="120926917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Tenemos al frente del Observatorio a la</a:t>
            </a:r>
            <a:r>
              <a:rPr lang="es-ES" baseline="0" dirty="0"/>
              <a:t> arquitecta </a:t>
            </a:r>
            <a:r>
              <a:rPr lang="es-ES" baseline="0" dirty="0" err="1"/>
              <a:t>Angela</a:t>
            </a:r>
            <a:r>
              <a:rPr lang="es-ES" baseline="0" dirty="0"/>
              <a:t> </a:t>
            </a:r>
            <a:r>
              <a:rPr lang="es-ES" baseline="0" dirty="0" err="1"/>
              <a:t>Baldellou</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167</a:t>
            </a:fld>
            <a:endParaRPr lang="es-ES"/>
          </a:p>
        </p:txBody>
      </p:sp>
    </p:spTree>
    <p:extLst>
      <p:ext uri="{BB962C8B-B14F-4D97-AF65-F5344CB8AC3E}">
        <p14:creationId xmlns:p14="http://schemas.microsoft.com/office/powerpoint/2010/main" val="54807120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Además</a:t>
            </a:r>
            <a:r>
              <a:rPr lang="es-ES" baseline="0" dirty="0"/>
              <a:t> de la importancia de los temas que se tratan, interesa mucho las notas de prensa que se extraen y las repercusión y difusión que hacen las empresas.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168</a:t>
            </a:fld>
            <a:endParaRPr lang="es-ES"/>
          </a:p>
        </p:txBody>
      </p:sp>
    </p:spTree>
    <p:extLst>
      <p:ext uri="{BB962C8B-B14F-4D97-AF65-F5344CB8AC3E}">
        <p14:creationId xmlns:p14="http://schemas.microsoft.com/office/powerpoint/2010/main" val="324134546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El observatorio 2030 está formado por 7 líneas de actuación organizadas en grupos de trabajo </a:t>
            </a:r>
            <a:r>
              <a:rPr lang="es-ES" dirty="0" err="1"/>
              <a:t>que,bajo</a:t>
            </a:r>
            <a:r>
              <a:rPr lang="es-ES" dirty="0"/>
              <a:t> la coordinación del CSCAE abordan la planificación y gestión urbanas desde diferentes ámbitos estratégicos: inclusión y justicia social, sostenibilidad, calidad, digitalización, seguridad, recursos y transición energética. Todos estos grupos son posibles gracias a patrocinios de </a:t>
            </a:r>
            <a:r>
              <a:rPr lang="es-ES" dirty="0" err="1"/>
              <a:t>Asemas</a:t>
            </a:r>
            <a:r>
              <a:rPr lang="es-ES" dirty="0"/>
              <a:t>, Cosentino, Finsa, Saint-Gobain, Foca </a:t>
            </a:r>
            <a:r>
              <a:rPr lang="es-ES" dirty="0" err="1"/>
              <a:t>etc</a:t>
            </a:r>
            <a:r>
              <a:rPr lang="es-ES" dirty="0"/>
              <a:t> y al apoyo constante del Alto comisionado de la Agenda 2030.</a:t>
            </a:r>
          </a:p>
          <a:p>
            <a:r>
              <a:rPr lang="es-ES" dirty="0"/>
              <a:t>Tenemos al frente del Observatorio a la</a:t>
            </a:r>
            <a:r>
              <a:rPr lang="es-ES" baseline="0" dirty="0"/>
              <a:t> arquitecta Angela </a:t>
            </a:r>
            <a:r>
              <a:rPr lang="es-ES" baseline="0" dirty="0" err="1"/>
              <a:t>Baldellou</a:t>
            </a:r>
            <a:r>
              <a:rPr lang="es-ES" baseline="0" dirty="0"/>
              <a:t> , con Claudia, Sergio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171</a:t>
            </a:fld>
            <a:endParaRPr lang="es-ES"/>
          </a:p>
        </p:txBody>
      </p:sp>
    </p:spTree>
    <p:extLst>
      <p:ext uri="{BB962C8B-B14F-4D97-AF65-F5344CB8AC3E}">
        <p14:creationId xmlns:p14="http://schemas.microsoft.com/office/powerpoint/2010/main" val="54807120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199</a:t>
            </a:fld>
            <a:endParaRPr lang="es-ES"/>
          </a:p>
        </p:txBody>
      </p:sp>
    </p:spTree>
    <p:extLst>
      <p:ext uri="{BB962C8B-B14F-4D97-AF65-F5344CB8AC3E}">
        <p14:creationId xmlns:p14="http://schemas.microsoft.com/office/powerpoint/2010/main" val="202956319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200</a:t>
            </a:fld>
            <a:endParaRPr lang="es-ES"/>
          </a:p>
        </p:txBody>
      </p:sp>
    </p:spTree>
    <p:extLst>
      <p:ext uri="{BB962C8B-B14F-4D97-AF65-F5344CB8AC3E}">
        <p14:creationId xmlns:p14="http://schemas.microsoft.com/office/powerpoint/2010/main" val="181675053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sz="1200" b="0" i="0" kern="1200" dirty="0">
                <a:solidFill>
                  <a:schemeClr val="tx1"/>
                </a:solidFill>
                <a:effectLst/>
                <a:latin typeface="+mn-lt"/>
                <a:ea typeface="+mn-ea"/>
                <a:cs typeface="+mn-cs"/>
              </a:rPr>
              <a:t> VICTOR BELTRI: galardón, creado en 2013, en reconocimiento al más importante arquitecto modernista de la Región. Francisco Javier </a:t>
            </a:r>
            <a:r>
              <a:rPr lang="es-ES" sz="1200" b="0" i="0" kern="1200" dirty="0" err="1">
                <a:solidFill>
                  <a:schemeClr val="tx1"/>
                </a:solidFill>
                <a:effectLst/>
                <a:latin typeface="+mn-lt"/>
                <a:ea typeface="+mn-ea"/>
                <a:cs typeface="+mn-cs"/>
              </a:rPr>
              <a:t>Neyla</a:t>
            </a:r>
            <a:endParaRPr lang="es-ES" sz="1200" b="0" i="0" kern="1200" dirty="0">
              <a:solidFill>
                <a:schemeClr val="tx1"/>
              </a:solidFill>
              <a:effectLst/>
              <a:latin typeface="+mn-lt"/>
              <a:ea typeface="+mn-ea"/>
              <a:cs typeface="+mn-cs"/>
            </a:endParaRPr>
          </a:p>
          <a:p>
            <a:r>
              <a:rPr lang="es-ES" sz="1200" b="0" i="0" kern="1200" dirty="0">
                <a:solidFill>
                  <a:schemeClr val="tx1"/>
                </a:solidFill>
                <a:effectLst/>
                <a:latin typeface="+mn-lt"/>
                <a:ea typeface="+mn-ea"/>
                <a:cs typeface="+mn-cs"/>
              </a:rPr>
              <a:t>PEREZ PIÑERO: creado en el año 2013, con motivo del 40 aniversario del fallecimiento del arquitecto de origen murciano. Dicho galardón pretende reconocer a aquellas personas o instituciones, cuyas aportaciones tengan un importante interés en la investigación y desarrollo de la innovación tecnológica en la arquitectura. Diario LA VERDAD</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201</a:t>
            </a:fld>
            <a:endParaRPr lang="es-ES"/>
          </a:p>
        </p:txBody>
      </p:sp>
    </p:spTree>
    <p:extLst>
      <p:ext uri="{BB962C8B-B14F-4D97-AF65-F5344CB8AC3E}">
        <p14:creationId xmlns:p14="http://schemas.microsoft.com/office/powerpoint/2010/main" val="141978032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sz="1200" b="0" i="0" kern="1200" dirty="0">
                <a:solidFill>
                  <a:schemeClr val="tx1"/>
                </a:solidFill>
                <a:effectLst/>
                <a:latin typeface="+mn-lt"/>
                <a:ea typeface="+mn-ea"/>
                <a:cs typeface="+mn-cs"/>
              </a:rPr>
              <a:t> VICTOR BELTRI: galardón, creado en 2013, en reconocimiento al más importante arquitecto modernista de la Región. Francisco Javier </a:t>
            </a:r>
            <a:r>
              <a:rPr lang="es-ES" sz="1200" b="0" i="0" kern="1200" dirty="0" err="1">
                <a:solidFill>
                  <a:schemeClr val="tx1"/>
                </a:solidFill>
                <a:effectLst/>
                <a:latin typeface="+mn-lt"/>
                <a:ea typeface="+mn-ea"/>
                <a:cs typeface="+mn-cs"/>
              </a:rPr>
              <a:t>Neyla</a:t>
            </a:r>
            <a:endParaRPr lang="es-ES" sz="1200" b="0" i="0" kern="1200" dirty="0">
              <a:solidFill>
                <a:schemeClr val="tx1"/>
              </a:solidFill>
              <a:effectLst/>
              <a:latin typeface="+mn-lt"/>
              <a:ea typeface="+mn-ea"/>
              <a:cs typeface="+mn-cs"/>
            </a:endParaRPr>
          </a:p>
          <a:p>
            <a:r>
              <a:rPr lang="es-ES" sz="1200" b="0" i="0" kern="1200" dirty="0">
                <a:solidFill>
                  <a:schemeClr val="tx1"/>
                </a:solidFill>
                <a:effectLst/>
                <a:latin typeface="+mn-lt"/>
                <a:ea typeface="+mn-ea"/>
                <a:cs typeface="+mn-cs"/>
              </a:rPr>
              <a:t>PEREZ PIÑERO: creado en el año 2013, con motivo del 40 aniversario del fallecimiento del arquitecto de origen murciano. Dicho galardón pretende reconocer a aquellas personas o instituciones, cuyas aportaciones tengan un importante interés en la investigación y desarrollo de la innovación tecnológica en la arquitectura. Diario LA VERDAD</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202</a:t>
            </a:fld>
            <a:endParaRPr lang="es-ES"/>
          </a:p>
        </p:txBody>
      </p:sp>
    </p:spTree>
    <p:extLst>
      <p:ext uri="{BB962C8B-B14F-4D97-AF65-F5344CB8AC3E}">
        <p14:creationId xmlns:p14="http://schemas.microsoft.com/office/powerpoint/2010/main" val="62250583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203</a:t>
            </a:fld>
            <a:endParaRPr lang="es-ES"/>
          </a:p>
        </p:txBody>
      </p:sp>
    </p:spTree>
    <p:extLst>
      <p:ext uri="{BB962C8B-B14F-4D97-AF65-F5344CB8AC3E}">
        <p14:creationId xmlns:p14="http://schemas.microsoft.com/office/powerpoint/2010/main" val="1391030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Ha sido una colaboración de un compañero nuestro con otros colectivos de Guadalajara</a:t>
            </a:r>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42</a:t>
            </a:fld>
            <a:endParaRPr lang="es-ES"/>
          </a:p>
        </p:txBody>
      </p:sp>
    </p:spTree>
    <p:extLst>
      <p:ext uri="{BB962C8B-B14F-4D97-AF65-F5344CB8AC3E}">
        <p14:creationId xmlns:p14="http://schemas.microsoft.com/office/powerpoint/2010/main" val="51301285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204</a:t>
            </a:fld>
            <a:endParaRPr lang="es-ES"/>
          </a:p>
        </p:txBody>
      </p:sp>
    </p:spTree>
    <p:extLst>
      <p:ext uri="{BB962C8B-B14F-4D97-AF65-F5344CB8AC3E}">
        <p14:creationId xmlns:p14="http://schemas.microsoft.com/office/powerpoint/2010/main" val="73785360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205</a:t>
            </a:fld>
            <a:endParaRPr lang="es-ES"/>
          </a:p>
        </p:txBody>
      </p:sp>
    </p:spTree>
    <p:extLst>
      <p:ext uri="{BB962C8B-B14F-4D97-AF65-F5344CB8AC3E}">
        <p14:creationId xmlns:p14="http://schemas.microsoft.com/office/powerpoint/2010/main" val="332278006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Pude estar un ratito</a:t>
            </a:r>
            <a:r>
              <a:rPr lang="es-ES" baseline="0" dirty="0"/>
              <a:t> en el Palacio </a:t>
            </a:r>
            <a:r>
              <a:rPr lang="es-ES" baseline="0" dirty="0" err="1"/>
              <a:t>Zurbano</a:t>
            </a:r>
            <a:r>
              <a:rPr lang="es-ES" baseline="0" dirty="0"/>
              <a:t> donde estaban expuestas las obras, varias de colegiados COAMU</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206</a:t>
            </a:fld>
            <a:endParaRPr lang="es-ES"/>
          </a:p>
        </p:txBody>
      </p:sp>
    </p:spTree>
    <p:extLst>
      <p:ext uri="{BB962C8B-B14F-4D97-AF65-F5344CB8AC3E}">
        <p14:creationId xmlns:p14="http://schemas.microsoft.com/office/powerpoint/2010/main" val="120926917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209</a:t>
            </a:fld>
            <a:endParaRPr lang="es-ES"/>
          </a:p>
        </p:txBody>
      </p:sp>
    </p:spTree>
    <p:extLst>
      <p:ext uri="{BB962C8B-B14F-4D97-AF65-F5344CB8AC3E}">
        <p14:creationId xmlns:p14="http://schemas.microsoft.com/office/powerpoint/2010/main" val="2080243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mesas de trabajo más activas</a:t>
            </a:r>
            <a:r>
              <a:rPr lang="es-ES" baseline="0" dirty="0"/>
              <a:t> en este primer trimestre, tanto a nivel CSCAE como COAMU</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43</a:t>
            </a:fld>
            <a:endParaRPr lang="es-ES"/>
          </a:p>
        </p:txBody>
      </p:sp>
    </p:spTree>
    <p:extLst>
      <p:ext uri="{BB962C8B-B14F-4D97-AF65-F5344CB8AC3E}">
        <p14:creationId xmlns:p14="http://schemas.microsoft.com/office/powerpoint/2010/main" val="6517473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En cuanto hemos considerado</a:t>
            </a:r>
            <a:r>
              <a:rPr lang="es-ES" baseline="0" dirty="0"/>
              <a:t> que era factible acometer obras de mantenimiento y conservación en el inmueble se han empezado a llevar a cabo.</a:t>
            </a:r>
          </a:p>
          <a:p>
            <a:r>
              <a:rPr lang="es-ES" baseline="0" dirty="0"/>
              <a:t>La fachada ya tenía un proyecto</a:t>
            </a:r>
          </a:p>
          <a:p>
            <a:r>
              <a:rPr lang="es-ES" baseline="0" dirty="0"/>
              <a:t>Mobiliario de trabajadores</a:t>
            </a:r>
          </a:p>
          <a:p>
            <a:r>
              <a:rPr lang="es-ES" baseline="0" dirty="0"/>
              <a:t>Acondicionamiento de espacios a coste cero</a:t>
            </a:r>
          </a:p>
          <a:p>
            <a:r>
              <a:rPr lang="es-ES" baseline="0" dirty="0"/>
              <a:t>climatización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44</a:t>
            </a:fld>
            <a:endParaRPr lang="es-ES"/>
          </a:p>
        </p:txBody>
      </p:sp>
    </p:spTree>
    <p:extLst>
      <p:ext uri="{BB962C8B-B14F-4D97-AF65-F5344CB8AC3E}">
        <p14:creationId xmlns:p14="http://schemas.microsoft.com/office/powerpoint/2010/main" val="1643450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Gracias</a:t>
            </a:r>
            <a:r>
              <a:rPr lang="es-ES" baseline="0" dirty="0"/>
              <a:t> a la colaboración de IKEA, donde albergamos la presentación como primicia de una colección el año pasado, hemos podido acondicionar entre otras cosas, este espacio que estaba pendiente.</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45</a:t>
            </a:fld>
            <a:endParaRPr lang="es-ES"/>
          </a:p>
        </p:txBody>
      </p:sp>
    </p:spTree>
    <p:extLst>
      <p:ext uri="{BB962C8B-B14F-4D97-AF65-F5344CB8AC3E}">
        <p14:creationId xmlns:p14="http://schemas.microsoft.com/office/powerpoint/2010/main" val="2475554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err="1"/>
              <a:t>Trini</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46</a:t>
            </a:fld>
            <a:endParaRPr lang="es-ES"/>
          </a:p>
        </p:txBody>
      </p:sp>
    </p:spTree>
    <p:extLst>
      <p:ext uri="{BB962C8B-B14F-4D97-AF65-F5344CB8AC3E}">
        <p14:creationId xmlns:p14="http://schemas.microsoft.com/office/powerpoint/2010/main" val="4061967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Se ha trabajado bastante a nivel nacional, extrapolable a nivel regional. Estoy coordinando la Comisión de Género del CSCAE, integrada</a:t>
            </a:r>
            <a:r>
              <a:rPr lang="es-ES" baseline="0" dirty="0"/>
              <a:t> por varios consejeros de distintos COAS.</a:t>
            </a:r>
          </a:p>
          <a:p>
            <a:r>
              <a:rPr lang="es-ES" baseline="0" dirty="0"/>
              <a:t>Explicar la trayectoria del proyecto CSCAE de género: 1º encuesta 2º informe de género 3º plan de igualdad.</a:t>
            </a:r>
          </a:p>
          <a:p>
            <a:r>
              <a:rPr lang="es-ES" baseline="0" dirty="0"/>
              <a:t>Tuvimos conocimiento de la Orden del 5 de abril de los premios convocados por el MITMA.</a:t>
            </a:r>
          </a:p>
          <a:p>
            <a:r>
              <a:rPr lang="es-ES" baseline="0" dirty="0"/>
              <a:t>El protocolo de acoso que tiene el CSCAE sirve de base para la revisión del nuestro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47</a:t>
            </a:fld>
            <a:endParaRPr lang="es-ES"/>
          </a:p>
        </p:txBody>
      </p:sp>
    </p:spTree>
    <p:extLst>
      <p:ext uri="{BB962C8B-B14F-4D97-AF65-F5344CB8AC3E}">
        <p14:creationId xmlns:p14="http://schemas.microsoft.com/office/powerpoint/2010/main" val="13502937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Desde</a:t>
            </a:r>
            <a:r>
              <a:rPr lang="es-ES" baseline="0" dirty="0"/>
              <a:t> el pasado mes de septiembre, una vez pasado el verano pero no la pandemia, donde la sociedad ya se mentalizó que había muchas cosas que cambiar, que la crisis sanitaria había sacado a la luz muchas carencias, donde se constataba que se avecinaba una crisis económica muy fuerte para sectores concretos, desde los COAS y el CSCAE intentamos explicar a los grupos políticos que el sector de la construcción era la llave, que podía convertirse en tractor económico, incluso hicimos cálculos rápidos: </a:t>
            </a:r>
            <a:r>
              <a:rPr lang="es-ES" sz="1200" kern="1200" dirty="0">
                <a:solidFill>
                  <a:schemeClr val="tx1"/>
                </a:solidFill>
                <a:effectLst/>
                <a:latin typeface="+mn-lt"/>
                <a:ea typeface="+mn-ea"/>
                <a:cs typeface="+mn-cs"/>
              </a:rPr>
              <a:t>Las características estructurales de sector, especialmente en rehabilitación donde el factor del coste del suelo y su carga financiera no interviene, siendo muy intensivo en mano de obra, garantiza una tasa de retorno fiscal y un ahorro en prestaciones por desempleo que permite establecer políticas que faciliten la recuperación total o casi total de la inversión pública realizada.</a:t>
            </a:r>
          </a:p>
          <a:p>
            <a:endParaRPr lang="es-E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Vimos</a:t>
            </a:r>
            <a:r>
              <a:rPr lang="es-ES" sz="1200" kern="1200" baseline="0" dirty="0">
                <a:solidFill>
                  <a:schemeClr val="tx1"/>
                </a:solidFill>
                <a:effectLst/>
                <a:latin typeface="+mn-lt"/>
                <a:ea typeface="+mn-ea"/>
                <a:cs typeface="+mn-cs"/>
              </a:rPr>
              <a:t> que Europa iba en la misma línea, sustentada en los ODS. Vimos que la posible llegada de Fondos europeos podía ser un éxito o un fracaso atendiendo a los recursos de gestión empleados. Y nos convertimos en Oficinas de apoyo a la rehabilitación. Somos la cadena entre la administración y la comunidad de propietarios; o la administración y el usuario. Queremos ayudar a poder gestionar esas ayudas de modo eficiente, que la sociedad esté bien informada, que las vea próximas.</a:t>
            </a:r>
          </a:p>
          <a:p>
            <a:r>
              <a:rPr lang="es-ES" sz="1200" kern="1200" baseline="0" dirty="0" err="1">
                <a:solidFill>
                  <a:schemeClr val="tx1"/>
                </a:solidFill>
                <a:effectLst/>
                <a:latin typeface="+mn-lt"/>
                <a:ea typeface="+mn-ea"/>
                <a:cs typeface="+mn-cs"/>
              </a:rPr>
              <a:t>Juanpe</a:t>
            </a:r>
            <a:endParaRPr lang="es-ES" sz="1200" kern="1200" dirty="0">
              <a:solidFill>
                <a:schemeClr val="tx1"/>
              </a:solidFill>
              <a:effectLst/>
              <a:latin typeface="+mn-lt"/>
              <a:ea typeface="+mn-ea"/>
              <a:cs typeface="+mn-cs"/>
            </a:endParaRPr>
          </a:p>
        </p:txBody>
      </p:sp>
      <p:sp>
        <p:nvSpPr>
          <p:cNvPr id="4" name="3 Marcador de número de diapositiva"/>
          <p:cNvSpPr>
            <a:spLocks noGrp="1"/>
          </p:cNvSpPr>
          <p:nvPr>
            <p:ph type="sldNum" sz="quarter" idx="10"/>
          </p:nvPr>
        </p:nvSpPr>
        <p:spPr/>
        <p:txBody>
          <a:bodyPr/>
          <a:lstStyle/>
          <a:p>
            <a:fld id="{26ACC86F-B4E8-445E-9257-D408A541B8CC}" type="slidenum">
              <a:rPr lang="es-ES" smtClean="0"/>
              <a:t>50</a:t>
            </a:fld>
            <a:endParaRPr lang="es-ES"/>
          </a:p>
        </p:txBody>
      </p:sp>
    </p:spTree>
    <p:extLst>
      <p:ext uri="{BB962C8B-B14F-4D97-AF65-F5344CB8AC3E}">
        <p14:creationId xmlns:p14="http://schemas.microsoft.com/office/powerpoint/2010/main" val="3626313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En cuanto hemos considerado</a:t>
            </a:r>
            <a:r>
              <a:rPr lang="es-ES" baseline="0" dirty="0"/>
              <a:t> que era factible acometer obras de mantenimiento y conservación en el inmueble se han empezado a llevar a cabo.</a:t>
            </a:r>
          </a:p>
          <a:p>
            <a:r>
              <a:rPr lang="es-ES" baseline="0" dirty="0"/>
              <a:t>La fachada ya tenía un proyecto</a:t>
            </a:r>
          </a:p>
          <a:p>
            <a:r>
              <a:rPr lang="es-ES" baseline="0" dirty="0"/>
              <a:t>Mobiliario de trabajadores</a:t>
            </a:r>
          </a:p>
          <a:p>
            <a:r>
              <a:rPr lang="es-ES" baseline="0" dirty="0"/>
              <a:t>Acondicionamiento de espacios a coste cero</a:t>
            </a:r>
          </a:p>
          <a:p>
            <a:r>
              <a:rPr lang="es-ES" baseline="0" dirty="0"/>
              <a:t>climatización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51</a:t>
            </a:fld>
            <a:endParaRPr lang="es-ES"/>
          </a:p>
        </p:txBody>
      </p:sp>
    </p:spTree>
    <p:extLst>
      <p:ext uri="{BB962C8B-B14F-4D97-AF65-F5344CB8AC3E}">
        <p14:creationId xmlns:p14="http://schemas.microsoft.com/office/powerpoint/2010/main" val="1643450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Maquetación Estudio de Género. Ya se hizo la maquetación del resumen ejecutivo.</a:t>
            </a:r>
          </a:p>
          <a:p>
            <a:r>
              <a:rPr lang="es-ES" dirty="0"/>
              <a:t>En desarrollo </a:t>
            </a:r>
            <a:r>
              <a:rPr lang="es-ES" dirty="0" err="1"/>
              <a:t>Plande</a:t>
            </a:r>
            <a:r>
              <a:rPr lang="es-ES" dirty="0"/>
              <a:t> </a:t>
            </a:r>
            <a:r>
              <a:rPr lang="es-ES" dirty="0" err="1"/>
              <a:t>Igualkdad</a:t>
            </a:r>
            <a:r>
              <a:rPr lang="es-ES" dirty="0"/>
              <a:t> en base a ese estudio de género</a:t>
            </a:r>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52</a:t>
            </a:fld>
            <a:endParaRPr lang="es-ES"/>
          </a:p>
        </p:txBody>
      </p:sp>
    </p:spTree>
    <p:extLst>
      <p:ext uri="{BB962C8B-B14F-4D97-AF65-F5344CB8AC3E}">
        <p14:creationId xmlns:p14="http://schemas.microsoft.com/office/powerpoint/2010/main" val="1652100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El</a:t>
            </a:r>
            <a:r>
              <a:rPr lang="es-ES" baseline="0" dirty="0"/>
              <a:t> COAMU va sumando empresas que se suman a participar en actividades formativas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4</a:t>
            </a:fld>
            <a:endParaRPr lang="es-ES"/>
          </a:p>
        </p:txBody>
      </p:sp>
    </p:spTree>
    <p:extLst>
      <p:ext uri="{BB962C8B-B14F-4D97-AF65-F5344CB8AC3E}">
        <p14:creationId xmlns:p14="http://schemas.microsoft.com/office/powerpoint/2010/main" val="31039960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Después de un año donde </a:t>
            </a:r>
            <a:r>
              <a:rPr lang="es-ES" baseline="0" dirty="0"/>
              <a:t>los COAS y el CSCAE intentamos explicar a los grupos políticos que el sector de la construcción era la llave, que podía convertirse en tractor económico, </a:t>
            </a:r>
            <a:r>
              <a:rPr lang="es-ES" sz="1200" kern="1200" baseline="0" dirty="0">
                <a:solidFill>
                  <a:schemeClr val="tx1"/>
                </a:solidFill>
                <a:effectLst/>
                <a:latin typeface="+mn-lt"/>
                <a:ea typeface="+mn-ea"/>
                <a:cs typeface="+mn-cs"/>
              </a:rPr>
              <a:t>Vimos que la llegada de Fondos europeos podía ser un éxito o un fracaso atendiendo a los recursos de gestión empleados. Y nos convertimos en Oficinas de apoyo a la rehabilitación. Somos la cadena entre la administración y la comunidad de propietarios; o la administración y el usuario. Queremos ayudar a poder gestionar esas ayudas de modo eficiente, que la sociedad esté bien informada, que las vea próximas. Lo hablaremos con detalle más adelante pero han sido infinitas las reuniones que hemos tenido en diferentes niveles: CSCAE, CARM, AF, FEMP principalmente.</a:t>
            </a:r>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53</a:t>
            </a:fld>
            <a:endParaRPr lang="es-ES"/>
          </a:p>
        </p:txBody>
      </p:sp>
    </p:spTree>
    <p:extLst>
      <p:ext uri="{BB962C8B-B14F-4D97-AF65-F5344CB8AC3E}">
        <p14:creationId xmlns:p14="http://schemas.microsoft.com/office/powerpoint/2010/main" val="36263133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800" dirty="0">
                <a:effectLst/>
                <a:latin typeface="Calibri" panose="020F0502020204030204" pitchFamily="34" charset="0"/>
                <a:ea typeface="Calibri" panose="020F0502020204030204" pitchFamily="34" charset="0"/>
                <a:cs typeface="Calibri" panose="020F0502020204030204" pitchFamily="34" charset="0"/>
              </a:rPr>
              <a:t>Dicha mesa se convoca en cumplimiento de los acuerdos adoptados en la pasada Asamblea General Ordinaria Celebrada el día 16 de diciembre de 2021, a fin de poder exponer por los colegiados el estado en que se encuentra la tramitación de los expedientes con la Administración y consensuar actuaciones a realizar para tratar de solventar los problemas existentes en la tramitación, como son los reparos, retrasos y paralización general de la tramitación.</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54</a:t>
            </a:fld>
            <a:endParaRPr lang="es-ES"/>
          </a:p>
        </p:txBody>
      </p:sp>
    </p:spTree>
    <p:extLst>
      <p:ext uri="{BB962C8B-B14F-4D97-AF65-F5344CB8AC3E}">
        <p14:creationId xmlns:p14="http://schemas.microsoft.com/office/powerpoint/2010/main" val="15503490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El</a:t>
            </a:r>
            <a:r>
              <a:rPr lang="es-ES" baseline="0" dirty="0"/>
              <a:t> COAMU es socio de ATECYR hace ya varios años. </a:t>
            </a:r>
            <a:r>
              <a:rPr lang="es-ES" sz="1200" b="1" i="0" kern="1200" dirty="0">
                <a:solidFill>
                  <a:schemeClr val="tx1"/>
                </a:solidFill>
                <a:effectLst/>
                <a:latin typeface="+mn-lt"/>
                <a:ea typeface="+mn-ea"/>
                <a:cs typeface="+mn-cs"/>
              </a:rPr>
              <a:t>Asociación Técnica Española de Climatización y Refrigeración. </a:t>
            </a:r>
            <a:r>
              <a:rPr lang="es-ES" sz="1200" b="0" i="0" kern="1200" dirty="0">
                <a:solidFill>
                  <a:schemeClr val="tx1"/>
                </a:solidFill>
                <a:effectLst/>
                <a:latin typeface="+mn-lt"/>
                <a:ea typeface="+mn-ea"/>
                <a:cs typeface="+mn-cs"/>
              </a:rPr>
              <a:t>Lo</a:t>
            </a:r>
            <a:r>
              <a:rPr lang="es-ES" sz="1200" b="0" i="0" kern="1200" baseline="0" dirty="0">
                <a:solidFill>
                  <a:schemeClr val="tx1"/>
                </a:solidFill>
                <a:effectLst/>
                <a:latin typeface="+mn-lt"/>
                <a:ea typeface="+mn-ea"/>
                <a:cs typeface="+mn-cs"/>
              </a:rPr>
              <a:t> que más nos interesa es la formación y publicaciones. Es un mundo de ingenieros donde poco a poco nos vamos metiendo. Nos han hecho partícipes de la Junta directiva donde </a:t>
            </a:r>
            <a:r>
              <a:rPr lang="es-ES" sz="1200" b="0" i="0" kern="1200" baseline="0" dirty="0" err="1">
                <a:solidFill>
                  <a:schemeClr val="tx1"/>
                </a:solidFill>
                <a:effectLst/>
                <a:latin typeface="+mn-lt"/>
                <a:ea typeface="+mn-ea"/>
                <a:cs typeface="+mn-cs"/>
              </a:rPr>
              <a:t>Trini</a:t>
            </a:r>
            <a:r>
              <a:rPr lang="es-ES" sz="1200" b="0" i="0" kern="1200" baseline="0" dirty="0">
                <a:solidFill>
                  <a:schemeClr val="tx1"/>
                </a:solidFill>
                <a:effectLst/>
                <a:latin typeface="+mn-lt"/>
                <a:ea typeface="+mn-ea"/>
                <a:cs typeface="+mn-cs"/>
              </a:rPr>
              <a:t> asiste como vocal. Hemos firmado un convenio.</a:t>
            </a:r>
          </a:p>
          <a:p>
            <a:r>
              <a:rPr lang="es-ES" sz="1200" b="0" i="0" kern="1200" baseline="0" dirty="0">
                <a:solidFill>
                  <a:schemeClr val="tx1"/>
                </a:solidFill>
                <a:effectLst/>
                <a:latin typeface="+mn-lt"/>
                <a:ea typeface="+mn-ea"/>
                <a:cs typeface="+mn-cs"/>
              </a:rPr>
              <a:t>Si queremos defender competencias, debemos ser competitivos, y eso pasa por una buena formación.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55</a:t>
            </a:fld>
            <a:endParaRPr lang="es-ES"/>
          </a:p>
        </p:txBody>
      </p:sp>
    </p:spTree>
    <p:extLst>
      <p:ext uri="{BB962C8B-B14F-4D97-AF65-F5344CB8AC3E}">
        <p14:creationId xmlns:p14="http://schemas.microsoft.com/office/powerpoint/2010/main" val="25265459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El</a:t>
            </a:r>
            <a:r>
              <a:rPr lang="es-ES" baseline="0" dirty="0"/>
              <a:t> COAMU es socio de ATECYR hace ya varios años. </a:t>
            </a:r>
            <a:r>
              <a:rPr lang="es-ES" sz="1200" b="1" i="0" kern="1200" dirty="0">
                <a:solidFill>
                  <a:schemeClr val="tx1"/>
                </a:solidFill>
                <a:effectLst/>
                <a:latin typeface="+mn-lt"/>
                <a:ea typeface="+mn-ea"/>
                <a:cs typeface="+mn-cs"/>
              </a:rPr>
              <a:t>Asociación Técnica Española de Climatización y Refrigeración. </a:t>
            </a:r>
            <a:r>
              <a:rPr lang="es-ES" sz="1200" b="0" i="0" kern="1200" dirty="0">
                <a:solidFill>
                  <a:schemeClr val="tx1"/>
                </a:solidFill>
                <a:effectLst/>
                <a:latin typeface="+mn-lt"/>
                <a:ea typeface="+mn-ea"/>
                <a:cs typeface="+mn-cs"/>
              </a:rPr>
              <a:t>Lo</a:t>
            </a:r>
            <a:r>
              <a:rPr lang="es-ES" sz="1200" b="0" i="0" kern="1200" baseline="0" dirty="0">
                <a:solidFill>
                  <a:schemeClr val="tx1"/>
                </a:solidFill>
                <a:effectLst/>
                <a:latin typeface="+mn-lt"/>
                <a:ea typeface="+mn-ea"/>
                <a:cs typeface="+mn-cs"/>
              </a:rPr>
              <a:t> que más nos interesa es la formación y publicaciones. Es un mundo de ingenieros donde poco a poco nos vamos metiendo. Nos han hecho partícipes de la Junta directiva donde </a:t>
            </a:r>
            <a:r>
              <a:rPr lang="es-ES" sz="1200" b="0" i="0" kern="1200" baseline="0" dirty="0" err="1">
                <a:solidFill>
                  <a:schemeClr val="tx1"/>
                </a:solidFill>
                <a:effectLst/>
                <a:latin typeface="+mn-lt"/>
                <a:ea typeface="+mn-ea"/>
                <a:cs typeface="+mn-cs"/>
              </a:rPr>
              <a:t>Trini</a:t>
            </a:r>
            <a:r>
              <a:rPr lang="es-ES" sz="1200" b="0" i="0" kern="1200" baseline="0" dirty="0">
                <a:solidFill>
                  <a:schemeClr val="tx1"/>
                </a:solidFill>
                <a:effectLst/>
                <a:latin typeface="+mn-lt"/>
                <a:ea typeface="+mn-ea"/>
                <a:cs typeface="+mn-cs"/>
              </a:rPr>
              <a:t> asiste como vocal. Hemos firmado un convenio.</a:t>
            </a:r>
          </a:p>
          <a:p>
            <a:r>
              <a:rPr lang="es-ES" sz="1200" b="0" i="0" kern="1200" baseline="0" dirty="0">
                <a:solidFill>
                  <a:schemeClr val="tx1"/>
                </a:solidFill>
                <a:effectLst/>
                <a:latin typeface="+mn-lt"/>
                <a:ea typeface="+mn-ea"/>
                <a:cs typeface="+mn-cs"/>
              </a:rPr>
              <a:t>Si queremos defender competencias, debemos ser competitivos, y eso pasa por una buena formación.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56</a:t>
            </a:fld>
            <a:endParaRPr lang="es-ES"/>
          </a:p>
        </p:txBody>
      </p:sp>
    </p:spTree>
    <p:extLst>
      <p:ext uri="{BB962C8B-B14F-4D97-AF65-F5344CB8AC3E}">
        <p14:creationId xmlns:p14="http://schemas.microsoft.com/office/powerpoint/2010/main" val="15503490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El</a:t>
            </a:r>
            <a:r>
              <a:rPr lang="es-ES" baseline="0" dirty="0"/>
              <a:t> COAMU es socio de ATECYR hace ya varios años. </a:t>
            </a:r>
            <a:r>
              <a:rPr lang="es-ES" sz="1200" b="1" i="0" kern="1200" dirty="0">
                <a:solidFill>
                  <a:schemeClr val="tx1"/>
                </a:solidFill>
                <a:effectLst/>
                <a:latin typeface="+mn-lt"/>
                <a:ea typeface="+mn-ea"/>
                <a:cs typeface="+mn-cs"/>
              </a:rPr>
              <a:t>Asociación Técnica Española de Climatización y Refrigeración. </a:t>
            </a:r>
            <a:r>
              <a:rPr lang="es-ES" sz="1200" b="0" i="0" kern="1200" dirty="0">
                <a:solidFill>
                  <a:schemeClr val="tx1"/>
                </a:solidFill>
                <a:effectLst/>
                <a:latin typeface="+mn-lt"/>
                <a:ea typeface="+mn-ea"/>
                <a:cs typeface="+mn-cs"/>
              </a:rPr>
              <a:t>Lo</a:t>
            </a:r>
            <a:r>
              <a:rPr lang="es-ES" sz="1200" b="0" i="0" kern="1200" baseline="0" dirty="0">
                <a:solidFill>
                  <a:schemeClr val="tx1"/>
                </a:solidFill>
                <a:effectLst/>
                <a:latin typeface="+mn-lt"/>
                <a:ea typeface="+mn-ea"/>
                <a:cs typeface="+mn-cs"/>
              </a:rPr>
              <a:t> que más nos interesa es la formación y publicaciones. Es un mundo de ingenieros donde poco a poco nos vamos metiendo. Nos han hecho partícipes de la Junta directiva donde </a:t>
            </a:r>
            <a:r>
              <a:rPr lang="es-ES" sz="1200" b="0" i="0" kern="1200" baseline="0" dirty="0" err="1">
                <a:solidFill>
                  <a:schemeClr val="tx1"/>
                </a:solidFill>
                <a:effectLst/>
                <a:latin typeface="+mn-lt"/>
                <a:ea typeface="+mn-ea"/>
                <a:cs typeface="+mn-cs"/>
              </a:rPr>
              <a:t>Trini</a:t>
            </a:r>
            <a:r>
              <a:rPr lang="es-ES" sz="1200" b="0" i="0" kern="1200" baseline="0" dirty="0">
                <a:solidFill>
                  <a:schemeClr val="tx1"/>
                </a:solidFill>
                <a:effectLst/>
                <a:latin typeface="+mn-lt"/>
                <a:ea typeface="+mn-ea"/>
                <a:cs typeface="+mn-cs"/>
              </a:rPr>
              <a:t> asiste como vocal. Hemos firmado un convenio.</a:t>
            </a:r>
          </a:p>
          <a:p>
            <a:r>
              <a:rPr lang="es-ES" sz="1200" b="0" i="0" kern="1200" baseline="0" dirty="0">
                <a:solidFill>
                  <a:schemeClr val="tx1"/>
                </a:solidFill>
                <a:effectLst/>
                <a:latin typeface="+mn-lt"/>
                <a:ea typeface="+mn-ea"/>
                <a:cs typeface="+mn-cs"/>
              </a:rPr>
              <a:t>Si queremos defender competencias, debemos ser competitivos, y eso pasa por una buena formación.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57</a:t>
            </a:fld>
            <a:endParaRPr lang="es-ES"/>
          </a:p>
        </p:txBody>
      </p:sp>
    </p:spTree>
    <p:extLst>
      <p:ext uri="{BB962C8B-B14F-4D97-AF65-F5344CB8AC3E}">
        <p14:creationId xmlns:p14="http://schemas.microsoft.com/office/powerpoint/2010/main" val="22487174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El</a:t>
            </a:r>
            <a:r>
              <a:rPr lang="es-ES" baseline="0" dirty="0"/>
              <a:t> COAMU es socio de ATECYR hace ya varios años. </a:t>
            </a:r>
            <a:r>
              <a:rPr lang="es-ES" sz="1200" b="1" i="0" kern="1200" dirty="0">
                <a:solidFill>
                  <a:schemeClr val="tx1"/>
                </a:solidFill>
                <a:effectLst/>
                <a:latin typeface="+mn-lt"/>
                <a:ea typeface="+mn-ea"/>
                <a:cs typeface="+mn-cs"/>
              </a:rPr>
              <a:t>Asociación Técnica Española de Climatización y Refrigeración. </a:t>
            </a:r>
            <a:r>
              <a:rPr lang="es-ES" sz="1200" b="0" i="0" kern="1200" dirty="0">
                <a:solidFill>
                  <a:schemeClr val="tx1"/>
                </a:solidFill>
                <a:effectLst/>
                <a:latin typeface="+mn-lt"/>
                <a:ea typeface="+mn-ea"/>
                <a:cs typeface="+mn-cs"/>
              </a:rPr>
              <a:t>Lo</a:t>
            </a:r>
            <a:r>
              <a:rPr lang="es-ES" sz="1200" b="0" i="0" kern="1200" baseline="0" dirty="0">
                <a:solidFill>
                  <a:schemeClr val="tx1"/>
                </a:solidFill>
                <a:effectLst/>
                <a:latin typeface="+mn-lt"/>
                <a:ea typeface="+mn-ea"/>
                <a:cs typeface="+mn-cs"/>
              </a:rPr>
              <a:t> que más nos interesa es la formación y publicaciones. Es un mundo de ingenieros donde poco a poco nos vamos metiendo. Nos han hecho partícipes de la Junta directiva donde </a:t>
            </a:r>
            <a:r>
              <a:rPr lang="es-ES" sz="1200" b="0" i="0" kern="1200" baseline="0" dirty="0" err="1">
                <a:solidFill>
                  <a:schemeClr val="tx1"/>
                </a:solidFill>
                <a:effectLst/>
                <a:latin typeface="+mn-lt"/>
                <a:ea typeface="+mn-ea"/>
                <a:cs typeface="+mn-cs"/>
              </a:rPr>
              <a:t>Trini</a:t>
            </a:r>
            <a:r>
              <a:rPr lang="es-ES" sz="1200" b="0" i="0" kern="1200" baseline="0" dirty="0">
                <a:solidFill>
                  <a:schemeClr val="tx1"/>
                </a:solidFill>
                <a:effectLst/>
                <a:latin typeface="+mn-lt"/>
                <a:ea typeface="+mn-ea"/>
                <a:cs typeface="+mn-cs"/>
              </a:rPr>
              <a:t> asiste como vocal. Hemos firmado un convenio.</a:t>
            </a:r>
          </a:p>
          <a:p>
            <a:r>
              <a:rPr lang="es-ES" sz="1200" b="0" i="0" kern="1200" baseline="0" dirty="0">
                <a:solidFill>
                  <a:schemeClr val="tx1"/>
                </a:solidFill>
                <a:effectLst/>
                <a:latin typeface="+mn-lt"/>
                <a:ea typeface="+mn-ea"/>
                <a:cs typeface="+mn-cs"/>
              </a:rPr>
              <a:t>Si queremos defender competencias, debemos ser competitivos, y eso pasa por una buena formación.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58</a:t>
            </a:fld>
            <a:endParaRPr lang="es-ES"/>
          </a:p>
        </p:txBody>
      </p:sp>
    </p:spTree>
    <p:extLst>
      <p:ext uri="{BB962C8B-B14F-4D97-AF65-F5344CB8AC3E}">
        <p14:creationId xmlns:p14="http://schemas.microsoft.com/office/powerpoint/2010/main" val="13607998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Y la que está</a:t>
            </a:r>
            <a:r>
              <a:rPr lang="es-ES" baseline="0" dirty="0"/>
              <a:t> a punto de inaugurarse</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61</a:t>
            </a:fld>
            <a:endParaRPr lang="es-ES"/>
          </a:p>
        </p:txBody>
      </p:sp>
    </p:spTree>
    <p:extLst>
      <p:ext uri="{BB962C8B-B14F-4D97-AF65-F5344CB8AC3E}">
        <p14:creationId xmlns:p14="http://schemas.microsoft.com/office/powerpoint/2010/main" val="5132748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66</a:t>
            </a:fld>
            <a:endParaRPr lang="es-ES"/>
          </a:p>
        </p:txBody>
      </p:sp>
    </p:spTree>
    <p:extLst>
      <p:ext uri="{BB962C8B-B14F-4D97-AF65-F5344CB8AC3E}">
        <p14:creationId xmlns:p14="http://schemas.microsoft.com/office/powerpoint/2010/main" val="37041195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69</a:t>
            </a:fld>
            <a:endParaRPr lang="es-ES"/>
          </a:p>
        </p:txBody>
      </p:sp>
    </p:spTree>
    <p:extLst>
      <p:ext uri="{BB962C8B-B14F-4D97-AF65-F5344CB8AC3E}">
        <p14:creationId xmlns:p14="http://schemas.microsoft.com/office/powerpoint/2010/main" val="42513393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Instrucción,</a:t>
            </a:r>
            <a:r>
              <a:rPr lang="es-ES" baseline="0" dirty="0"/>
              <a:t> incidencias de DR. Instrucción</a:t>
            </a:r>
          </a:p>
          <a:p>
            <a:r>
              <a:rPr lang="es-ES" baseline="0" dirty="0"/>
              <a:t>Premios arquitectura</a:t>
            </a:r>
          </a:p>
          <a:p>
            <a:r>
              <a:rPr lang="es-ES" baseline="0" dirty="0"/>
              <a:t>Acciones EACS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70</a:t>
            </a:fld>
            <a:endParaRPr lang="es-ES"/>
          </a:p>
        </p:txBody>
      </p:sp>
    </p:spTree>
    <p:extLst>
      <p:ext uri="{BB962C8B-B14F-4D97-AF65-F5344CB8AC3E}">
        <p14:creationId xmlns:p14="http://schemas.microsoft.com/office/powerpoint/2010/main" val="444101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El libro de órdenes digital (LO_D CSCAE) es la actualización informatizada y online del Libro de Órdenes y Asistencias que, por Decreto 462/1971 de 11 de marzo, debe estar presente en toda obra de edificación y en el que los técnicos superior y medio reseñan las incidencias, órdenes y asistencias que se produzcan en el desarrollo de la misma. Se trata de un proyecto coordinado por el CSCAE y ejecutado por el Colegio Oficial de Arquitectos de Jaén que se adapta a la normativa aplicable y que puede ser implementado por los Colegios Oficiales de Arquitectos sin necesidad de esperar a la modificación formal del Decreto 462/1971, con las mismas garantías de seguridad que la versión analógica.</a:t>
            </a:r>
            <a:r>
              <a:rPr lang="es-ES" sz="1200" b="1"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r>
              <a:rPr lang="es-ES" dirty="0"/>
              <a:t>Ha habido jornadas, existen videos</a:t>
            </a:r>
            <a:r>
              <a:rPr lang="es-ES" baseline="0" dirty="0"/>
              <a:t> tutoriales y </a:t>
            </a:r>
            <a:r>
              <a:rPr lang="es-ES" baseline="0" dirty="0" err="1"/>
              <a:t>FAQS.Todos</a:t>
            </a:r>
            <a:r>
              <a:rPr lang="es-ES" baseline="0" dirty="0"/>
              <a:t> los COAS se han sumado excepto Madrid.</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9</a:t>
            </a:fld>
            <a:endParaRPr lang="es-ES"/>
          </a:p>
        </p:txBody>
      </p:sp>
    </p:spTree>
    <p:extLst>
      <p:ext uri="{BB962C8B-B14F-4D97-AF65-F5344CB8AC3E}">
        <p14:creationId xmlns:p14="http://schemas.microsoft.com/office/powerpoint/2010/main" val="5992448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Pedir</a:t>
            </a:r>
            <a:r>
              <a:rPr lang="es-ES" baseline="0" dirty="0"/>
              <a:t> a </a:t>
            </a:r>
            <a:r>
              <a:rPr lang="es-ES" baseline="0" dirty="0" err="1"/>
              <a:t>Pencho</a:t>
            </a:r>
            <a:r>
              <a:rPr lang="es-ES" baseline="0" dirty="0"/>
              <a:t> intervención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72</a:t>
            </a:fld>
            <a:endParaRPr lang="es-ES"/>
          </a:p>
        </p:txBody>
      </p:sp>
    </p:spTree>
    <p:extLst>
      <p:ext uri="{BB962C8B-B14F-4D97-AF65-F5344CB8AC3E}">
        <p14:creationId xmlns:p14="http://schemas.microsoft.com/office/powerpoint/2010/main" val="39723316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El COAMU ha sido una</a:t>
            </a:r>
            <a:r>
              <a:rPr lang="es-ES" baseline="0" dirty="0"/>
              <a:t> de las instituciones que más propuestas hizo. Fue una primicia antes de la web</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73</a:t>
            </a:fld>
            <a:endParaRPr lang="es-ES"/>
          </a:p>
        </p:txBody>
      </p:sp>
    </p:spTree>
    <p:extLst>
      <p:ext uri="{BB962C8B-B14F-4D97-AF65-F5344CB8AC3E}">
        <p14:creationId xmlns:p14="http://schemas.microsoft.com/office/powerpoint/2010/main" val="18310378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Este año, aprovechando</a:t>
            </a:r>
            <a:r>
              <a:rPr lang="es-ES" baseline="0" dirty="0"/>
              <a:t> el convenio con las escuelas, se les ofreció la posibilidad de incluir dentro de la asignatura más idónea de los últimos años, una visita guiada y explicativa del funcionamiento del Colegio, con todos sus departamentos.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75</a:t>
            </a:fld>
            <a:endParaRPr lang="es-ES"/>
          </a:p>
        </p:txBody>
      </p:sp>
    </p:spTree>
    <p:extLst>
      <p:ext uri="{BB962C8B-B14F-4D97-AF65-F5344CB8AC3E}">
        <p14:creationId xmlns:p14="http://schemas.microsoft.com/office/powerpoint/2010/main" val="941270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76</a:t>
            </a:fld>
            <a:endParaRPr lang="es-ES"/>
          </a:p>
        </p:txBody>
      </p:sp>
    </p:spTree>
    <p:extLst>
      <p:ext uri="{BB962C8B-B14F-4D97-AF65-F5344CB8AC3E}">
        <p14:creationId xmlns:p14="http://schemas.microsoft.com/office/powerpoint/2010/main" val="37807074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81</a:t>
            </a:fld>
            <a:endParaRPr lang="es-ES"/>
          </a:p>
        </p:txBody>
      </p:sp>
    </p:spTree>
    <p:extLst>
      <p:ext uri="{BB962C8B-B14F-4D97-AF65-F5344CB8AC3E}">
        <p14:creationId xmlns:p14="http://schemas.microsoft.com/office/powerpoint/2010/main" val="37041195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82</a:t>
            </a:fld>
            <a:endParaRPr lang="es-ES"/>
          </a:p>
        </p:txBody>
      </p:sp>
    </p:spTree>
    <p:extLst>
      <p:ext uri="{BB962C8B-B14F-4D97-AF65-F5344CB8AC3E}">
        <p14:creationId xmlns:p14="http://schemas.microsoft.com/office/powerpoint/2010/main" val="5949141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83</a:t>
            </a:fld>
            <a:endParaRPr lang="es-ES"/>
          </a:p>
        </p:txBody>
      </p:sp>
    </p:spTree>
    <p:extLst>
      <p:ext uri="{BB962C8B-B14F-4D97-AF65-F5344CB8AC3E}">
        <p14:creationId xmlns:p14="http://schemas.microsoft.com/office/powerpoint/2010/main" val="26907739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84</a:t>
            </a:fld>
            <a:endParaRPr lang="es-ES"/>
          </a:p>
        </p:txBody>
      </p:sp>
    </p:spTree>
    <p:extLst>
      <p:ext uri="{BB962C8B-B14F-4D97-AF65-F5344CB8AC3E}">
        <p14:creationId xmlns:p14="http://schemas.microsoft.com/office/powerpoint/2010/main" val="42018030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85</a:t>
            </a:fld>
            <a:endParaRPr lang="es-ES"/>
          </a:p>
        </p:txBody>
      </p:sp>
    </p:spTree>
    <p:extLst>
      <p:ext uri="{BB962C8B-B14F-4D97-AF65-F5344CB8AC3E}">
        <p14:creationId xmlns:p14="http://schemas.microsoft.com/office/powerpoint/2010/main" val="36792449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86</a:t>
            </a:fld>
            <a:endParaRPr lang="es-ES"/>
          </a:p>
        </p:txBody>
      </p:sp>
    </p:spTree>
    <p:extLst>
      <p:ext uri="{BB962C8B-B14F-4D97-AF65-F5344CB8AC3E}">
        <p14:creationId xmlns:p14="http://schemas.microsoft.com/office/powerpoint/2010/main" val="2603689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El</a:t>
            </a:r>
            <a:r>
              <a:rPr lang="es-ES" baseline="0" dirty="0"/>
              <a:t> COAMU va sumando empresas que se suman a participar en actividades formativas. La fórmula que manejamos de charla técnica patrocinada por empresas vinculadas a la charla está funcionando muy bien. El número de colegiados que asisten va incrementándose.</a:t>
            </a:r>
          </a:p>
          <a:p>
            <a:r>
              <a:rPr lang="es-ES" baseline="0" dirty="0"/>
              <a:t>Arturo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10</a:t>
            </a:fld>
            <a:endParaRPr lang="es-ES"/>
          </a:p>
        </p:txBody>
      </p:sp>
    </p:spTree>
    <p:extLst>
      <p:ext uri="{BB962C8B-B14F-4D97-AF65-F5344CB8AC3E}">
        <p14:creationId xmlns:p14="http://schemas.microsoft.com/office/powerpoint/2010/main" val="31039960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87</a:t>
            </a:fld>
            <a:endParaRPr lang="es-ES"/>
          </a:p>
        </p:txBody>
      </p:sp>
    </p:spTree>
    <p:extLst>
      <p:ext uri="{BB962C8B-B14F-4D97-AF65-F5344CB8AC3E}">
        <p14:creationId xmlns:p14="http://schemas.microsoft.com/office/powerpoint/2010/main" val="17259714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88</a:t>
            </a:fld>
            <a:endParaRPr lang="es-ES"/>
          </a:p>
        </p:txBody>
      </p:sp>
    </p:spTree>
    <p:extLst>
      <p:ext uri="{BB962C8B-B14F-4D97-AF65-F5344CB8AC3E}">
        <p14:creationId xmlns:p14="http://schemas.microsoft.com/office/powerpoint/2010/main" val="5367745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89</a:t>
            </a:fld>
            <a:endParaRPr lang="es-ES"/>
          </a:p>
        </p:txBody>
      </p:sp>
    </p:spTree>
    <p:extLst>
      <p:ext uri="{BB962C8B-B14F-4D97-AF65-F5344CB8AC3E}">
        <p14:creationId xmlns:p14="http://schemas.microsoft.com/office/powerpoint/2010/main" val="38904768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90</a:t>
            </a:fld>
            <a:endParaRPr lang="es-ES"/>
          </a:p>
        </p:txBody>
      </p:sp>
    </p:spTree>
    <p:extLst>
      <p:ext uri="{BB962C8B-B14F-4D97-AF65-F5344CB8AC3E}">
        <p14:creationId xmlns:p14="http://schemas.microsoft.com/office/powerpoint/2010/main" val="4731395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91</a:t>
            </a:fld>
            <a:endParaRPr lang="es-ES"/>
          </a:p>
        </p:txBody>
      </p:sp>
    </p:spTree>
    <p:extLst>
      <p:ext uri="{BB962C8B-B14F-4D97-AF65-F5344CB8AC3E}">
        <p14:creationId xmlns:p14="http://schemas.microsoft.com/office/powerpoint/2010/main" val="34375177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92</a:t>
            </a:fld>
            <a:endParaRPr lang="es-ES"/>
          </a:p>
        </p:txBody>
      </p:sp>
    </p:spTree>
    <p:extLst>
      <p:ext uri="{BB962C8B-B14F-4D97-AF65-F5344CB8AC3E}">
        <p14:creationId xmlns:p14="http://schemas.microsoft.com/office/powerpoint/2010/main" val="29890376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93</a:t>
            </a:fld>
            <a:endParaRPr lang="es-ES"/>
          </a:p>
        </p:txBody>
      </p:sp>
    </p:spTree>
    <p:extLst>
      <p:ext uri="{BB962C8B-B14F-4D97-AF65-F5344CB8AC3E}">
        <p14:creationId xmlns:p14="http://schemas.microsoft.com/office/powerpoint/2010/main" val="34233864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94</a:t>
            </a:fld>
            <a:endParaRPr lang="es-ES"/>
          </a:p>
        </p:txBody>
      </p:sp>
    </p:spTree>
    <p:extLst>
      <p:ext uri="{BB962C8B-B14F-4D97-AF65-F5344CB8AC3E}">
        <p14:creationId xmlns:p14="http://schemas.microsoft.com/office/powerpoint/2010/main" val="39688978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95</a:t>
            </a:fld>
            <a:endParaRPr lang="es-ES"/>
          </a:p>
        </p:txBody>
      </p:sp>
    </p:spTree>
    <p:extLst>
      <p:ext uri="{BB962C8B-B14F-4D97-AF65-F5344CB8AC3E}">
        <p14:creationId xmlns:p14="http://schemas.microsoft.com/office/powerpoint/2010/main" val="18417497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96</a:t>
            </a:fld>
            <a:endParaRPr lang="es-ES"/>
          </a:p>
        </p:txBody>
      </p:sp>
    </p:spTree>
    <p:extLst>
      <p:ext uri="{BB962C8B-B14F-4D97-AF65-F5344CB8AC3E}">
        <p14:creationId xmlns:p14="http://schemas.microsoft.com/office/powerpoint/2010/main" val="3354602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Ante</a:t>
            </a:r>
            <a:r>
              <a:rPr lang="es-ES" baseline="0" dirty="0"/>
              <a:t> el programa tan extenso y las preguntas que sucedieron, </a:t>
            </a:r>
            <a:r>
              <a:rPr lang="es-ES" dirty="0"/>
              <a:t>Patricia Reus grabó su conferencia</a:t>
            </a:r>
            <a:r>
              <a:rPr lang="es-ES" baseline="0" dirty="0"/>
              <a:t> por lo tarde que se hizo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28</a:t>
            </a:fld>
            <a:endParaRPr lang="es-ES"/>
          </a:p>
        </p:txBody>
      </p:sp>
    </p:spTree>
    <p:extLst>
      <p:ext uri="{BB962C8B-B14F-4D97-AF65-F5344CB8AC3E}">
        <p14:creationId xmlns:p14="http://schemas.microsoft.com/office/powerpoint/2010/main" val="3811837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97</a:t>
            </a:fld>
            <a:endParaRPr lang="es-ES"/>
          </a:p>
        </p:txBody>
      </p:sp>
    </p:spTree>
    <p:extLst>
      <p:ext uri="{BB962C8B-B14F-4D97-AF65-F5344CB8AC3E}">
        <p14:creationId xmlns:p14="http://schemas.microsoft.com/office/powerpoint/2010/main" val="3686830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98</a:t>
            </a:fld>
            <a:endParaRPr lang="es-ES"/>
          </a:p>
        </p:txBody>
      </p:sp>
    </p:spTree>
    <p:extLst>
      <p:ext uri="{BB962C8B-B14F-4D97-AF65-F5344CB8AC3E}">
        <p14:creationId xmlns:p14="http://schemas.microsoft.com/office/powerpoint/2010/main" val="15222687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99</a:t>
            </a:fld>
            <a:endParaRPr lang="es-ES"/>
          </a:p>
        </p:txBody>
      </p:sp>
    </p:spTree>
    <p:extLst>
      <p:ext uri="{BB962C8B-B14F-4D97-AF65-F5344CB8AC3E}">
        <p14:creationId xmlns:p14="http://schemas.microsoft.com/office/powerpoint/2010/main" val="9701294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100</a:t>
            </a:fld>
            <a:endParaRPr lang="es-ES"/>
          </a:p>
        </p:txBody>
      </p:sp>
    </p:spTree>
    <p:extLst>
      <p:ext uri="{BB962C8B-B14F-4D97-AF65-F5344CB8AC3E}">
        <p14:creationId xmlns:p14="http://schemas.microsoft.com/office/powerpoint/2010/main" val="17249119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101</a:t>
            </a:fld>
            <a:endParaRPr lang="es-ES"/>
          </a:p>
        </p:txBody>
      </p:sp>
    </p:spTree>
    <p:extLst>
      <p:ext uri="{BB962C8B-B14F-4D97-AF65-F5344CB8AC3E}">
        <p14:creationId xmlns:p14="http://schemas.microsoft.com/office/powerpoint/2010/main" val="41944074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102</a:t>
            </a:fld>
            <a:endParaRPr lang="es-ES"/>
          </a:p>
        </p:txBody>
      </p:sp>
    </p:spTree>
    <p:extLst>
      <p:ext uri="{BB962C8B-B14F-4D97-AF65-F5344CB8AC3E}">
        <p14:creationId xmlns:p14="http://schemas.microsoft.com/office/powerpoint/2010/main" val="14984133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103</a:t>
            </a:fld>
            <a:endParaRPr lang="es-ES"/>
          </a:p>
        </p:txBody>
      </p:sp>
    </p:spTree>
    <p:extLst>
      <p:ext uri="{BB962C8B-B14F-4D97-AF65-F5344CB8AC3E}">
        <p14:creationId xmlns:p14="http://schemas.microsoft.com/office/powerpoint/2010/main" val="35223625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104</a:t>
            </a:fld>
            <a:endParaRPr lang="es-ES"/>
          </a:p>
        </p:txBody>
      </p:sp>
    </p:spTree>
    <p:extLst>
      <p:ext uri="{BB962C8B-B14F-4D97-AF65-F5344CB8AC3E}">
        <p14:creationId xmlns:p14="http://schemas.microsoft.com/office/powerpoint/2010/main" val="25951616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105</a:t>
            </a:fld>
            <a:endParaRPr lang="es-ES"/>
          </a:p>
        </p:txBody>
      </p:sp>
    </p:spTree>
    <p:extLst>
      <p:ext uri="{BB962C8B-B14F-4D97-AF65-F5344CB8AC3E}">
        <p14:creationId xmlns:p14="http://schemas.microsoft.com/office/powerpoint/2010/main" val="41112693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106</a:t>
            </a:fld>
            <a:endParaRPr lang="es-ES"/>
          </a:p>
        </p:txBody>
      </p:sp>
    </p:spTree>
    <p:extLst>
      <p:ext uri="{BB962C8B-B14F-4D97-AF65-F5344CB8AC3E}">
        <p14:creationId xmlns:p14="http://schemas.microsoft.com/office/powerpoint/2010/main" val="2597440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Todas las charlas y conferencias han tenido él</a:t>
            </a:r>
            <a:r>
              <a:rPr lang="es-ES" baseline="0" dirty="0"/>
              <a:t> formato híbrido.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29</a:t>
            </a:fld>
            <a:endParaRPr lang="es-ES"/>
          </a:p>
        </p:txBody>
      </p:sp>
    </p:spTree>
    <p:extLst>
      <p:ext uri="{BB962C8B-B14F-4D97-AF65-F5344CB8AC3E}">
        <p14:creationId xmlns:p14="http://schemas.microsoft.com/office/powerpoint/2010/main" val="6115450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107</a:t>
            </a:fld>
            <a:endParaRPr lang="es-ES"/>
          </a:p>
        </p:txBody>
      </p:sp>
    </p:spTree>
    <p:extLst>
      <p:ext uri="{BB962C8B-B14F-4D97-AF65-F5344CB8AC3E}">
        <p14:creationId xmlns:p14="http://schemas.microsoft.com/office/powerpoint/2010/main" val="39957014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108</a:t>
            </a:fld>
            <a:endParaRPr lang="es-ES"/>
          </a:p>
        </p:txBody>
      </p:sp>
    </p:spTree>
    <p:extLst>
      <p:ext uri="{BB962C8B-B14F-4D97-AF65-F5344CB8AC3E}">
        <p14:creationId xmlns:p14="http://schemas.microsoft.com/office/powerpoint/2010/main" val="232511147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109</a:t>
            </a:fld>
            <a:endParaRPr lang="es-ES"/>
          </a:p>
        </p:txBody>
      </p:sp>
    </p:spTree>
    <p:extLst>
      <p:ext uri="{BB962C8B-B14F-4D97-AF65-F5344CB8AC3E}">
        <p14:creationId xmlns:p14="http://schemas.microsoft.com/office/powerpoint/2010/main" val="8604330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110</a:t>
            </a:fld>
            <a:endParaRPr lang="es-ES"/>
          </a:p>
        </p:txBody>
      </p:sp>
    </p:spTree>
    <p:extLst>
      <p:ext uri="{BB962C8B-B14F-4D97-AF65-F5344CB8AC3E}">
        <p14:creationId xmlns:p14="http://schemas.microsoft.com/office/powerpoint/2010/main" val="19328189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111</a:t>
            </a:fld>
            <a:endParaRPr lang="es-ES"/>
          </a:p>
        </p:txBody>
      </p:sp>
    </p:spTree>
    <p:extLst>
      <p:ext uri="{BB962C8B-B14F-4D97-AF65-F5344CB8AC3E}">
        <p14:creationId xmlns:p14="http://schemas.microsoft.com/office/powerpoint/2010/main" val="17603173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112</a:t>
            </a:fld>
            <a:endParaRPr lang="es-ES"/>
          </a:p>
        </p:txBody>
      </p:sp>
    </p:spTree>
    <p:extLst>
      <p:ext uri="{BB962C8B-B14F-4D97-AF65-F5344CB8AC3E}">
        <p14:creationId xmlns:p14="http://schemas.microsoft.com/office/powerpoint/2010/main" val="392439749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113</a:t>
            </a:fld>
            <a:endParaRPr lang="es-ES"/>
          </a:p>
        </p:txBody>
      </p:sp>
    </p:spTree>
    <p:extLst>
      <p:ext uri="{BB962C8B-B14F-4D97-AF65-F5344CB8AC3E}">
        <p14:creationId xmlns:p14="http://schemas.microsoft.com/office/powerpoint/2010/main" val="13791382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era fundamental para explicar la importancia de las oficinas de apoyo a la rehabilitación que habían sido constituidas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114</a:t>
            </a:fld>
            <a:endParaRPr lang="es-ES"/>
          </a:p>
        </p:txBody>
      </p:sp>
    </p:spTree>
    <p:extLst>
      <p:ext uri="{BB962C8B-B14F-4D97-AF65-F5344CB8AC3E}">
        <p14:creationId xmlns:p14="http://schemas.microsoft.com/office/powerpoint/2010/main" val="308522564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115</a:t>
            </a:fld>
            <a:endParaRPr lang="es-ES"/>
          </a:p>
        </p:txBody>
      </p:sp>
    </p:spTree>
    <p:extLst>
      <p:ext uri="{BB962C8B-B14F-4D97-AF65-F5344CB8AC3E}">
        <p14:creationId xmlns:p14="http://schemas.microsoft.com/office/powerpoint/2010/main" val="419450787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116</a:t>
            </a:fld>
            <a:endParaRPr lang="es-ES"/>
          </a:p>
        </p:txBody>
      </p:sp>
    </p:spTree>
    <p:extLst>
      <p:ext uri="{BB962C8B-B14F-4D97-AF65-F5344CB8AC3E}">
        <p14:creationId xmlns:p14="http://schemas.microsoft.com/office/powerpoint/2010/main" val="4134945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Una manera de hablar</a:t>
            </a:r>
            <a:r>
              <a:rPr lang="es-ES" baseline="0" dirty="0"/>
              <a:t> de arquitectura más abierto a la sociedad, con otras disciplinas: música, literatura, diseño.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30</a:t>
            </a:fld>
            <a:endParaRPr lang="es-ES"/>
          </a:p>
        </p:txBody>
      </p:sp>
    </p:spTree>
    <p:extLst>
      <p:ext uri="{BB962C8B-B14F-4D97-AF65-F5344CB8AC3E}">
        <p14:creationId xmlns:p14="http://schemas.microsoft.com/office/powerpoint/2010/main" val="19404617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800" dirty="0">
                <a:effectLst/>
                <a:latin typeface="Calibri" panose="020F0502020204030204" pitchFamily="34" charset="0"/>
                <a:ea typeface="Calibri" panose="020F0502020204030204" pitchFamily="34" charset="0"/>
                <a:cs typeface="Calibri" panose="020F0502020204030204" pitchFamily="34" charset="0"/>
              </a:rPr>
              <a:t>Asiste nuestro Vocal Arturo García Agüera a la presentación del Libro “El Impacto de la Arquitectura Modernista en Cartagena” de Javier Olmos en el Museo del Teatro Romano de Cartagena en el que ha querido mostrar la evolución de la ciudad, a través de sus edificios, durante los últimos doscientos años. La recaudación del libro irá destinada a la </a:t>
            </a:r>
            <a:r>
              <a:rPr lang="es-ES" sz="1800" b="1" dirty="0">
                <a:effectLst/>
                <a:latin typeface="Calibri" panose="020F0502020204030204" pitchFamily="34" charset="0"/>
                <a:ea typeface="Calibri" panose="020F0502020204030204" pitchFamily="34" charset="0"/>
                <a:cs typeface="Calibri" panose="020F0502020204030204" pitchFamily="34" charset="0"/>
              </a:rPr>
              <a:t>Asociación Murciana de Fibrosis Quística.</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117</a:t>
            </a:fld>
            <a:endParaRPr lang="es-ES"/>
          </a:p>
        </p:txBody>
      </p:sp>
    </p:spTree>
    <p:extLst>
      <p:ext uri="{BB962C8B-B14F-4D97-AF65-F5344CB8AC3E}">
        <p14:creationId xmlns:p14="http://schemas.microsoft.com/office/powerpoint/2010/main" val="370411958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El</a:t>
            </a:r>
            <a:r>
              <a:rPr lang="es-ES" baseline="0" dirty="0"/>
              <a:t> COAMU es socio de ATECYR hace ya varios años. </a:t>
            </a:r>
            <a:r>
              <a:rPr lang="es-ES" sz="1200" b="1" i="0" kern="1200" dirty="0">
                <a:solidFill>
                  <a:schemeClr val="tx1"/>
                </a:solidFill>
                <a:effectLst/>
                <a:latin typeface="+mn-lt"/>
                <a:ea typeface="+mn-ea"/>
                <a:cs typeface="+mn-cs"/>
              </a:rPr>
              <a:t>Asociación Técnica Española de Climatización y Refrigeración. </a:t>
            </a:r>
            <a:r>
              <a:rPr lang="es-ES" sz="1200" b="0" i="0" kern="1200" dirty="0">
                <a:solidFill>
                  <a:schemeClr val="tx1"/>
                </a:solidFill>
                <a:effectLst/>
                <a:latin typeface="+mn-lt"/>
                <a:ea typeface="+mn-ea"/>
                <a:cs typeface="+mn-cs"/>
              </a:rPr>
              <a:t>Lo</a:t>
            </a:r>
            <a:r>
              <a:rPr lang="es-ES" sz="1200" b="0" i="0" kern="1200" baseline="0" dirty="0">
                <a:solidFill>
                  <a:schemeClr val="tx1"/>
                </a:solidFill>
                <a:effectLst/>
                <a:latin typeface="+mn-lt"/>
                <a:ea typeface="+mn-ea"/>
                <a:cs typeface="+mn-cs"/>
              </a:rPr>
              <a:t> que más nos interesa es la formación y publicaciones. Es un mundo de ingenieros donde poco a poco nos vamos metiendo. Nos han hecho partícipes de la Junta directiva donde </a:t>
            </a:r>
            <a:r>
              <a:rPr lang="es-ES" sz="1200" b="0" i="0" kern="1200" baseline="0" dirty="0" err="1">
                <a:solidFill>
                  <a:schemeClr val="tx1"/>
                </a:solidFill>
                <a:effectLst/>
                <a:latin typeface="+mn-lt"/>
                <a:ea typeface="+mn-ea"/>
                <a:cs typeface="+mn-cs"/>
              </a:rPr>
              <a:t>Trini</a:t>
            </a:r>
            <a:r>
              <a:rPr lang="es-ES" sz="1200" b="0" i="0" kern="1200" baseline="0" dirty="0">
                <a:solidFill>
                  <a:schemeClr val="tx1"/>
                </a:solidFill>
                <a:effectLst/>
                <a:latin typeface="+mn-lt"/>
                <a:ea typeface="+mn-ea"/>
                <a:cs typeface="+mn-cs"/>
              </a:rPr>
              <a:t> asiste como vocal. Hemos firmado un convenio.</a:t>
            </a:r>
          </a:p>
          <a:p>
            <a:r>
              <a:rPr lang="es-ES" sz="1200" b="0" i="0" kern="1200" baseline="0" dirty="0">
                <a:solidFill>
                  <a:schemeClr val="tx1"/>
                </a:solidFill>
                <a:effectLst/>
                <a:latin typeface="+mn-lt"/>
                <a:ea typeface="+mn-ea"/>
                <a:cs typeface="+mn-cs"/>
              </a:rPr>
              <a:t>Si queremos defender competencias, debemos ser competitivos, y eso pasa por una buena formación.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118</a:t>
            </a:fld>
            <a:endParaRPr lang="es-ES"/>
          </a:p>
        </p:txBody>
      </p:sp>
    </p:spTree>
    <p:extLst>
      <p:ext uri="{BB962C8B-B14F-4D97-AF65-F5344CB8AC3E}">
        <p14:creationId xmlns:p14="http://schemas.microsoft.com/office/powerpoint/2010/main" val="21720811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Este convenio</a:t>
            </a:r>
            <a:r>
              <a:rPr lang="es-ES" baseline="0" dirty="0"/>
              <a:t> a nivel nacional va casi paralelo al nuestro, que está a punto de firmarse, donde hemos visto fundamental ese acercamiento y apoyo mutuo de cara a las ayudas que vienen.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119</a:t>
            </a:fld>
            <a:endParaRPr lang="es-ES"/>
          </a:p>
        </p:txBody>
      </p:sp>
    </p:spTree>
    <p:extLst>
      <p:ext uri="{BB962C8B-B14F-4D97-AF65-F5344CB8AC3E}">
        <p14:creationId xmlns:p14="http://schemas.microsoft.com/office/powerpoint/2010/main" val="6656308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Inicio de acciones conjuntas</a:t>
            </a:r>
            <a:r>
              <a:rPr lang="es-ES" baseline="0" dirty="0"/>
              <a:t> y participación en el Observatorio 2030 del CSCAE.</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120</a:t>
            </a:fld>
            <a:endParaRPr lang="es-ES"/>
          </a:p>
        </p:txBody>
      </p:sp>
    </p:spTree>
    <p:extLst>
      <p:ext uri="{BB962C8B-B14F-4D97-AF65-F5344CB8AC3E}">
        <p14:creationId xmlns:p14="http://schemas.microsoft.com/office/powerpoint/2010/main" val="11187868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Importante</a:t>
            </a:r>
            <a:r>
              <a:rPr lang="es-ES" baseline="0" dirty="0"/>
              <a:t> el último punto, de cara a facilitar nuestro ejercicio profesional.</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121</a:t>
            </a:fld>
            <a:endParaRPr lang="es-ES"/>
          </a:p>
        </p:txBody>
      </p:sp>
    </p:spTree>
    <p:extLst>
      <p:ext uri="{BB962C8B-B14F-4D97-AF65-F5344CB8AC3E}">
        <p14:creationId xmlns:p14="http://schemas.microsoft.com/office/powerpoint/2010/main" val="11136595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Fruto</a:t>
            </a:r>
            <a:r>
              <a:rPr lang="es-ES" baseline="0" dirty="0"/>
              <a:t> del posicionamiento en medios , nos llamaron para la propuesta de convenio-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122</a:t>
            </a:fld>
            <a:endParaRPr lang="es-ES"/>
          </a:p>
        </p:txBody>
      </p:sp>
    </p:spTree>
    <p:extLst>
      <p:ext uri="{BB962C8B-B14F-4D97-AF65-F5344CB8AC3E}">
        <p14:creationId xmlns:p14="http://schemas.microsoft.com/office/powerpoint/2010/main" val="2673294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Ambos dentro de la Consejería de urbanismo y vivienda. Uno ya firmado y está justificado por la agilización administrativa. Y otro a punto de firmarse que va a atraer trabajo</a:t>
            </a:r>
            <a:r>
              <a:rPr lang="es-ES" baseline="0" dirty="0"/>
              <a:t> a arquitectos, enmarcado dentro de la necesidad de agilización que necesita el ayuntamiento.</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123</a:t>
            </a:fld>
            <a:endParaRPr lang="es-ES"/>
          </a:p>
        </p:txBody>
      </p:sp>
    </p:spTree>
    <p:extLst>
      <p:ext uri="{BB962C8B-B14F-4D97-AF65-F5344CB8AC3E}">
        <p14:creationId xmlns:p14="http://schemas.microsoft.com/office/powerpoint/2010/main" val="16526689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Las reuniones con</a:t>
            </a:r>
            <a:r>
              <a:rPr lang="es-ES" baseline="0" dirty="0"/>
              <a:t> las distintas administraciones y los agentes implicados era fundamental para explicar la importancia de las oficinas de apoyo a la rehabilitación que habían sido constituidas. Tenemos convenio firmado a nivel nacional también, con Salador Díez. Vamos a realizar una jornada con Deutsche Bank ( José Luis Aguilera ) en Coamu donde están invitados.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124</a:t>
            </a:fld>
            <a:endParaRPr lang="es-ES"/>
          </a:p>
        </p:txBody>
      </p:sp>
    </p:spTree>
    <p:extLst>
      <p:ext uri="{BB962C8B-B14F-4D97-AF65-F5344CB8AC3E}">
        <p14:creationId xmlns:p14="http://schemas.microsoft.com/office/powerpoint/2010/main" val="415434461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125</a:t>
            </a:fld>
            <a:endParaRPr lang="es-ES"/>
          </a:p>
        </p:txBody>
      </p:sp>
    </p:spTree>
    <p:extLst>
      <p:ext uri="{BB962C8B-B14F-4D97-AF65-F5344CB8AC3E}">
        <p14:creationId xmlns:p14="http://schemas.microsoft.com/office/powerpoint/2010/main" val="83229669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dirty="0">
                <a:effectLst/>
                <a:latin typeface="+mj-lt"/>
                <a:ea typeface="Calibri" panose="020F0502020204030204" pitchFamily="34" charset="0"/>
                <a:cs typeface="Calibri" panose="020F0502020204030204" pitchFamily="34" charset="0"/>
              </a:rPr>
              <a:t>A través de la Dirección General de Patrimonio Cultural, y el Colegio Oficial de Arquitectos de la Región de Murcia pretendemos desarrollar actividades y proyectos conjuntos de interés general para la Región en el ámbito de la arquitectura y la conservación y protección de bienes culturales. Ya hemos compartido actividades como publicaciones o el Congreso</a:t>
            </a:r>
            <a:endParaRPr lang="es-ES" sz="1200" dirty="0">
              <a:effectLst/>
              <a:latin typeface="+mj-lt"/>
              <a:ea typeface="Calibri" panose="020F0502020204030204" pitchFamily="34" charset="0"/>
              <a:cs typeface="Times New Roman" panose="02020603050405020304" pitchFamily="18" charset="0"/>
            </a:endParaRPr>
          </a:p>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126</a:t>
            </a:fld>
            <a:endParaRPr lang="es-ES"/>
          </a:p>
        </p:txBody>
      </p:sp>
    </p:spTree>
    <p:extLst>
      <p:ext uri="{BB962C8B-B14F-4D97-AF65-F5344CB8AC3E}">
        <p14:creationId xmlns:p14="http://schemas.microsoft.com/office/powerpoint/2010/main" val="451107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Dentro del programa formativo propuesto este semestre, se incluían unas conferencias de</a:t>
            </a:r>
            <a:r>
              <a:rPr lang="es-ES" baseline="0" dirty="0"/>
              <a:t> reformas de compañeros, puesto que hablábamos de rehabilitación. Gran asistencia adaptándonos a los espacios colegiales disponibles y sumando tecnología.</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32</a:t>
            </a:fld>
            <a:endParaRPr lang="es-ES"/>
          </a:p>
        </p:txBody>
      </p:sp>
    </p:spTree>
    <p:extLst>
      <p:ext uri="{BB962C8B-B14F-4D97-AF65-F5344CB8AC3E}">
        <p14:creationId xmlns:p14="http://schemas.microsoft.com/office/powerpoint/2010/main" val="1417883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El</a:t>
            </a:r>
            <a:r>
              <a:rPr lang="es-ES" baseline="0" dirty="0"/>
              <a:t> COAMU es socio de ATECYR hace ya varios años. </a:t>
            </a:r>
            <a:r>
              <a:rPr lang="es-ES" sz="1200" b="1" i="0" kern="1200" dirty="0">
                <a:solidFill>
                  <a:schemeClr val="tx1"/>
                </a:solidFill>
                <a:effectLst/>
                <a:latin typeface="+mn-lt"/>
                <a:ea typeface="+mn-ea"/>
                <a:cs typeface="+mn-cs"/>
              </a:rPr>
              <a:t>Asociación Técnica Española de Climatización y Refrigeración. </a:t>
            </a:r>
            <a:r>
              <a:rPr lang="es-ES" sz="1200" b="0" i="0" kern="1200" dirty="0">
                <a:solidFill>
                  <a:schemeClr val="tx1"/>
                </a:solidFill>
                <a:effectLst/>
                <a:latin typeface="+mn-lt"/>
                <a:ea typeface="+mn-ea"/>
                <a:cs typeface="+mn-cs"/>
              </a:rPr>
              <a:t>Lo</a:t>
            </a:r>
            <a:r>
              <a:rPr lang="es-ES" sz="1200" b="0" i="0" kern="1200" baseline="0" dirty="0">
                <a:solidFill>
                  <a:schemeClr val="tx1"/>
                </a:solidFill>
                <a:effectLst/>
                <a:latin typeface="+mn-lt"/>
                <a:ea typeface="+mn-ea"/>
                <a:cs typeface="+mn-cs"/>
              </a:rPr>
              <a:t> que más nos interesa es la formación y publicaciones. Es un mundo de ingenieros donde poco a poco nos vamos metiendo. Nos han hecho partícipes de la Junta directiva donde </a:t>
            </a:r>
            <a:r>
              <a:rPr lang="es-ES" sz="1200" b="0" i="0" kern="1200" baseline="0" dirty="0" err="1">
                <a:solidFill>
                  <a:schemeClr val="tx1"/>
                </a:solidFill>
                <a:effectLst/>
                <a:latin typeface="+mn-lt"/>
                <a:ea typeface="+mn-ea"/>
                <a:cs typeface="+mn-cs"/>
              </a:rPr>
              <a:t>Trini</a:t>
            </a:r>
            <a:r>
              <a:rPr lang="es-ES" sz="1200" b="0" i="0" kern="1200" baseline="0" dirty="0">
                <a:solidFill>
                  <a:schemeClr val="tx1"/>
                </a:solidFill>
                <a:effectLst/>
                <a:latin typeface="+mn-lt"/>
                <a:ea typeface="+mn-ea"/>
                <a:cs typeface="+mn-cs"/>
              </a:rPr>
              <a:t> asiste como vocal. Hemos firmado un convenio.</a:t>
            </a:r>
          </a:p>
          <a:p>
            <a:r>
              <a:rPr lang="es-ES" sz="1200" b="0" i="0" kern="1200" baseline="0" dirty="0">
                <a:solidFill>
                  <a:schemeClr val="tx1"/>
                </a:solidFill>
                <a:effectLst/>
                <a:latin typeface="+mn-lt"/>
                <a:ea typeface="+mn-ea"/>
                <a:cs typeface="+mn-cs"/>
              </a:rPr>
              <a:t>Si queremos defender competencias, debemos ser competitivos, y eso pasa por una buena formación.</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127</a:t>
            </a:fld>
            <a:endParaRPr lang="es-ES"/>
          </a:p>
        </p:txBody>
      </p:sp>
    </p:spTree>
    <p:extLst>
      <p:ext uri="{BB962C8B-B14F-4D97-AF65-F5344CB8AC3E}">
        <p14:creationId xmlns:p14="http://schemas.microsoft.com/office/powerpoint/2010/main" val="88761033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Mails de colegiados, panfleto en ayuntamiento, reunión con concejal y Jesús López, constitución de mesa de expertos, reunión del sector, elaboración de informe técnico-jurídico, reunión del sector con acuerdo de salir a los medios tras varias reuniones paralelas, aplazamiento a la espera de reunión con el delegado del gobierno</a:t>
            </a:r>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128</a:t>
            </a:fld>
            <a:endParaRPr lang="es-ES"/>
          </a:p>
        </p:txBody>
      </p:sp>
    </p:spTree>
    <p:extLst>
      <p:ext uri="{BB962C8B-B14F-4D97-AF65-F5344CB8AC3E}">
        <p14:creationId xmlns:p14="http://schemas.microsoft.com/office/powerpoint/2010/main" val="252654594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129</a:t>
            </a:fld>
            <a:endParaRPr lang="es-ES"/>
          </a:p>
        </p:txBody>
      </p:sp>
    </p:spTree>
    <p:extLst>
      <p:ext uri="{BB962C8B-B14F-4D97-AF65-F5344CB8AC3E}">
        <p14:creationId xmlns:p14="http://schemas.microsoft.com/office/powerpoint/2010/main" val="155034909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130</a:t>
            </a:fld>
            <a:endParaRPr lang="es-ES"/>
          </a:p>
        </p:txBody>
      </p:sp>
    </p:spTree>
    <p:extLst>
      <p:ext uri="{BB962C8B-B14F-4D97-AF65-F5344CB8AC3E}">
        <p14:creationId xmlns:p14="http://schemas.microsoft.com/office/powerpoint/2010/main" val="224871748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131</a:t>
            </a:fld>
            <a:endParaRPr lang="es-ES"/>
          </a:p>
        </p:txBody>
      </p:sp>
    </p:spTree>
    <p:extLst>
      <p:ext uri="{BB962C8B-B14F-4D97-AF65-F5344CB8AC3E}">
        <p14:creationId xmlns:p14="http://schemas.microsoft.com/office/powerpoint/2010/main" val="151301572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132</a:t>
            </a:fld>
            <a:endParaRPr lang="es-ES"/>
          </a:p>
        </p:txBody>
      </p:sp>
    </p:spTree>
    <p:extLst>
      <p:ext uri="{BB962C8B-B14F-4D97-AF65-F5344CB8AC3E}">
        <p14:creationId xmlns:p14="http://schemas.microsoft.com/office/powerpoint/2010/main" val="298965585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133</a:t>
            </a:fld>
            <a:endParaRPr lang="es-ES"/>
          </a:p>
        </p:txBody>
      </p:sp>
    </p:spTree>
    <p:extLst>
      <p:ext uri="{BB962C8B-B14F-4D97-AF65-F5344CB8AC3E}">
        <p14:creationId xmlns:p14="http://schemas.microsoft.com/office/powerpoint/2010/main" val="136079981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134</a:t>
            </a:fld>
            <a:endParaRPr lang="es-ES"/>
          </a:p>
        </p:txBody>
      </p:sp>
    </p:spTree>
    <p:extLst>
      <p:ext uri="{BB962C8B-B14F-4D97-AF65-F5344CB8AC3E}">
        <p14:creationId xmlns:p14="http://schemas.microsoft.com/office/powerpoint/2010/main" val="220229811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El mejor</a:t>
            </a:r>
            <a:r>
              <a:rPr lang="es-ES" baseline="0" dirty="0"/>
              <a:t> apoyo que podemos ofrecer a la profesión es el posicionamiento. Requiere mucho trabajo de coordinación, compartir ideas, logros y esa distribución de consejeros en distintas mesas de trabajo lo que hace es repartir para luego compartir.</a:t>
            </a:r>
          </a:p>
          <a:p>
            <a:r>
              <a:rPr lang="es-ES" baseline="0" dirty="0"/>
              <a:t>Ya tenemos una segunda revisión de un manual de buenas prácticas de contratación ( en desarrollo el de trabajos de urbanismo) donde Marta </a:t>
            </a:r>
            <a:r>
              <a:rPr lang="es-ES" baseline="0" dirty="0" err="1"/>
              <a:t>Rodriguez</a:t>
            </a:r>
            <a:r>
              <a:rPr lang="es-ES" baseline="0" dirty="0"/>
              <a:t>, subdirectora de la FEMP y Abel caballero se han comprometido en dar difusión y ponerle su sello. Así se le transmitió a María Dolores Muñoz.</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135</a:t>
            </a:fld>
            <a:endParaRPr lang="es-ES"/>
          </a:p>
        </p:txBody>
      </p:sp>
    </p:spTree>
    <p:extLst>
      <p:ext uri="{BB962C8B-B14F-4D97-AF65-F5344CB8AC3E}">
        <p14:creationId xmlns:p14="http://schemas.microsoft.com/office/powerpoint/2010/main" val="167040150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Ejemplo concreto del posicionamiento también es el convenio con el IDEA, donde nos ha ayudado a elaborar esta guía que ya conocéis .</a:t>
            </a:r>
            <a:r>
              <a:rPr lang="es-ES" baseline="0" dirty="0"/>
              <a:t> Ahora nos requiere expertos para incorporar medidas pasivas en la arquitectura en los cálculos energéticos. Ya no son sólo los sistemas, si no también la envolvente.</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136</a:t>
            </a:fld>
            <a:endParaRPr lang="es-ES"/>
          </a:p>
        </p:txBody>
      </p:sp>
    </p:spTree>
    <p:extLst>
      <p:ext uri="{BB962C8B-B14F-4D97-AF65-F5344CB8AC3E}">
        <p14:creationId xmlns:p14="http://schemas.microsoft.com/office/powerpoint/2010/main" val="2674330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En cuanto el COVID y las medidas sanitarias impuestas por la Consejería de Sanidad nos lo han permitido hemos celebrado conferencias y ponencias.</a:t>
            </a:r>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37</a:t>
            </a:fld>
            <a:endParaRPr lang="es-ES"/>
          </a:p>
        </p:txBody>
      </p:sp>
    </p:spTree>
    <p:extLst>
      <p:ext uri="{BB962C8B-B14F-4D97-AF65-F5344CB8AC3E}">
        <p14:creationId xmlns:p14="http://schemas.microsoft.com/office/powerpoint/2010/main" val="403702510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141</a:t>
            </a:fld>
            <a:endParaRPr lang="es-ES"/>
          </a:p>
        </p:txBody>
      </p:sp>
    </p:spTree>
    <p:extLst>
      <p:ext uri="{BB962C8B-B14F-4D97-AF65-F5344CB8AC3E}">
        <p14:creationId xmlns:p14="http://schemas.microsoft.com/office/powerpoint/2010/main" val="236291638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Visado de proyectos en provincias distintas en donde estés colegiado.</a:t>
            </a:r>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142</a:t>
            </a:fld>
            <a:endParaRPr lang="es-ES"/>
          </a:p>
        </p:txBody>
      </p:sp>
    </p:spTree>
    <p:extLst>
      <p:ext uri="{BB962C8B-B14F-4D97-AF65-F5344CB8AC3E}">
        <p14:creationId xmlns:p14="http://schemas.microsoft.com/office/powerpoint/2010/main" val="29458373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Las OAR siguen su desarrollo, coordinadas a nivel nacional por el CSCAE. Estamos constituidas en red, con un grupo de trabajo en contacto </a:t>
            </a:r>
            <a:r>
              <a:rPr lang="es-ES" dirty="0" err="1"/>
              <a:t>permanente.Hemos</a:t>
            </a:r>
            <a:r>
              <a:rPr lang="es-ES" dirty="0"/>
              <a:t> compartido borradores de convenios, formas de colaborar con las distintas administraciones, tipos de financiación de estas oficinas. Somos de los que vamos más por delante.</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dirty="0">
                <a:solidFill>
                  <a:schemeClr val="tx1"/>
                </a:solidFill>
                <a:latin typeface="Franklin Gothic Book"/>
                <a:cs typeface="Franklin Gothic Book"/>
              </a:rPr>
              <a:t>Oficinas de Apoyo a la Rehabilitación.</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dirty="0">
                <a:solidFill>
                  <a:schemeClr val="tx1"/>
                </a:solidFill>
                <a:latin typeface="Franklin Gothic Book"/>
                <a:cs typeface="Franklin Gothic Book"/>
              </a:rPr>
              <a:t>Estaos en línea directa con el Ministerio, con Javier Martí ( ayudas a viviendas) y con Iñaki Carnicero ( ayudas PIREP) y con Marta </a:t>
            </a:r>
            <a:r>
              <a:rPr lang="es-ES" sz="1200" dirty="0" err="1">
                <a:solidFill>
                  <a:schemeClr val="tx1"/>
                </a:solidFill>
                <a:latin typeface="Franklin Gothic Book"/>
                <a:cs typeface="Franklin Gothic Book"/>
              </a:rPr>
              <a:t>Rodriguez</a:t>
            </a:r>
            <a:r>
              <a:rPr lang="es-ES" sz="1200" dirty="0">
                <a:solidFill>
                  <a:schemeClr val="tx1"/>
                </a:solidFill>
                <a:latin typeface="Franklin Gothic Book"/>
                <a:cs typeface="Franklin Gothic Book"/>
              </a:rPr>
              <a:t> y Abel Caballero ( de la FEMP)</a:t>
            </a:r>
          </a:p>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143</a:t>
            </a:fld>
            <a:endParaRPr lang="es-ES"/>
          </a:p>
        </p:txBody>
      </p:sp>
    </p:spTree>
    <p:extLst>
      <p:ext uri="{BB962C8B-B14F-4D97-AF65-F5344CB8AC3E}">
        <p14:creationId xmlns:p14="http://schemas.microsoft.com/office/powerpoint/2010/main" val="267433020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R="191770" algn="just">
              <a:lnSpc>
                <a:spcPct val="105000"/>
              </a:lnSpc>
              <a:spcAft>
                <a:spcPts val="800"/>
              </a:spcAft>
              <a:tabLst>
                <a:tab pos="171450" algn="l"/>
                <a:tab pos="685800" algn="l"/>
              </a:tabLst>
            </a:pPr>
            <a:r>
              <a:rPr lang="es-ES" sz="1800" dirty="0">
                <a:solidFill>
                  <a:srgbClr val="231F20"/>
                </a:solidFill>
                <a:effectLst/>
                <a:latin typeface="Times New Roman" panose="02020603050405020304" pitchFamily="18" charset="0"/>
                <a:ea typeface="Times New Roman" panose="02020603050405020304" pitchFamily="18" charset="0"/>
                <a:cs typeface="Times New Roman" panose="02020603050405020304" pitchFamily="18" charset="0"/>
              </a:rPr>
              <a:t>La entrada en vigor del Reglamento sobre los honorarios de arquitectos e ingenieros (HOAI) 2021 el 01.01.2021 marca el </a:t>
            </a:r>
            <a:r>
              <a:rPr lang="es-E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fin de una disputa mantenida desde 2015 con la Comisión Europea sobre la compatibilidad de los porcentajes mínimos y máximos de los honorarios del HOAI con la legislación europea</a:t>
            </a:r>
            <a:r>
              <a:rPr lang="es-ES" sz="1800" dirty="0">
                <a:solidFill>
                  <a:srgbClr val="231F2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Como resultado, la sentencia del Tribunal de Justicia Europeo del 04.07.2019 </a:t>
            </a:r>
            <a:r>
              <a:rPr lang="es-ES" sz="1800" dirty="0">
                <a:solidFill>
                  <a:srgbClr val="231F20"/>
                </a:solidFill>
                <a:effectLst/>
                <a:latin typeface="Times New Roman" panose="02020603050405020304" pitchFamily="18" charset="0"/>
                <a:ea typeface="Times New Roman" panose="02020603050405020304" pitchFamily="18" charset="0"/>
                <a:cs typeface="Times New Roman" panose="02020603050405020304" pitchFamily="18" charset="0"/>
              </a:rPr>
              <a:t>se materializa principalmente con el HOAI 2021 y </a:t>
            </a:r>
            <a:r>
              <a:rPr lang="es-ES" sz="1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la Ley alemana subyacente sobre la regulación de los servicios de ingeniería y arquitectura </a:t>
            </a:r>
            <a:r>
              <a:rPr lang="es-ES" sz="1800" dirty="0">
                <a:solidFill>
                  <a:srgbClr val="231F2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s-ES" sz="1800" dirty="0" err="1">
                <a:solidFill>
                  <a:srgbClr val="231F20"/>
                </a:solidFill>
                <a:effectLst/>
                <a:latin typeface="Times New Roman" panose="02020603050405020304" pitchFamily="18" charset="0"/>
                <a:ea typeface="Times New Roman" panose="02020603050405020304" pitchFamily="18" charset="0"/>
                <a:cs typeface="Times New Roman" panose="02020603050405020304" pitchFamily="18" charset="0"/>
              </a:rPr>
              <a:t>ArchLG</a:t>
            </a:r>
            <a:r>
              <a:rPr lang="es-ES" sz="1800" dirty="0">
                <a:solidFill>
                  <a:srgbClr val="231F2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E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R="191770" algn="just">
              <a:lnSpc>
                <a:spcPct val="105000"/>
              </a:lnSpc>
              <a:spcAft>
                <a:spcPts val="800"/>
              </a:spcAft>
              <a:tabLst>
                <a:tab pos="171450" algn="l"/>
                <a:tab pos="685800" algn="l"/>
              </a:tabLst>
            </a:pPr>
            <a:r>
              <a:rPr lang="es-ES" sz="1800" dirty="0">
                <a:solidFill>
                  <a:srgbClr val="231F2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1800"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se confirmó el argumento alemán de que las tasas vinculantes son básicamente un instrumento adecuado para garantizar la calidad.</a:t>
            </a:r>
            <a:endParaRPr lang="es-E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R="204470" algn="just">
              <a:lnSpc>
                <a:spcPct val="105000"/>
              </a:lnSpc>
              <a:spcBef>
                <a:spcPts val="605"/>
              </a:spcBef>
              <a:spcAft>
                <a:spcPts val="800"/>
              </a:spcAft>
              <a:tabLst>
                <a:tab pos="171450" algn="l"/>
              </a:tabLst>
            </a:pPr>
            <a:r>
              <a:rPr lang="es-ES" sz="1800" dirty="0">
                <a:solidFill>
                  <a:srgbClr val="231F2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ES"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144</a:t>
            </a:fld>
            <a:endParaRPr lang="es-ES"/>
          </a:p>
        </p:txBody>
      </p:sp>
    </p:spTree>
    <p:extLst>
      <p:ext uri="{BB962C8B-B14F-4D97-AF65-F5344CB8AC3E}">
        <p14:creationId xmlns:p14="http://schemas.microsoft.com/office/powerpoint/2010/main" val="73295893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147</a:t>
            </a:fld>
            <a:endParaRPr lang="es-ES"/>
          </a:p>
        </p:txBody>
      </p:sp>
    </p:spTree>
    <p:extLst>
      <p:ext uri="{BB962C8B-B14F-4D97-AF65-F5344CB8AC3E}">
        <p14:creationId xmlns:p14="http://schemas.microsoft.com/office/powerpoint/2010/main" val="236291638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err="1"/>
              <a:t>Juanpe</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149</a:t>
            </a:fld>
            <a:endParaRPr lang="es-ES"/>
          </a:p>
        </p:txBody>
      </p:sp>
    </p:spTree>
    <p:extLst>
      <p:ext uri="{BB962C8B-B14F-4D97-AF65-F5344CB8AC3E}">
        <p14:creationId xmlns:p14="http://schemas.microsoft.com/office/powerpoint/2010/main" val="124140326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152</a:t>
            </a:fld>
            <a:endParaRPr lang="es-ES"/>
          </a:p>
        </p:txBody>
      </p:sp>
    </p:spTree>
    <p:extLst>
      <p:ext uri="{BB962C8B-B14F-4D97-AF65-F5344CB8AC3E}">
        <p14:creationId xmlns:p14="http://schemas.microsoft.com/office/powerpoint/2010/main" val="245636552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Los consejeros</a:t>
            </a:r>
            <a:r>
              <a:rPr lang="es-ES" baseline="0" dirty="0"/>
              <a:t> nos hemos estructurado en 16 mesas de trabajo y luego ponemos en común los avances en pleno de consejeros.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t>154</a:t>
            </a:fld>
            <a:endParaRPr lang="es-ES"/>
          </a:p>
        </p:txBody>
      </p:sp>
    </p:spTree>
    <p:extLst>
      <p:ext uri="{BB962C8B-B14F-4D97-AF65-F5344CB8AC3E}">
        <p14:creationId xmlns:p14="http://schemas.microsoft.com/office/powerpoint/2010/main" val="191560568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26ACC86F-B4E8-445E-9257-D408A541B8CC}" type="slidenum">
              <a:rPr lang="es-ES" smtClean="0"/>
              <a:pPr/>
              <a:t>157</a:t>
            </a:fld>
            <a:endParaRPr lang="es-ES"/>
          </a:p>
        </p:txBody>
      </p:sp>
    </p:spTree>
    <p:extLst>
      <p:ext uri="{BB962C8B-B14F-4D97-AF65-F5344CB8AC3E}">
        <p14:creationId xmlns:p14="http://schemas.microsoft.com/office/powerpoint/2010/main" val="384763825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Los consejeros</a:t>
            </a:r>
            <a:r>
              <a:rPr lang="es-ES" baseline="0" dirty="0"/>
              <a:t> nos hemos estructurado en 16 mesas de trabajo y luego ponemos en común los avances en pleno de consejeros.</a:t>
            </a:r>
            <a:endParaRPr lang="es-ES" dirty="0"/>
          </a:p>
        </p:txBody>
      </p:sp>
      <p:sp>
        <p:nvSpPr>
          <p:cNvPr id="4" name="3 Marcador de número de diapositiva"/>
          <p:cNvSpPr>
            <a:spLocks noGrp="1"/>
          </p:cNvSpPr>
          <p:nvPr>
            <p:ph type="sldNum" sz="quarter" idx="10"/>
          </p:nvPr>
        </p:nvSpPr>
        <p:spPr/>
        <p:txBody>
          <a:bodyPr/>
          <a:lstStyle/>
          <a:p>
            <a:fld id="{26ACC86F-B4E8-445E-9257-D408A541B8CC}" type="slidenum">
              <a:rPr lang="es-ES" smtClean="0"/>
              <a:pPr/>
              <a:t>158</a:t>
            </a:fld>
            <a:endParaRPr lang="es-ES"/>
          </a:p>
        </p:txBody>
      </p:sp>
    </p:spTree>
    <p:extLst>
      <p:ext uri="{BB962C8B-B14F-4D97-AF65-F5344CB8AC3E}">
        <p14:creationId xmlns:p14="http://schemas.microsoft.com/office/powerpoint/2010/main" val="1915605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Rectangle 6"/>
          <p:cNvSpPr/>
          <p:nvPr/>
        </p:nvSpPr>
        <p:spPr>
          <a:xfrm>
            <a:off x="7010400" y="114299"/>
            <a:ext cx="1981200" cy="49171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15442"/>
            <a:ext cx="6705600" cy="49149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1539720"/>
            <a:ext cx="1981200" cy="13716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34D8DEE8-7A87-4E01-8ADE-4C49CDD43F74}" type="datetime1">
              <a:rPr lang="en-US" smtClean="0"/>
              <a:pPr/>
              <a:t>4/25/2022</a:t>
            </a:fld>
            <a:endParaRPr lang="en-US" dirty="0"/>
          </a:p>
        </p:txBody>
      </p:sp>
      <p:sp>
        <p:nvSpPr>
          <p:cNvPr id="11" name="Slide Number Placeholder 10"/>
          <p:cNvSpPr>
            <a:spLocks noGrp="1"/>
          </p:cNvSpPr>
          <p:nvPr>
            <p:ph type="sldNum" sz="quarter" idx="11"/>
          </p:nvPr>
        </p:nvSpPr>
        <p:spPr/>
        <p:txBody>
          <a:bodyPr/>
          <a:lstStyle>
            <a:lvl1pPr>
              <a:defRPr>
                <a:solidFill>
                  <a:srgbClr val="FFFFFF"/>
                </a:solidFill>
              </a:defRPr>
            </a:lvl1pPr>
          </a:lstStyle>
          <a:p>
            <a:pPr algn="r"/>
            <a:fld id="{F7886C9C-DC18-4195-8FD5-A50AA931D419}" type="slidenum">
              <a:rPr lang="en-US" smtClean="0"/>
              <a:pPr algn="r"/>
              <a:t>‹Nº›</a:t>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p>
        </p:txBody>
      </p:sp>
      <p:sp>
        <p:nvSpPr>
          <p:cNvPr id="13" name="Title 12"/>
          <p:cNvSpPr>
            <a:spLocks noGrp="1"/>
          </p:cNvSpPr>
          <p:nvPr>
            <p:ph type="title"/>
          </p:nvPr>
        </p:nvSpPr>
        <p:spPr>
          <a:xfrm>
            <a:off x="457200" y="1539720"/>
            <a:ext cx="6324600" cy="1371600"/>
          </a:xfrm>
        </p:spPr>
        <p:txBody>
          <a:bodyPr/>
          <a:lstStyle>
            <a:lvl1pPr algn="r">
              <a:defRPr sz="4200" spc="150" baseline="0"/>
            </a:lvl1pPr>
          </a:lstStyle>
          <a:p>
            <a:r>
              <a:rPr lang="es-ES_tradnl"/>
              <a:t>Clic para editar título</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p>
            <a:fld id="{7F8F9461-E3EB-40CD-B93F-E5CBBBD8E0BA}" type="datetimeFigureOut">
              <a:rPr lang="en-US" smtClean="0"/>
              <a:pPr/>
              <a:t>4/25/2022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A7543-9AAE-4E9F-B28C-4FCCFD07D4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7" name="Rectangle 6"/>
          <p:cNvSpPr/>
          <p:nvPr/>
        </p:nvSpPr>
        <p:spPr>
          <a:xfrm>
            <a:off x="152400" y="110489"/>
            <a:ext cx="6705600" cy="49171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10489"/>
            <a:ext cx="1956046" cy="49171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05979"/>
            <a:ext cx="1676400" cy="4388644"/>
          </a:xfrm>
        </p:spPr>
        <p:txBody>
          <a:bodyPr vert="eaVert"/>
          <a:lstStyle/>
          <a:p>
            <a:r>
              <a:rPr lang="es-ES_tradnl"/>
              <a:t>Clic para editar título</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10"/>
          </p:nvPr>
        </p:nvSpPr>
        <p:spPr/>
        <p:txBody>
          <a:bodyPr/>
          <a:lstStyle/>
          <a:p>
            <a:fld id="{60578FA3-38AD-400D-A4D2-18E8EF129E5F}" type="datetime1">
              <a:rPr lang="en-US" smtClean="0"/>
              <a:pPr/>
              <a:t>4/25/2022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F7886C9C-DC18-4195-8FD5-A50AA931D419}" type="slidenum">
              <a:rPr lang="en-US" smtClean="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10"/>
          </p:nvPr>
        </p:nvSpPr>
        <p:spPr/>
        <p:txBody>
          <a:bodyPr/>
          <a:lstStyle/>
          <a:p>
            <a:fld id="{A2EFF424-F111-43CB-9C75-D52325012943}" type="datetime1">
              <a:rPr lang="en-US" smtClean="0"/>
              <a:pPr/>
              <a:t>4/25/2022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86C9C-DC18-4195-8FD5-A50AA931D419}" type="slidenum">
              <a:rPr lang="en-US" smtClean="0"/>
              <a:pPr/>
              <a:t>‹Nº›</a:t>
            </a:fld>
            <a:endParaRPr lang="en-US"/>
          </a:p>
        </p:txBody>
      </p:sp>
      <p:sp>
        <p:nvSpPr>
          <p:cNvPr id="7" name="Title 6"/>
          <p:cNvSpPr>
            <a:spLocks noGrp="1"/>
          </p:cNvSpPr>
          <p:nvPr>
            <p:ph type="title"/>
          </p:nvPr>
        </p:nvSpPr>
        <p:spPr/>
        <p:txBody>
          <a:bodyPr/>
          <a:lstStyle/>
          <a:p>
            <a:r>
              <a:rPr lang="es-ES_tradnl"/>
              <a:t>Clic para editar título</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7010400" y="114299"/>
            <a:ext cx="1981200" cy="49171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15442"/>
            <a:ext cx="6705600" cy="4914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800" y="2169208"/>
            <a:ext cx="1600201" cy="123444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9" name="Date Placeholder 8"/>
          <p:cNvSpPr>
            <a:spLocks noGrp="1"/>
          </p:cNvSpPr>
          <p:nvPr>
            <p:ph type="dt" sz="half" idx="10"/>
          </p:nvPr>
        </p:nvSpPr>
        <p:spPr/>
        <p:txBody>
          <a:bodyPr/>
          <a:lstStyle>
            <a:lvl1pPr>
              <a:defRPr>
                <a:solidFill>
                  <a:srgbClr val="FFFFFF"/>
                </a:solidFill>
              </a:defRPr>
            </a:lvl1pPr>
          </a:lstStyle>
          <a:p>
            <a:fld id="{74A8BBF0-342D-409A-9C0A-B1B451E92883}" type="datetime1">
              <a:rPr lang="en-US" smtClean="0"/>
              <a:pPr/>
              <a:t>4/25/2022</a:t>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pPr algn="r"/>
            <a:fld id="{F7886C9C-DC18-4195-8FD5-A50AA931D419}" type="slidenum">
              <a:rPr lang="en-US" smtClean="0"/>
              <a:pPr algn="r"/>
              <a:t>‹Nº›</a:t>
            </a:fld>
            <a:endParaRPr lang="en-US" dirty="0"/>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381000" y="2169208"/>
            <a:ext cx="6324600" cy="1234440"/>
          </a:xfrm>
        </p:spPr>
        <p:txBody>
          <a:bodyPr/>
          <a:lstStyle>
            <a:lvl1pPr algn="r">
              <a:defRPr sz="4200" spc="150" baseline="0"/>
            </a:lvl1pPr>
          </a:lstStyle>
          <a:p>
            <a:r>
              <a:rPr lang="es-ES_tradnl"/>
              <a:t>Clic para editar título</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89304"/>
            <a:ext cx="4038600" cy="330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Content Placeholder 3"/>
          <p:cNvSpPr>
            <a:spLocks noGrp="1"/>
          </p:cNvSpPr>
          <p:nvPr>
            <p:ph sz="half" idx="2"/>
          </p:nvPr>
        </p:nvSpPr>
        <p:spPr>
          <a:xfrm>
            <a:off x="4648200" y="1289304"/>
            <a:ext cx="4038600" cy="330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5" name="Date Placeholder 4"/>
          <p:cNvSpPr>
            <a:spLocks noGrp="1"/>
          </p:cNvSpPr>
          <p:nvPr>
            <p:ph type="dt" sz="half" idx="10"/>
          </p:nvPr>
        </p:nvSpPr>
        <p:spPr/>
        <p:txBody>
          <a:bodyPr/>
          <a:lstStyle/>
          <a:p>
            <a:fld id="{345DA190-4BDC-4D39-B5BB-A14B3E8B1B3D}" type="datetime1">
              <a:rPr lang="en-US" smtClean="0"/>
              <a:pPr/>
              <a:t>4/25/2022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86C9C-DC18-4195-8FD5-A50AA931D419}" type="slidenum">
              <a:rPr lang="en-US" smtClean="0"/>
              <a:pPr/>
              <a:t>‹Nº›</a:t>
            </a:fld>
            <a:endParaRPr lang="en-US"/>
          </a:p>
        </p:txBody>
      </p:sp>
      <p:sp>
        <p:nvSpPr>
          <p:cNvPr id="8" name="Title 7"/>
          <p:cNvSpPr>
            <a:spLocks noGrp="1"/>
          </p:cNvSpPr>
          <p:nvPr>
            <p:ph type="title"/>
          </p:nvPr>
        </p:nvSpPr>
        <p:spPr/>
        <p:txBody>
          <a:bodyPr/>
          <a:lstStyle/>
          <a:p>
            <a:r>
              <a:rPr lang="es-ES_tradnl"/>
              <a:t>Clic para editar título</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91828"/>
            <a:ext cx="4040188" cy="47982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Content Placeholder 3"/>
          <p:cNvSpPr>
            <a:spLocks noGrp="1"/>
          </p:cNvSpPr>
          <p:nvPr>
            <p:ph sz="half" idx="2"/>
          </p:nvPr>
        </p:nvSpPr>
        <p:spPr>
          <a:xfrm>
            <a:off x="457200" y="1828800"/>
            <a:ext cx="4040188" cy="27658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5" name="Text Placeholder 4"/>
          <p:cNvSpPr>
            <a:spLocks noGrp="1"/>
          </p:cNvSpPr>
          <p:nvPr>
            <p:ph type="body" sz="quarter" idx="3"/>
          </p:nvPr>
        </p:nvSpPr>
        <p:spPr>
          <a:xfrm>
            <a:off x="4645026" y="1291828"/>
            <a:ext cx="4041775" cy="47982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Content Placeholder 5"/>
          <p:cNvSpPr>
            <a:spLocks noGrp="1"/>
          </p:cNvSpPr>
          <p:nvPr>
            <p:ph sz="quarter" idx="4"/>
          </p:nvPr>
        </p:nvSpPr>
        <p:spPr>
          <a:xfrm>
            <a:off x="4645026" y="1828800"/>
            <a:ext cx="4041775" cy="27658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7" name="Date Placeholder 6"/>
          <p:cNvSpPr>
            <a:spLocks noGrp="1"/>
          </p:cNvSpPr>
          <p:nvPr>
            <p:ph type="dt" sz="half" idx="10"/>
          </p:nvPr>
        </p:nvSpPr>
        <p:spPr/>
        <p:txBody>
          <a:bodyPr/>
          <a:lstStyle/>
          <a:p>
            <a:fld id="{581D52F2-9B11-4FC0-9217-7D20B3AC9849}" type="datetime1">
              <a:rPr lang="en-US" smtClean="0"/>
              <a:pPr/>
              <a:t>4/25/2022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886C9C-DC18-4195-8FD5-A50AA931D419}" type="slidenum">
              <a:rPr lang="en-US" smtClean="0"/>
              <a:pPr/>
              <a:t>‹Nº›</a:t>
            </a:fld>
            <a:endParaRPr lang="en-US"/>
          </a:p>
        </p:txBody>
      </p:sp>
      <p:sp>
        <p:nvSpPr>
          <p:cNvPr id="10" name="Title 9"/>
          <p:cNvSpPr>
            <a:spLocks noGrp="1"/>
          </p:cNvSpPr>
          <p:nvPr>
            <p:ph type="title"/>
          </p:nvPr>
        </p:nvSpPr>
        <p:spPr/>
        <p:txBody>
          <a:bodyPr/>
          <a:lstStyle/>
          <a:p>
            <a:r>
              <a:rPr lang="es-ES_tradnl"/>
              <a:t>Clic para editar título</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CF13737-8506-438E-ABC0-0BE7E06DCCA6}" type="datetime1">
              <a:rPr lang="en-US" smtClean="0"/>
              <a:pPr/>
              <a:t>4/25/2022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886C9C-DC18-4195-8FD5-A50AA931D419}" type="slidenum">
              <a:rPr lang="en-US" smtClean="0"/>
              <a:pPr/>
              <a:t>‹Nº›</a:t>
            </a:fld>
            <a:endParaRPr lang="en-US"/>
          </a:p>
        </p:txBody>
      </p:sp>
      <p:sp>
        <p:nvSpPr>
          <p:cNvPr id="6" name="Title 5"/>
          <p:cNvSpPr>
            <a:spLocks noGrp="1"/>
          </p:cNvSpPr>
          <p:nvPr>
            <p:ph type="title"/>
          </p:nvPr>
        </p:nvSpPr>
        <p:spPr/>
        <p:txBody>
          <a:bodyPr/>
          <a:lstStyle/>
          <a:p>
            <a:r>
              <a:rPr lang="es-ES_tradnl"/>
              <a:t>Clic para editar título</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Rectangle 4"/>
          <p:cNvSpPr/>
          <p:nvPr/>
        </p:nvSpPr>
        <p:spPr>
          <a:xfrm>
            <a:off x="152400" y="113189"/>
            <a:ext cx="8831802" cy="49171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941D58AA-1C84-40C9-BFEE-631CCB17636C}" type="datetime1">
              <a:rPr lang="en-US" smtClean="0"/>
              <a:pPr/>
              <a:t>4/25/2022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886C9C-DC18-4195-8FD5-A50AA931D419}"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13157"/>
            <a:ext cx="1981200" cy="49171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14300"/>
            <a:ext cx="6705600" cy="4914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228600"/>
            <a:ext cx="586740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Text Placeholder 3"/>
          <p:cNvSpPr>
            <a:spLocks noGrp="1"/>
          </p:cNvSpPr>
          <p:nvPr>
            <p:ph type="body" sz="half" idx="2"/>
          </p:nvPr>
        </p:nvSpPr>
        <p:spPr>
          <a:xfrm>
            <a:off x="7159752" y="1597914"/>
            <a:ext cx="1673352" cy="2112264"/>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936542C1-4E96-413B-B72E-6C4B39D85C9D}" type="datetime1">
              <a:rPr lang="en-US" smtClean="0"/>
              <a:pPr/>
              <a:t>4/25/2022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F7886C9C-DC18-4195-8FD5-A50AA931D419}" type="slidenum">
              <a:rPr lang="en-US" smtClean="0"/>
              <a:pPr/>
              <a:t>‹Nº›</a:t>
            </a:fld>
            <a:endParaRPr lang="en-US" dirty="0"/>
          </a:p>
        </p:txBody>
      </p:sp>
      <p:sp>
        <p:nvSpPr>
          <p:cNvPr id="11" name="Title 10"/>
          <p:cNvSpPr>
            <a:spLocks noGrp="1"/>
          </p:cNvSpPr>
          <p:nvPr>
            <p:ph type="title"/>
          </p:nvPr>
        </p:nvSpPr>
        <p:spPr>
          <a:xfrm>
            <a:off x="7159752" y="342900"/>
            <a:ext cx="1675660" cy="1255014"/>
          </a:xfrm>
        </p:spPr>
        <p:txBody>
          <a:bodyPr anchor="b"/>
          <a:lstStyle>
            <a:lvl1pPr algn="l">
              <a:defRPr sz="2000" spc="150" baseline="0"/>
            </a:lvl1pPr>
          </a:lstStyle>
          <a:p>
            <a:r>
              <a:rPr lang="es-ES_tradnl"/>
              <a:t>Clic para editar título</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13157"/>
            <a:ext cx="1981200" cy="49171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14300"/>
            <a:ext cx="6705600" cy="49149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a:t>Arrastre la imagen al marcador de posición o haga clic en el icono para agregar</a:t>
            </a:r>
            <a:endParaRPr lang="en-US" dirty="0"/>
          </a:p>
        </p:txBody>
      </p:sp>
      <p:sp>
        <p:nvSpPr>
          <p:cNvPr id="4" name="Text Placeholder 3"/>
          <p:cNvSpPr>
            <a:spLocks noGrp="1"/>
          </p:cNvSpPr>
          <p:nvPr>
            <p:ph type="body" sz="half" idx="2"/>
          </p:nvPr>
        </p:nvSpPr>
        <p:spPr>
          <a:xfrm>
            <a:off x="7162800" y="1600200"/>
            <a:ext cx="1676400" cy="222885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F0542AA2-D442-471A-9D69-80392E1E581D}" type="datetime1">
              <a:rPr lang="en-US" smtClean="0"/>
              <a:pPr/>
              <a:t>4/25/2022</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86C9C-DC18-4195-8FD5-A50AA931D419}" type="slidenum">
              <a:rPr lang="en-US" smtClean="0"/>
              <a:pPr/>
              <a:t>‹Nº›</a:t>
            </a:fld>
            <a:endParaRPr lang="en-US"/>
          </a:p>
        </p:txBody>
      </p:sp>
      <p:sp>
        <p:nvSpPr>
          <p:cNvPr id="10" name="Title 9"/>
          <p:cNvSpPr>
            <a:spLocks noGrp="1"/>
          </p:cNvSpPr>
          <p:nvPr>
            <p:ph type="title"/>
          </p:nvPr>
        </p:nvSpPr>
        <p:spPr>
          <a:xfrm>
            <a:off x="7162800" y="345186"/>
            <a:ext cx="1676400" cy="1255014"/>
          </a:xfrm>
        </p:spPr>
        <p:txBody>
          <a:bodyPr anchor="b"/>
          <a:lstStyle>
            <a:lvl1pPr algn="l">
              <a:defRPr sz="2000" spc="150" baseline="0">
                <a:solidFill>
                  <a:schemeClr val="tx2"/>
                </a:solidFill>
              </a:defRPr>
            </a:lvl1pPr>
          </a:lstStyle>
          <a:p>
            <a:r>
              <a:rPr lang="es-ES_tradnl"/>
              <a:t>Clic para editar título</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226228"/>
            <a:ext cx="8831802" cy="378410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14301"/>
            <a:ext cx="8814047" cy="10098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266885"/>
            <a:ext cx="8381260" cy="790796"/>
          </a:xfrm>
          <a:prstGeom prst="rect">
            <a:avLst/>
          </a:prstGeom>
        </p:spPr>
        <p:txBody>
          <a:bodyPr vert="horz" lIns="91440" tIns="45720" rIns="91440" bIns="45720" rtlCol="0" anchor="ctr">
            <a:noAutofit/>
          </a:bodyPr>
          <a:lstStyle/>
          <a:p>
            <a:r>
              <a:rPr lang="es-ES_tradnl"/>
              <a:t>Clic para editar título</a:t>
            </a:r>
            <a:endParaRPr lang="en-US" dirty="0"/>
          </a:p>
        </p:txBody>
      </p:sp>
      <p:sp>
        <p:nvSpPr>
          <p:cNvPr id="3" name="Text Placeholder 2"/>
          <p:cNvSpPr>
            <a:spLocks noGrp="1"/>
          </p:cNvSpPr>
          <p:nvPr>
            <p:ph type="body" idx="1"/>
          </p:nvPr>
        </p:nvSpPr>
        <p:spPr>
          <a:xfrm>
            <a:off x="381000" y="1289303"/>
            <a:ext cx="8407893" cy="3305556"/>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2"/>
          </p:nvPr>
        </p:nvSpPr>
        <p:spPr>
          <a:xfrm>
            <a:off x="370888" y="4767263"/>
            <a:ext cx="2133600" cy="205740"/>
          </a:xfrm>
          <a:prstGeom prst="rect">
            <a:avLst/>
          </a:prstGeom>
        </p:spPr>
        <p:txBody>
          <a:bodyPr vert="horz" lIns="91440" tIns="45720" rIns="91440" bIns="45720" rtlCol="0" anchor="ctr"/>
          <a:lstStyle>
            <a:lvl1pPr algn="l">
              <a:defRPr sz="1100">
                <a:solidFill>
                  <a:schemeClr val="tx2"/>
                </a:solidFill>
              </a:defRPr>
            </a:lvl1pPr>
          </a:lstStyle>
          <a:p>
            <a:fld id="{EC43563C-D9B3-4432-B336-144C997D6215}" type="datetime1">
              <a:rPr lang="en-US" smtClean="0"/>
              <a:pPr/>
              <a:t>4/25/2022</a:t>
            </a:fld>
            <a:endParaRPr lang="en-US" dirty="0"/>
          </a:p>
        </p:txBody>
      </p:sp>
      <p:sp>
        <p:nvSpPr>
          <p:cNvPr id="5" name="Footer Placeholder 4"/>
          <p:cNvSpPr>
            <a:spLocks noGrp="1"/>
          </p:cNvSpPr>
          <p:nvPr>
            <p:ph type="ftr" sz="quarter" idx="3"/>
          </p:nvPr>
        </p:nvSpPr>
        <p:spPr>
          <a:xfrm>
            <a:off x="3048000" y="4767263"/>
            <a:ext cx="3352800" cy="205740"/>
          </a:xfrm>
          <a:prstGeom prst="rect">
            <a:avLst/>
          </a:prstGeom>
        </p:spPr>
        <p:txBody>
          <a:bodyPr vert="horz" lIns="91440" tIns="45720" rIns="91440" bIns="45720" rtlCol="0" anchor="ctr"/>
          <a:lstStyle>
            <a:lvl1pPr algn="ctr">
              <a:defRPr sz="1100">
                <a:solidFill>
                  <a:schemeClr val="tx2"/>
                </a:solidFill>
              </a:defRPr>
            </a:lvl1pPr>
          </a:lstStyle>
          <a:p>
            <a:endParaRPr lang="en-US" dirty="0"/>
          </a:p>
        </p:txBody>
      </p:sp>
      <p:sp>
        <p:nvSpPr>
          <p:cNvPr id="6" name="Slide Number Placeholder 5"/>
          <p:cNvSpPr>
            <a:spLocks noGrp="1"/>
          </p:cNvSpPr>
          <p:nvPr>
            <p:ph type="sldNum" sz="quarter" idx="4"/>
          </p:nvPr>
        </p:nvSpPr>
        <p:spPr>
          <a:xfrm>
            <a:off x="8234680" y="4766310"/>
            <a:ext cx="582966" cy="205740"/>
          </a:xfrm>
          <a:prstGeom prst="rect">
            <a:avLst/>
          </a:prstGeom>
          <a:ln w="19050">
            <a:noFill/>
          </a:ln>
        </p:spPr>
        <p:txBody>
          <a:bodyPr vert="horz" lIns="91440" tIns="45720" rIns="91440" bIns="45720" rtlCol="0" anchor="ctr"/>
          <a:lstStyle>
            <a:lvl1pPr algn="ctr">
              <a:defRPr sz="1100">
                <a:solidFill>
                  <a:schemeClr val="tx2"/>
                </a:solidFill>
              </a:defRPr>
            </a:lvl1pPr>
          </a:lstStyle>
          <a:p>
            <a:pPr algn="r"/>
            <a:fld id="{F7886C9C-DC18-4195-8FD5-A50AA931D419}" type="slidenum">
              <a:rPr lang="en-US" smtClean="0"/>
              <a:pPr algn="r"/>
              <a:t>‹Nº›</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5.jpeg"/><Relationship Id="rId4" Type="http://schemas.openxmlformats.org/officeDocument/2006/relationships/image" Target="../media/image3.png"/></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8.xml"/><Relationship Id="rId5" Type="http://schemas.openxmlformats.org/officeDocument/2006/relationships/image" Target="../media/image110.jpeg"/><Relationship Id="rId4" Type="http://schemas.openxmlformats.org/officeDocument/2006/relationships/image" Target="../media/image3.png"/></Relationships>
</file>

<file path=ppt/slides/_rels/slide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8.xml"/><Relationship Id="rId5" Type="http://schemas.openxmlformats.org/officeDocument/2006/relationships/image" Target="../media/image111.jpeg"/><Relationship Id="rId4" Type="http://schemas.openxmlformats.org/officeDocument/2006/relationships/image" Target="../media/image3.png"/></Relationships>
</file>

<file path=ppt/slides/_rels/slide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8.xml"/><Relationship Id="rId5" Type="http://schemas.openxmlformats.org/officeDocument/2006/relationships/image" Target="../media/image112.jpeg"/><Relationship Id="rId4" Type="http://schemas.openxmlformats.org/officeDocument/2006/relationships/image" Target="../media/image3.png"/></Relationships>
</file>

<file path=ppt/slides/_rels/slide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8.xml"/><Relationship Id="rId5" Type="http://schemas.openxmlformats.org/officeDocument/2006/relationships/image" Target="../media/image113.jpeg"/><Relationship Id="rId4" Type="http://schemas.openxmlformats.org/officeDocument/2006/relationships/image" Target="../media/image3.png"/></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8.xml"/><Relationship Id="rId5" Type="http://schemas.openxmlformats.org/officeDocument/2006/relationships/image" Target="../media/image47.jpeg"/><Relationship Id="rId4" Type="http://schemas.openxmlformats.org/officeDocument/2006/relationships/image" Target="../media/image3.png"/></Relationships>
</file>

<file path=ppt/slides/_rels/slide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8.xml"/><Relationship Id="rId5" Type="http://schemas.openxmlformats.org/officeDocument/2006/relationships/image" Target="../media/image114.jpeg"/><Relationship Id="rId4" Type="http://schemas.openxmlformats.org/officeDocument/2006/relationships/image" Target="../media/image3.png"/></Relationships>
</file>

<file path=ppt/slides/_rels/slide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6.jpeg"/></Relationships>
</file>

<file path=ppt/slides/_rels/slide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8.xml"/><Relationship Id="rId5" Type="http://schemas.openxmlformats.org/officeDocument/2006/relationships/image" Target="../media/image115.jpg"/><Relationship Id="rId4" Type="http://schemas.openxmlformats.org/officeDocument/2006/relationships/image" Target="../media/image3.png"/></Relationships>
</file>

<file path=ppt/slides/_rels/slide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8.xml"/><Relationship Id="rId5" Type="http://schemas.openxmlformats.org/officeDocument/2006/relationships/image" Target="../media/image116.jpeg"/><Relationship Id="rId4" Type="http://schemas.openxmlformats.org/officeDocument/2006/relationships/image" Target="../media/image3.png"/></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8.xml"/><Relationship Id="rId5" Type="http://schemas.openxmlformats.org/officeDocument/2006/relationships/image" Target="../media/image117.jpeg"/><Relationship Id="rId4" Type="http://schemas.openxmlformats.org/officeDocument/2006/relationships/image" Target="../media/image3.png"/></Relationships>
</file>

<file path=ppt/slides/_rels/slide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8.xml"/><Relationship Id="rId5" Type="http://schemas.openxmlformats.org/officeDocument/2006/relationships/image" Target="../media/image118.jpeg"/><Relationship Id="rId4" Type="http://schemas.openxmlformats.org/officeDocument/2006/relationships/image" Target="../media/image3.png"/></Relationships>
</file>

<file path=ppt/slides/_rels/slide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9.xml"/><Relationship Id="rId1" Type="http://schemas.openxmlformats.org/officeDocument/2006/relationships/slideLayout" Target="../slideLayouts/slideLayout8.xml"/><Relationship Id="rId5" Type="http://schemas.openxmlformats.org/officeDocument/2006/relationships/image" Target="../media/image119.jpeg"/><Relationship Id="rId4" Type="http://schemas.openxmlformats.org/officeDocument/2006/relationships/image" Target="../media/image3.png"/></Relationships>
</file>

<file path=ppt/slides/_rels/slide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8.xml"/><Relationship Id="rId5" Type="http://schemas.openxmlformats.org/officeDocument/2006/relationships/image" Target="../media/image120.jpeg"/><Relationship Id="rId4" Type="http://schemas.openxmlformats.org/officeDocument/2006/relationships/image" Target="../media/image3.png"/></Relationships>
</file>

<file path=ppt/slides/_rels/slide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1.xml"/><Relationship Id="rId1" Type="http://schemas.openxmlformats.org/officeDocument/2006/relationships/slideLayout" Target="../slideLayouts/slideLayout8.xml"/><Relationship Id="rId5" Type="http://schemas.openxmlformats.org/officeDocument/2006/relationships/image" Target="../media/image121.jpeg"/><Relationship Id="rId4" Type="http://schemas.openxmlformats.org/officeDocument/2006/relationships/image" Target="../media/image3.png"/></Relationships>
</file>

<file path=ppt/slides/_rels/slide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2.xml"/><Relationship Id="rId1" Type="http://schemas.openxmlformats.org/officeDocument/2006/relationships/slideLayout" Target="../slideLayouts/slideLayout8.xml"/><Relationship Id="rId5" Type="http://schemas.openxmlformats.org/officeDocument/2006/relationships/image" Target="../media/image122.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7.jpeg"/></Relationships>
</file>

<file path=ppt/slides/_rels/slide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3.xml"/><Relationship Id="rId1" Type="http://schemas.openxmlformats.org/officeDocument/2006/relationships/slideLayout" Target="../slideLayouts/slideLayout8.xml"/><Relationship Id="rId5" Type="http://schemas.openxmlformats.org/officeDocument/2006/relationships/image" Target="../media/image123.jpeg"/><Relationship Id="rId4" Type="http://schemas.openxmlformats.org/officeDocument/2006/relationships/image" Target="../media/image3.png"/></Relationships>
</file>

<file path=ppt/slides/_rels/slide1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4.xml"/><Relationship Id="rId1" Type="http://schemas.openxmlformats.org/officeDocument/2006/relationships/slideLayout" Target="../slideLayouts/slideLayout8.xml"/><Relationship Id="rId5" Type="http://schemas.openxmlformats.org/officeDocument/2006/relationships/image" Target="../media/image124.jpeg"/><Relationship Id="rId4" Type="http://schemas.openxmlformats.org/officeDocument/2006/relationships/image" Target="../media/image3.png"/></Relationships>
</file>

<file path=ppt/slides/_rels/slide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5.xml"/><Relationship Id="rId1" Type="http://schemas.openxmlformats.org/officeDocument/2006/relationships/slideLayout" Target="../slideLayouts/slideLayout8.xml"/><Relationship Id="rId5" Type="http://schemas.openxmlformats.org/officeDocument/2006/relationships/image" Target="../media/image125.jpeg"/><Relationship Id="rId4" Type="http://schemas.openxmlformats.org/officeDocument/2006/relationships/image" Target="../media/image3.png"/></Relationships>
</file>

<file path=ppt/slides/_rels/slide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6.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7.xml"/><Relationship Id="rId1" Type="http://schemas.openxmlformats.org/officeDocument/2006/relationships/slideLayout" Target="../slideLayouts/slideLayout8.xml"/><Relationship Id="rId5" Type="http://schemas.openxmlformats.org/officeDocument/2006/relationships/image" Target="../media/image126.jpeg"/><Relationship Id="rId4" Type="http://schemas.openxmlformats.org/officeDocument/2006/relationships/image" Target="../media/image3.png"/></Relationships>
</file>

<file path=ppt/slides/_rels/slide1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8.xml"/><Relationship Id="rId5" Type="http://schemas.openxmlformats.org/officeDocument/2006/relationships/image" Target="../media/image105.jpeg"/><Relationship Id="rId4" Type="http://schemas.openxmlformats.org/officeDocument/2006/relationships/image" Target="../media/image3.png"/></Relationships>
</file>

<file path=ppt/slides/_rels/slide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9.xml"/><Relationship Id="rId1" Type="http://schemas.openxmlformats.org/officeDocument/2006/relationships/slideLayout" Target="../slideLayouts/slideLayout8.xml"/><Relationship Id="rId5" Type="http://schemas.openxmlformats.org/officeDocument/2006/relationships/image" Target="../media/image127.jpeg"/><Relationship Id="rId4" Type="http://schemas.openxmlformats.org/officeDocument/2006/relationships/image" Target="../media/image3.png"/></Relationships>
</file>

<file path=ppt/slides/_rels/slide1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0.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1.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2.xml"/><Relationship Id="rId1" Type="http://schemas.openxmlformats.org/officeDocument/2006/relationships/slideLayout" Target="../slideLayouts/slideLayout8.xml"/><Relationship Id="rId5" Type="http://schemas.openxmlformats.org/officeDocument/2006/relationships/image" Target="../media/image128.jpe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8.jpeg"/></Relationships>
</file>

<file path=ppt/slides/_rels/slide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3.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4.xml"/><Relationship Id="rId1" Type="http://schemas.openxmlformats.org/officeDocument/2006/relationships/slideLayout" Target="../slideLayouts/slideLayout8.xml"/><Relationship Id="rId5" Type="http://schemas.openxmlformats.org/officeDocument/2006/relationships/image" Target="../media/image129.jpeg"/><Relationship Id="rId4" Type="http://schemas.openxmlformats.org/officeDocument/2006/relationships/image" Target="../media/image3.png"/></Relationships>
</file>

<file path=ppt/slides/_rels/slide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5.xml"/><Relationship Id="rId1" Type="http://schemas.openxmlformats.org/officeDocument/2006/relationships/slideLayout" Target="../slideLayouts/slideLayout8.xml"/><Relationship Id="rId5" Type="http://schemas.openxmlformats.org/officeDocument/2006/relationships/image" Target="../media/image130.jpeg"/><Relationship Id="rId4" Type="http://schemas.openxmlformats.org/officeDocument/2006/relationships/image" Target="../media/image3.png"/></Relationships>
</file>

<file path=ppt/slides/_rels/slide1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6.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7.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8.xml"/><Relationship Id="rId1" Type="http://schemas.openxmlformats.org/officeDocument/2006/relationships/slideLayout" Target="../slideLayouts/slideLayout8.xml"/><Relationship Id="rId6" Type="http://schemas.openxmlformats.org/officeDocument/2006/relationships/image" Target="../media/image132.jpeg"/><Relationship Id="rId5" Type="http://schemas.openxmlformats.org/officeDocument/2006/relationships/image" Target="../media/image131.jpeg"/><Relationship Id="rId4" Type="http://schemas.openxmlformats.org/officeDocument/2006/relationships/image" Target="../media/image3.png"/></Relationships>
</file>

<file path=ppt/slides/_rels/slide1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9.xml"/><Relationship Id="rId1" Type="http://schemas.openxmlformats.org/officeDocument/2006/relationships/slideLayout" Target="../slideLayouts/slideLayout8.xml"/><Relationship Id="rId5" Type="http://schemas.openxmlformats.org/officeDocument/2006/relationships/image" Target="../media/image133.jpeg"/><Relationship Id="rId4" Type="http://schemas.openxmlformats.org/officeDocument/2006/relationships/image" Target="../media/image3.png"/></Relationships>
</file>

<file path=ppt/slides/_rels/slide1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34.jpeg"/></Relationships>
</file>

<file path=ppt/slides/_rels/slide1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35.jpg"/></Relationships>
</file>

<file path=ppt/slides/_rels/slide1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36.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9.jpeg"/></Relationships>
</file>

<file path=ppt/slides/_rels/slide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37.jpeg"/></Relationships>
</file>

<file path=ppt/slides/_rels/slide1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0.xml"/><Relationship Id="rId1" Type="http://schemas.openxmlformats.org/officeDocument/2006/relationships/slideLayout" Target="../slideLayouts/slideLayout8.xml"/><Relationship Id="rId5" Type="http://schemas.openxmlformats.org/officeDocument/2006/relationships/image" Target="../media/image138.png"/><Relationship Id="rId4" Type="http://schemas.openxmlformats.org/officeDocument/2006/relationships/image" Target="../media/image3.png"/></Relationships>
</file>

<file path=ppt/slides/_rels/slide1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1.xml"/><Relationship Id="rId1" Type="http://schemas.openxmlformats.org/officeDocument/2006/relationships/slideLayout" Target="../slideLayouts/slideLayout8.xml"/><Relationship Id="rId5" Type="http://schemas.openxmlformats.org/officeDocument/2006/relationships/image" Target="../media/image139.png"/><Relationship Id="rId4" Type="http://schemas.openxmlformats.org/officeDocument/2006/relationships/image" Target="../media/image3.png"/></Relationships>
</file>

<file path=ppt/slides/_rels/slide14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1.jpeg"/><Relationship Id="rId2" Type="http://schemas.openxmlformats.org/officeDocument/2006/relationships/notesSlide" Target="../notesSlides/notesSlide92.xml"/><Relationship Id="rId1" Type="http://schemas.openxmlformats.org/officeDocument/2006/relationships/slideLayout" Target="../slideLayouts/slideLayout8.xml"/><Relationship Id="rId6" Type="http://schemas.openxmlformats.org/officeDocument/2006/relationships/image" Target="../media/image141.jpeg"/><Relationship Id="rId5" Type="http://schemas.openxmlformats.org/officeDocument/2006/relationships/image" Target="../media/image140.jpg"/><Relationship Id="rId4" Type="http://schemas.openxmlformats.org/officeDocument/2006/relationships/image" Target="../media/image3.png"/></Relationships>
</file>

<file path=ppt/slides/_rels/slide1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3.xml"/><Relationship Id="rId1" Type="http://schemas.openxmlformats.org/officeDocument/2006/relationships/slideLayout" Target="../slideLayouts/slideLayout8.xml"/><Relationship Id="rId5" Type="http://schemas.openxmlformats.org/officeDocument/2006/relationships/image" Target="../media/image142.jpg"/><Relationship Id="rId4" Type="http://schemas.openxmlformats.org/officeDocument/2006/relationships/image" Target="../media/image3.png"/></Relationships>
</file>

<file path=ppt/slides/_rels/slide1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28.jpeg"/></Relationships>
</file>

<file path=ppt/slides/_rels/slide1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43.jpeg"/></Relationships>
</file>

<file path=ppt/slides/_rels/slide1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4.xml"/><Relationship Id="rId1" Type="http://schemas.openxmlformats.org/officeDocument/2006/relationships/slideLayout" Target="../slideLayouts/slideLayout8.xml"/><Relationship Id="rId5" Type="http://schemas.openxmlformats.org/officeDocument/2006/relationships/image" Target="../media/image138.png"/><Relationship Id="rId4" Type="http://schemas.openxmlformats.org/officeDocument/2006/relationships/image" Target="../media/image3.png"/></Relationships>
</file>

<file path=ppt/slides/_rels/slide1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5.xml"/><Relationship Id="rId1" Type="http://schemas.openxmlformats.org/officeDocument/2006/relationships/slideLayout" Target="../slideLayouts/slideLayout8.xml"/><Relationship Id="rId6" Type="http://schemas.openxmlformats.org/officeDocument/2006/relationships/image" Target="../media/image145.JPG"/><Relationship Id="rId5" Type="http://schemas.openxmlformats.org/officeDocument/2006/relationships/image" Target="../media/image144.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0.jpeg"/></Relationships>
</file>

<file path=ppt/slides/_rels/slide1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46.jpeg"/></Relationships>
</file>

<file path=ppt/slides/_rels/slide1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6.xml"/><Relationship Id="rId1" Type="http://schemas.openxmlformats.org/officeDocument/2006/relationships/slideLayout" Target="../slideLayouts/slideLayout8.xml"/><Relationship Id="rId6" Type="http://schemas.openxmlformats.org/officeDocument/2006/relationships/image" Target="../media/image148.jpeg"/><Relationship Id="rId5" Type="http://schemas.openxmlformats.org/officeDocument/2006/relationships/image" Target="../media/image147.jpeg"/><Relationship Id="rId4" Type="http://schemas.openxmlformats.org/officeDocument/2006/relationships/image" Target="../media/image3.png"/></Relationships>
</file>

<file path=ppt/slides/_rels/slide1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150.jpg"/><Relationship Id="rId4" Type="http://schemas.openxmlformats.org/officeDocument/2006/relationships/image" Target="../media/image149.jpg"/></Relationships>
</file>

<file path=ppt/slides/_rels/slide1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7.xml"/><Relationship Id="rId1" Type="http://schemas.openxmlformats.org/officeDocument/2006/relationships/slideLayout" Target="../slideLayouts/slideLayout8.xml"/><Relationship Id="rId5" Type="http://schemas.openxmlformats.org/officeDocument/2006/relationships/image" Target="../media/image151.jpeg"/><Relationship Id="rId4" Type="http://schemas.openxmlformats.org/officeDocument/2006/relationships/image" Target="../media/image3.png"/></Relationships>
</file>

<file path=ppt/slides/_rels/slide1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52.jpeg"/></Relationships>
</file>

<file path=ppt/slides/_rels/slide1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53.jpeg"/></Relationships>
</file>

<file path=ppt/slides/_rels/slide1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8.xml"/><Relationship Id="rId1" Type="http://schemas.openxmlformats.org/officeDocument/2006/relationships/slideLayout" Target="../slideLayouts/slideLayout8.xml"/><Relationship Id="rId6" Type="http://schemas.openxmlformats.org/officeDocument/2006/relationships/image" Target="../media/image155.jpeg"/><Relationship Id="rId5" Type="http://schemas.openxmlformats.org/officeDocument/2006/relationships/image" Target="../media/image154.jpeg"/><Relationship Id="rId4" Type="http://schemas.openxmlformats.org/officeDocument/2006/relationships/image" Target="../media/image3.png"/></Relationships>
</file>

<file path=ppt/slides/_rels/slide1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9.xml"/><Relationship Id="rId1" Type="http://schemas.openxmlformats.org/officeDocument/2006/relationships/slideLayout" Target="../slideLayouts/slideLayout8.xml"/><Relationship Id="rId5" Type="http://schemas.openxmlformats.org/officeDocument/2006/relationships/image" Target="../media/image156.JPG"/><Relationship Id="rId4" Type="http://schemas.openxmlformats.org/officeDocument/2006/relationships/image" Target="../media/image3.png"/></Relationships>
</file>

<file path=ppt/slides/_rels/slide1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0.xml"/><Relationship Id="rId1" Type="http://schemas.openxmlformats.org/officeDocument/2006/relationships/slideLayout" Target="../slideLayouts/slideLayout8.xml"/><Relationship Id="rId6" Type="http://schemas.openxmlformats.org/officeDocument/2006/relationships/image" Target="../media/image158.jpeg"/><Relationship Id="rId5" Type="http://schemas.openxmlformats.org/officeDocument/2006/relationships/image" Target="../media/image157.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1.jpeg"/></Relationships>
</file>

<file path=ppt/slides/_rels/slide1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59.jpeg"/></Relationships>
</file>

<file path=ppt/slides/_rels/slide1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1.xml"/><Relationship Id="rId1" Type="http://schemas.openxmlformats.org/officeDocument/2006/relationships/slideLayout" Target="../slideLayouts/slideLayout8.xml"/><Relationship Id="rId5" Type="http://schemas.openxmlformats.org/officeDocument/2006/relationships/image" Target="../media/image160.jpeg"/><Relationship Id="rId4" Type="http://schemas.openxmlformats.org/officeDocument/2006/relationships/image" Target="../media/image3.png"/></Relationships>
</file>

<file path=ppt/slides/_rels/slide1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61.jpeg"/></Relationships>
</file>

<file path=ppt/slides/_rels/slide1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62.jpeg"/></Relationships>
</file>

<file path=ppt/slides/_rels/slide1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63.jpeg"/></Relationships>
</file>

<file path=ppt/slides/_rels/slide1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64.png"/></Relationships>
</file>

<file path=ppt/slides/_rels/slide1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2.xml"/><Relationship Id="rId1" Type="http://schemas.openxmlformats.org/officeDocument/2006/relationships/slideLayout" Target="../slideLayouts/slideLayout8.xml"/><Relationship Id="rId5" Type="http://schemas.openxmlformats.org/officeDocument/2006/relationships/image" Target="../media/image165.jpeg"/><Relationship Id="rId4" Type="http://schemas.openxmlformats.org/officeDocument/2006/relationships/image" Target="../media/image3.png"/></Relationships>
</file>

<file path=ppt/slides/_rels/slide1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3.xml"/><Relationship Id="rId1" Type="http://schemas.openxmlformats.org/officeDocument/2006/relationships/slideLayout" Target="../slideLayouts/slideLayout8.xml"/><Relationship Id="rId5" Type="http://schemas.openxmlformats.org/officeDocument/2006/relationships/image" Target="../media/image166.jpeg"/><Relationship Id="rId4" Type="http://schemas.openxmlformats.org/officeDocument/2006/relationships/image" Target="../media/image3.png"/></Relationships>
</file>

<file path=ppt/slides/_rels/slide16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70.jpe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169.jpeg"/><Relationship Id="rId5" Type="http://schemas.openxmlformats.org/officeDocument/2006/relationships/image" Target="../media/image168.jpeg"/><Relationship Id="rId4" Type="http://schemas.openxmlformats.org/officeDocument/2006/relationships/image" Target="../media/image167.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2.jpeg"/></Relationships>
</file>

<file path=ppt/slides/_rels/slide1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71.jpeg"/></Relationships>
</file>

<file path=ppt/slides/_rels/slide1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4.xml"/><Relationship Id="rId1" Type="http://schemas.openxmlformats.org/officeDocument/2006/relationships/slideLayout" Target="../slideLayouts/slideLayout8.xml"/><Relationship Id="rId5" Type="http://schemas.openxmlformats.org/officeDocument/2006/relationships/image" Target="../media/image172.jpg"/><Relationship Id="rId4" Type="http://schemas.openxmlformats.org/officeDocument/2006/relationships/image" Target="../media/image3.png"/></Relationships>
</file>

<file path=ppt/slides/_rels/slide1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3.png"/><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73.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hyperlink" Target="https://murciadiario.com/art/26155/la-decana-del-colegio-de-arquitectos-confia-en-que-los-fondos-europeos-convertiran-al-sector-de-la-construccion-en-una-palanca-de-transformacion-para-el-pais#ath" TargetMode="External"/><Relationship Id="rId1" Type="http://schemas.openxmlformats.org/officeDocument/2006/relationships/slideLayout" Target="../slideLayouts/slideLayout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75.jpeg"/></Relationships>
</file>

<file path=ppt/slides/_rels/slide174.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jpeg"/><Relationship Id="rId1" Type="http://schemas.openxmlformats.org/officeDocument/2006/relationships/slideLayout" Target="../slideLayouts/slideLayout8.xml"/><Relationship Id="rId5" Type="http://schemas.openxmlformats.org/officeDocument/2006/relationships/image" Target="../media/image3.png"/><Relationship Id="rId4" Type="http://schemas.openxmlformats.org/officeDocument/2006/relationships/image" Target="../media/image2.png"/></Relationships>
</file>

<file path=ppt/slides/_rels/slide175.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image" Target="../media/image178.jpeg"/><Relationship Id="rId1" Type="http://schemas.openxmlformats.org/officeDocument/2006/relationships/slideLayout" Target="../slideLayouts/slideLayout8.xml"/><Relationship Id="rId5" Type="http://schemas.openxmlformats.org/officeDocument/2006/relationships/image" Target="../media/image3.png"/><Relationship Id="rId4" Type="http://schemas.openxmlformats.org/officeDocument/2006/relationships/image" Target="../media/image2.png"/></Relationships>
</file>

<file path=ppt/slides/_rels/slide1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181.jpeg"/><Relationship Id="rId4" Type="http://schemas.openxmlformats.org/officeDocument/2006/relationships/image" Target="../media/image180.jpeg"/></Relationships>
</file>

<file path=ppt/slides/_rels/slide1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183.jpeg"/><Relationship Id="rId4" Type="http://schemas.openxmlformats.org/officeDocument/2006/relationships/image" Target="../media/image182.jpeg"/></Relationships>
</file>

<file path=ppt/slides/_rels/slide1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84.jpeg"/></Relationships>
</file>

<file path=ppt/slides/_rels/slide1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85.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3.jpeg"/></Relationships>
</file>

<file path=ppt/slides/_rels/slide1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86.jpeg"/></Relationships>
</file>

<file path=ppt/slides/_rels/slide1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87.jpeg"/></Relationships>
</file>

<file path=ppt/slides/_rels/slide1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88.jpeg"/></Relationships>
</file>

<file path=ppt/slides/_rels/slide1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89.jpeg"/></Relationships>
</file>

<file path=ppt/slides/_rels/slide1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90.JPG"/></Relationships>
</file>

<file path=ppt/slides/_rels/slide1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91.JPG"/></Relationships>
</file>

<file path=ppt/slides/_rels/slide1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92.JPG"/></Relationships>
</file>

<file path=ppt/slides/_rels/slide1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93.JPG"/></Relationships>
</file>

<file path=ppt/slides/_rels/slide1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94.JPG"/></Relationships>
</file>

<file path=ppt/slides/_rels/slide1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95.JP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74.jpeg"/></Relationships>
</file>

<file path=ppt/slides/_rels/slide1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96.JPG"/></Relationships>
</file>

<file path=ppt/slides/_rels/slide1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198.JPG"/><Relationship Id="rId4" Type="http://schemas.openxmlformats.org/officeDocument/2006/relationships/image" Target="../media/image197.JPG"/></Relationships>
</file>

<file path=ppt/slides/_rels/slide1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200.JPG"/><Relationship Id="rId4" Type="http://schemas.openxmlformats.org/officeDocument/2006/relationships/image" Target="../media/image199.JPG"/></Relationships>
</file>

<file path=ppt/slides/_rels/slide1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01.jpg"/></Relationships>
</file>

<file path=ppt/slides/_rels/slide1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02.jpg"/></Relationships>
</file>

<file path=ppt/slides/_rels/slide1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03.jpg"/></Relationships>
</file>

<file path=ppt/slides/_rels/slide1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04.jpg"/></Relationships>
</file>

<file path=ppt/slides/_rels/slide1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99.xml.rels><?xml version="1.0" encoding="UTF-8" standalone="yes"?>
<Relationships xmlns="http://schemas.openxmlformats.org/package/2006/relationships"><Relationship Id="rId8" Type="http://schemas.openxmlformats.org/officeDocument/2006/relationships/image" Target="../media/image208.png"/><Relationship Id="rId3" Type="http://schemas.openxmlformats.org/officeDocument/2006/relationships/image" Target="../media/image2.png"/><Relationship Id="rId7" Type="http://schemas.openxmlformats.org/officeDocument/2006/relationships/image" Target="../media/image207.png"/><Relationship Id="rId2" Type="http://schemas.openxmlformats.org/officeDocument/2006/relationships/notesSlide" Target="../notesSlides/notesSlide105.xml"/><Relationship Id="rId1" Type="http://schemas.openxmlformats.org/officeDocument/2006/relationships/slideLayout" Target="../slideLayouts/slideLayout8.xml"/><Relationship Id="rId6" Type="http://schemas.openxmlformats.org/officeDocument/2006/relationships/image" Target="../media/image206.png"/><Relationship Id="rId5" Type="http://schemas.openxmlformats.org/officeDocument/2006/relationships/image" Target="../media/image205.jpeg"/><Relationship Id="rId10" Type="http://schemas.openxmlformats.org/officeDocument/2006/relationships/hyperlink" Target="https://www.bimstoneproject.eu/en-bimstone-products/" TargetMode="External"/><Relationship Id="rId4" Type="http://schemas.openxmlformats.org/officeDocument/2006/relationships/image" Target="../media/image3.png"/><Relationship Id="rId9" Type="http://schemas.openxmlformats.org/officeDocument/2006/relationships/hyperlink" Target="https://www.bimstoneproject.eu/" TargetMode="External"/></Relationships>
</file>

<file path=ppt/slides/_rels/slide2.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4.jpeg"/></Relationships>
</file>

<file path=ppt/slides/_rels/slide200.xml.rels><?xml version="1.0" encoding="UTF-8" standalone="yes"?>
<Relationships xmlns="http://schemas.openxmlformats.org/package/2006/relationships"><Relationship Id="rId8" Type="http://schemas.openxmlformats.org/officeDocument/2006/relationships/image" Target="../media/image211.png"/><Relationship Id="rId3" Type="http://schemas.openxmlformats.org/officeDocument/2006/relationships/image" Target="../media/image2.png"/><Relationship Id="rId7" Type="http://schemas.openxmlformats.org/officeDocument/2006/relationships/image" Target="../media/image210.png"/><Relationship Id="rId2" Type="http://schemas.openxmlformats.org/officeDocument/2006/relationships/notesSlide" Target="../notesSlides/notesSlide106.xml"/><Relationship Id="rId1" Type="http://schemas.openxmlformats.org/officeDocument/2006/relationships/slideLayout" Target="../slideLayouts/slideLayout8.xml"/><Relationship Id="rId6" Type="http://schemas.openxmlformats.org/officeDocument/2006/relationships/image" Target="../media/image209.jpeg"/><Relationship Id="rId5" Type="http://schemas.openxmlformats.org/officeDocument/2006/relationships/image" Target="../media/image207.png"/><Relationship Id="rId4" Type="http://schemas.openxmlformats.org/officeDocument/2006/relationships/image" Target="../media/image3.png"/><Relationship Id="rId9" Type="http://schemas.openxmlformats.org/officeDocument/2006/relationships/image" Target="../media/image208.png"/></Relationships>
</file>

<file path=ppt/slides/_rels/slide2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7.xml"/><Relationship Id="rId1" Type="http://schemas.openxmlformats.org/officeDocument/2006/relationships/slideLayout" Target="../slideLayouts/slideLayout8.xml"/><Relationship Id="rId5" Type="http://schemas.openxmlformats.org/officeDocument/2006/relationships/image" Target="../media/image212.jpg"/><Relationship Id="rId4" Type="http://schemas.openxmlformats.org/officeDocument/2006/relationships/image" Target="../media/image3.png"/></Relationships>
</file>

<file path=ppt/slides/_rels/slide2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8.xml"/><Relationship Id="rId1" Type="http://schemas.openxmlformats.org/officeDocument/2006/relationships/slideLayout" Target="../slideLayouts/slideLayout8.xml"/><Relationship Id="rId6" Type="http://schemas.openxmlformats.org/officeDocument/2006/relationships/image" Target="../media/image214.jpg"/><Relationship Id="rId5" Type="http://schemas.openxmlformats.org/officeDocument/2006/relationships/image" Target="../media/image213.jpg"/><Relationship Id="rId4" Type="http://schemas.openxmlformats.org/officeDocument/2006/relationships/image" Target="../media/image3.png"/></Relationships>
</file>

<file path=ppt/slides/_rels/slide2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9.xml"/><Relationship Id="rId1" Type="http://schemas.openxmlformats.org/officeDocument/2006/relationships/slideLayout" Target="../slideLayouts/slideLayout8.xml"/><Relationship Id="rId5" Type="http://schemas.openxmlformats.org/officeDocument/2006/relationships/image" Target="../media/image215.JPG"/><Relationship Id="rId4" Type="http://schemas.openxmlformats.org/officeDocument/2006/relationships/image" Target="../media/image3.png"/></Relationships>
</file>

<file path=ppt/slides/_rels/slide2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0.xml"/><Relationship Id="rId1" Type="http://schemas.openxmlformats.org/officeDocument/2006/relationships/slideLayout" Target="../slideLayouts/slideLayout8.xml"/><Relationship Id="rId5" Type="http://schemas.openxmlformats.org/officeDocument/2006/relationships/image" Target="../media/image216.JPG"/><Relationship Id="rId4" Type="http://schemas.openxmlformats.org/officeDocument/2006/relationships/image" Target="../media/image3.png"/></Relationships>
</file>

<file path=ppt/slides/_rels/slide2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1.xml"/><Relationship Id="rId1" Type="http://schemas.openxmlformats.org/officeDocument/2006/relationships/slideLayout" Target="../slideLayouts/slideLayout8.xml"/><Relationship Id="rId6" Type="http://schemas.openxmlformats.org/officeDocument/2006/relationships/image" Target="../media/image218.JPG"/><Relationship Id="rId5" Type="http://schemas.openxmlformats.org/officeDocument/2006/relationships/image" Target="../media/image217.jpeg"/><Relationship Id="rId4" Type="http://schemas.openxmlformats.org/officeDocument/2006/relationships/image" Target="../media/image3.png"/></Relationships>
</file>

<file path=ppt/slides/_rels/slide2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2.xml"/><Relationship Id="rId1" Type="http://schemas.openxmlformats.org/officeDocument/2006/relationships/slideLayout" Target="../slideLayouts/slideLayout8.xml"/><Relationship Id="rId5" Type="http://schemas.openxmlformats.org/officeDocument/2006/relationships/image" Target="../media/image219.jpg"/><Relationship Id="rId4" Type="http://schemas.openxmlformats.org/officeDocument/2006/relationships/image" Target="../media/image3.png"/></Relationships>
</file>

<file path=ppt/slides/_rels/slide2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20.jpeg"/></Relationships>
</file>

<file path=ppt/slides/_rels/slide2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21.jpg"/></Relationships>
</file>

<file path=ppt/slides/_rels/slide20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24.JPG"/><Relationship Id="rId2" Type="http://schemas.openxmlformats.org/officeDocument/2006/relationships/notesSlide" Target="../notesSlides/notesSlide113.xml"/><Relationship Id="rId1" Type="http://schemas.openxmlformats.org/officeDocument/2006/relationships/slideLayout" Target="../slideLayouts/slideLayout8.xml"/><Relationship Id="rId6" Type="http://schemas.openxmlformats.org/officeDocument/2006/relationships/image" Target="../media/image223.JPG"/><Relationship Id="rId5" Type="http://schemas.openxmlformats.org/officeDocument/2006/relationships/image" Target="../media/image222.JP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5.jpeg"/></Relationships>
</file>

<file path=ppt/slides/_rels/slide2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25.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3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 Id="rId9" Type="http://schemas.openxmlformats.org/officeDocument/2006/relationships/chart" Target="../charts/char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7.jpe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38.jpe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9.jpe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0.jp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1.jpe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42.jpe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43.jpe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4.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9.jpe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5.jp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6.jpe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47.jpeg"/><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0.jpe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51.jpeg"/><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4.jpe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55.jpeg"/><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57.jpeg"/><Relationship Id="rId4" Type="http://schemas.openxmlformats.org/officeDocument/2006/relationships/image" Target="../media/image56.jpe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58.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2.png"/><Relationship Id="rId7" Type="http://schemas.openxmlformats.org/officeDocument/2006/relationships/image" Target="../media/image61.jpe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3.png"/><Relationship Id="rId9" Type="http://schemas.openxmlformats.org/officeDocument/2006/relationships/image" Target="../media/image63.jpe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66.jpg"/><Relationship Id="rId5" Type="http://schemas.openxmlformats.org/officeDocument/2006/relationships/image" Target="../media/image57.jpeg"/><Relationship Id="rId4" Type="http://schemas.openxmlformats.org/officeDocument/2006/relationships/image" Target="../media/image3.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68.jpg"/><Relationship Id="rId5" Type="http://schemas.openxmlformats.org/officeDocument/2006/relationships/image" Target="../media/image67.jpg"/><Relationship Id="rId4"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69.jpeg"/><Relationship Id="rId4"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70.jp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71.jp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8.xml"/><Relationship Id="rId5" Type="http://schemas.openxmlformats.org/officeDocument/2006/relationships/image" Target="../media/image72.jpg"/><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73.jpeg"/><Relationship Id="rId4" Type="http://schemas.openxmlformats.org/officeDocument/2006/relationships/image" Target="../media/image72.jp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75.jpeg"/><Relationship Id="rId4" Type="http://schemas.openxmlformats.org/officeDocument/2006/relationships/image" Target="../media/image74.jpe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77.jpeg"/><Relationship Id="rId4" Type="http://schemas.openxmlformats.org/officeDocument/2006/relationships/image" Target="../media/image76.jpeg"/></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78.jpe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81.jpeg"/></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82.jpe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8.xml"/><Relationship Id="rId5" Type="http://schemas.openxmlformats.org/officeDocument/2006/relationships/image" Target="../media/image83.jpe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84.jpeg"/><Relationship Id="rId4" Type="http://schemas.openxmlformats.org/officeDocument/2006/relationships/image" Target="../media/image3.png"/></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85.jpeg"/></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8.xml"/><Relationship Id="rId5" Type="http://schemas.openxmlformats.org/officeDocument/2006/relationships/image" Target="../media/image86.jpeg"/><Relationship Id="rId4" Type="http://schemas.openxmlformats.org/officeDocument/2006/relationships/image" Target="../media/image3.pn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8.xml"/><Relationship Id="rId5" Type="http://schemas.openxmlformats.org/officeDocument/2006/relationships/image" Target="../media/image87.jpeg"/><Relationship Id="rId4" Type="http://schemas.openxmlformats.org/officeDocument/2006/relationships/image" Target="../media/image3.png"/></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88.jpeg"/></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3.pn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8.xml"/><Relationship Id="rId5" Type="http://schemas.openxmlformats.org/officeDocument/2006/relationships/image" Target="../media/image91.jpeg"/><Relationship Id="rId4" Type="http://schemas.openxmlformats.org/officeDocument/2006/relationships/image" Target="../media/image3.png"/></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93.jpeg"/><Relationship Id="rId4" Type="http://schemas.openxmlformats.org/officeDocument/2006/relationships/image" Target="../media/image92.jpeg"/></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94.jpeg"/></Relationships>
</file>

<file path=ppt/slides/_rels/slide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95.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3.jpeg"/></Relationships>
</file>

<file path=ppt/slides/_rels/slide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96.jpeg"/></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8.xml"/><Relationship Id="rId5" Type="http://schemas.openxmlformats.org/officeDocument/2006/relationships/image" Target="../media/image97.jpeg"/><Relationship Id="rId4" Type="http://schemas.openxmlformats.org/officeDocument/2006/relationships/image" Target="../media/image3.pn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8.xml"/><Relationship Id="rId5" Type="http://schemas.openxmlformats.org/officeDocument/2006/relationships/image" Target="../media/image98.jpeg"/><Relationship Id="rId4" Type="http://schemas.openxmlformats.org/officeDocument/2006/relationships/image" Target="../media/image3.pn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8.xml"/><Relationship Id="rId5" Type="http://schemas.openxmlformats.org/officeDocument/2006/relationships/image" Target="../media/image99.jpeg"/><Relationship Id="rId4" Type="http://schemas.openxmlformats.org/officeDocument/2006/relationships/image" Target="../media/image3.png"/></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8.xml"/><Relationship Id="rId5" Type="http://schemas.openxmlformats.org/officeDocument/2006/relationships/image" Target="../media/image100.jpeg"/><Relationship Id="rId4" Type="http://schemas.openxmlformats.org/officeDocument/2006/relationships/image" Target="../media/image3.png"/></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8.xml"/><Relationship Id="rId5" Type="http://schemas.openxmlformats.org/officeDocument/2006/relationships/image" Target="../media/image101.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14.jpeg"/><Relationship Id="rId4" Type="http://schemas.openxmlformats.org/officeDocument/2006/relationships/image" Target="../media/image3.png"/></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8.xml"/><Relationship Id="rId5" Type="http://schemas.openxmlformats.org/officeDocument/2006/relationships/image" Target="../media/image102.jpeg"/><Relationship Id="rId4" Type="http://schemas.openxmlformats.org/officeDocument/2006/relationships/image" Target="../media/image3.png"/></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8.xml"/><Relationship Id="rId5" Type="http://schemas.openxmlformats.org/officeDocument/2006/relationships/image" Target="../media/image103.jpeg"/><Relationship Id="rId4" Type="http://schemas.openxmlformats.org/officeDocument/2006/relationships/image" Target="../media/image3.png"/></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8.xml"/><Relationship Id="rId5" Type="http://schemas.openxmlformats.org/officeDocument/2006/relationships/image" Target="../media/image104.jpeg"/><Relationship Id="rId4" Type="http://schemas.openxmlformats.org/officeDocument/2006/relationships/image" Target="../media/image3.png"/></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8.xml"/><Relationship Id="rId5" Type="http://schemas.openxmlformats.org/officeDocument/2006/relationships/image" Target="../media/image105.jpeg"/><Relationship Id="rId4" Type="http://schemas.openxmlformats.org/officeDocument/2006/relationships/image" Target="../media/image3.png"/></Relationships>
</file>

<file path=ppt/slides/_rels/slide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8.xml"/><Relationship Id="rId5" Type="http://schemas.openxmlformats.org/officeDocument/2006/relationships/image" Target="../media/image106.jpg"/><Relationship Id="rId4" Type="http://schemas.openxmlformats.org/officeDocument/2006/relationships/image" Target="../media/image3.png"/></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8.xml"/><Relationship Id="rId5" Type="http://schemas.openxmlformats.org/officeDocument/2006/relationships/image" Target="../media/image107.jpeg"/><Relationship Id="rId4" Type="http://schemas.openxmlformats.org/officeDocument/2006/relationships/image" Target="../media/image3.png"/></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8.xml"/><Relationship Id="rId5" Type="http://schemas.openxmlformats.org/officeDocument/2006/relationships/image" Target="../media/image108.jpeg"/><Relationship Id="rId4" Type="http://schemas.openxmlformats.org/officeDocument/2006/relationships/image" Target="../media/image3.png"/></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8.xml"/><Relationship Id="rId5" Type="http://schemas.openxmlformats.org/officeDocument/2006/relationships/image" Target="../media/image109.jpeg"/><Relationship Id="rId4" Type="http://schemas.openxmlformats.org/officeDocument/2006/relationships/image" Target="../media/image3.png"/></Relationships>
</file>

<file path=ppt/slides/_rels/slide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8.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298451" y="240201"/>
            <a:ext cx="6324600" cy="1644746"/>
          </a:xfrm>
        </p:spPr>
        <p:txBody>
          <a:bodyPr anchor="t"/>
          <a:lstStyle/>
          <a:p>
            <a:pPr algn="l"/>
            <a:r>
              <a:rPr lang="es-ES" sz="2800" dirty="0"/>
              <a:t>Memoria de gestión</a:t>
            </a:r>
            <a:br>
              <a:rPr lang="es-ES" sz="2800" dirty="0"/>
            </a:br>
            <a:r>
              <a:rPr lang="es-ES" sz="2000" dirty="0">
                <a:solidFill>
                  <a:srgbClr val="C00000"/>
                </a:solidFill>
              </a:rPr>
              <a:t>2021</a:t>
            </a:r>
          </a:p>
        </p:txBody>
      </p:sp>
      <p:pic>
        <p:nvPicPr>
          <p:cNvPr id="8" name="Imagen 7"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9" name="Imagen 8"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pic>
        <p:nvPicPr>
          <p:cNvPr id="5" name="Imagen 4">
            <a:extLst>
              <a:ext uri="{FF2B5EF4-FFF2-40B4-BE49-F238E27FC236}">
                <a16:creationId xmlns:a16="http://schemas.microsoft.com/office/drawing/2014/main" id="{A8EE4EF4-7256-4C86-A010-6E10E51DE8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624" y="1133618"/>
            <a:ext cx="4929742" cy="3697307"/>
          </a:xfrm>
          <a:prstGeom prst="rect">
            <a:avLst/>
          </a:prstGeom>
        </p:spPr>
      </p:pic>
    </p:spTree>
    <p:extLst>
      <p:ext uri="{BB962C8B-B14F-4D97-AF65-F5344CB8AC3E}">
        <p14:creationId xmlns:p14="http://schemas.microsoft.com/office/powerpoint/2010/main" val="2165203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Jornadas técnicas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989687"/>
            <a:ext cx="6512415" cy="461665"/>
          </a:xfrm>
          <a:prstGeom prst="rect">
            <a:avLst/>
          </a:prstGeom>
        </p:spPr>
        <p:txBody>
          <a:bodyPr wrap="square">
            <a:spAutoFit/>
          </a:bodyPr>
          <a:lstStyle/>
          <a:p>
            <a:pPr algn="just"/>
            <a:r>
              <a:rPr lang="es-ES" sz="1200" b="1" i="1" dirty="0">
                <a:effectLst/>
                <a:latin typeface="+mj-lt"/>
                <a:ea typeface="Calibri" panose="020F0502020204030204" pitchFamily="34" charset="0"/>
                <a:cs typeface="Calibri" panose="020F0502020204030204" pitchFamily="34" charset="0"/>
              </a:rPr>
              <a:t>-Jornada técnica Tratamiento e impermeabilización de edificios: </a:t>
            </a:r>
            <a:r>
              <a:rPr lang="es-ES" sz="1200" b="1" i="1" dirty="0" err="1">
                <a:effectLst/>
                <a:latin typeface="+mj-lt"/>
                <a:ea typeface="Calibri" panose="020F0502020204030204" pitchFamily="34" charset="0"/>
                <a:cs typeface="Calibri" panose="020F0502020204030204" pitchFamily="34" charset="0"/>
              </a:rPr>
              <a:t>Drizoro</a:t>
            </a:r>
            <a:r>
              <a:rPr lang="es-ES" sz="1200" b="1" i="1" dirty="0">
                <a:effectLst/>
                <a:latin typeface="+mj-lt"/>
                <a:ea typeface="Calibri" panose="020F0502020204030204" pitchFamily="34" charset="0"/>
                <a:cs typeface="Calibri" panose="020F0502020204030204" pitchFamily="34" charset="0"/>
              </a:rPr>
              <a:t>.</a:t>
            </a:r>
          </a:p>
          <a:p>
            <a:pPr algn="just"/>
            <a:r>
              <a:rPr lang="es-ES" sz="1200" b="1" i="1" dirty="0">
                <a:latin typeface="+mj-lt"/>
                <a:ea typeface="Calibri" panose="020F0502020204030204" pitchFamily="34" charset="0"/>
                <a:cs typeface="Calibri" panose="020F0502020204030204" pitchFamily="34" charset="0"/>
              </a:rPr>
              <a:t>25 de mayo.</a:t>
            </a:r>
            <a:endParaRPr lang="es-ES" sz="1200" dirty="0">
              <a:effectLst/>
              <a:latin typeface="+mj-lt"/>
              <a:ea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52B1CADE-56DD-4FA0-98D3-57002CD91A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335" y="1516673"/>
            <a:ext cx="5843725" cy="3349870"/>
          </a:xfrm>
          <a:prstGeom prst="rect">
            <a:avLst/>
          </a:prstGeom>
        </p:spPr>
      </p:pic>
    </p:spTree>
    <p:extLst>
      <p:ext uri="{BB962C8B-B14F-4D97-AF65-F5344CB8AC3E}">
        <p14:creationId xmlns:p14="http://schemas.microsoft.com/office/powerpoint/2010/main" val="155852249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latin typeface="+mj-lt"/>
                <a:ea typeface="Calibri" panose="020F0502020204030204" pitchFamily="34" charset="0"/>
                <a:cs typeface="Calibri" panose="020F0502020204030204" pitchFamily="34" charset="0"/>
              </a:rPr>
              <a:t>- Asistencia a la 13. Conferencia Española </a:t>
            </a:r>
            <a:r>
              <a:rPr lang="es-ES" sz="1200" dirty="0" err="1">
                <a:latin typeface="+mj-lt"/>
                <a:ea typeface="Calibri" panose="020F0502020204030204" pitchFamily="34" charset="0"/>
                <a:cs typeface="Calibri" panose="020F0502020204030204" pitchFamily="34" charset="0"/>
              </a:rPr>
              <a:t>Passivhaus</a:t>
            </a:r>
            <a:r>
              <a:rPr lang="es-ES" sz="1200" dirty="0">
                <a:latin typeface="+mj-lt"/>
                <a:ea typeface="Calibri" panose="020F0502020204030204" pitchFamily="34" charset="0"/>
                <a:cs typeface="Calibri" panose="020F0502020204030204" pitchFamily="34" charset="0"/>
              </a:rPr>
              <a:t>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21 de octubre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E75AD717-CE3F-427D-A690-188C007FD1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188" y="1582615"/>
            <a:ext cx="4428979" cy="3321734"/>
          </a:xfrm>
          <a:prstGeom prst="rect">
            <a:avLst/>
          </a:prstGeom>
        </p:spPr>
      </p:pic>
    </p:spTree>
    <p:extLst>
      <p:ext uri="{BB962C8B-B14F-4D97-AF65-F5344CB8AC3E}">
        <p14:creationId xmlns:p14="http://schemas.microsoft.com/office/powerpoint/2010/main" val="423602865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REPRESENTACIÓN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-Reunión Concejal de Urbanismo Andrés Guerrero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25 de octubre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91584831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-Asistencia Exposición Punto de Partida Lorca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29 de octubre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334EB9F2-14FB-460F-ACB6-96BBF4B61A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8995" y="1600792"/>
            <a:ext cx="4438161" cy="3328621"/>
          </a:xfrm>
          <a:prstGeom prst="rect">
            <a:avLst/>
          </a:prstGeom>
        </p:spPr>
      </p:pic>
    </p:spTree>
    <p:extLst>
      <p:ext uri="{BB962C8B-B14F-4D97-AF65-F5344CB8AC3E}">
        <p14:creationId xmlns:p14="http://schemas.microsoft.com/office/powerpoint/2010/main" val="398859072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ISNTITUCIONAL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-Asistencia Jornadas CGPJ-CSCAE Bilbao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3, 4 y 5 de noviembre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90EBF014-DC4F-4439-B0F3-6821EBB915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550" y="1584312"/>
            <a:ext cx="6006708" cy="3378773"/>
          </a:xfrm>
          <a:prstGeom prst="rect">
            <a:avLst/>
          </a:prstGeom>
        </p:spPr>
      </p:pic>
    </p:spTree>
    <p:extLst>
      <p:ext uri="{BB962C8B-B14F-4D97-AF65-F5344CB8AC3E}">
        <p14:creationId xmlns:p14="http://schemas.microsoft.com/office/powerpoint/2010/main" val="285707884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REPRESENTACIÓN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Reunión Gerente Aguas de Murcia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11 de noviembre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70557543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Asistencia </a:t>
            </a:r>
            <a:r>
              <a:rPr lang="es-ES" sz="1200" dirty="0">
                <a:effectLst/>
                <a:latin typeface="+mj-lt"/>
                <a:ea typeface="Calibri" panose="020F0502020204030204" pitchFamily="34" charset="0"/>
                <a:cs typeface="Times New Roman" panose="02020603050405020304" pitchFamily="18" charset="0"/>
              </a:rPr>
              <a:t>Acto de Apertura del Curso Académico 2021-2022</a:t>
            </a:r>
            <a:r>
              <a:rPr lang="es-ES" sz="1200" dirty="0">
                <a:effectLst/>
                <a:latin typeface="+mj-lt"/>
                <a:ea typeface="Calibri" panose="020F0502020204030204" pitchFamily="34" charset="0"/>
                <a:cs typeface="Calibri" panose="020F0502020204030204" pitchFamily="34" charset="0"/>
              </a:rPr>
              <a:t> de la UCAM</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solidFill>
                  <a:srgbClr val="464040"/>
                </a:solidFill>
                <a:effectLst/>
                <a:latin typeface="+mj-lt"/>
                <a:ea typeface="Calibri" panose="020F0502020204030204" pitchFamily="34" charset="0"/>
                <a:cs typeface="Calibri" panose="020F0502020204030204" pitchFamily="34" charset="0"/>
              </a:rPr>
              <a:t>Fecha: 12 de noviembre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2C673E8D-6F3E-41C0-AE04-D9E242CE18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56568" y="1437706"/>
            <a:ext cx="1981200" cy="3522133"/>
          </a:xfrm>
          <a:prstGeom prst="rect">
            <a:avLst/>
          </a:prstGeom>
        </p:spPr>
      </p:pic>
    </p:spTree>
    <p:extLst>
      <p:ext uri="{BB962C8B-B14F-4D97-AF65-F5344CB8AC3E}">
        <p14:creationId xmlns:p14="http://schemas.microsoft.com/office/powerpoint/2010/main" val="286849586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ISNTITUCIONAL</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-Presentación MAMBA.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17 de noviembre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7CBB5ABA-0E1B-405F-946B-FB4A61AD06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957" y="1575158"/>
            <a:ext cx="6006708" cy="3378773"/>
          </a:xfrm>
          <a:prstGeom prst="rect">
            <a:avLst/>
          </a:prstGeom>
        </p:spPr>
      </p:pic>
    </p:spTree>
    <p:extLst>
      <p:ext uri="{BB962C8B-B14F-4D97-AF65-F5344CB8AC3E}">
        <p14:creationId xmlns:p14="http://schemas.microsoft.com/office/powerpoint/2010/main" val="349093570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a:t>
            </a:r>
            <a:r>
              <a:rPr lang="es-ES" sz="1200" dirty="0">
                <a:effectLst/>
                <a:latin typeface="+mj-lt"/>
                <a:ea typeface="Calibri" panose="020F0502020204030204" pitchFamily="34" charset="0"/>
                <a:cs typeface="Times New Roman" panose="02020603050405020304" pitchFamily="18" charset="0"/>
              </a:rPr>
              <a:t> Asistencia Presentación Plan Directo de la nueva terminal polivalente de Cartagena.</a:t>
            </a: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22 de noviembre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057E1607-4D10-4CF9-ACAA-536B1AE70B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080" y="1541555"/>
            <a:ext cx="4459262" cy="3344447"/>
          </a:xfrm>
          <a:prstGeom prst="rect">
            <a:avLst/>
          </a:prstGeom>
        </p:spPr>
      </p:pic>
    </p:spTree>
    <p:extLst>
      <p:ext uri="{BB962C8B-B14F-4D97-AF65-F5344CB8AC3E}">
        <p14:creationId xmlns:p14="http://schemas.microsoft.com/office/powerpoint/2010/main" val="303948186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Reunión </a:t>
            </a:r>
            <a:r>
              <a:rPr lang="es-ES" sz="1200" dirty="0" err="1">
                <a:effectLst/>
                <a:latin typeface="+mj-lt"/>
                <a:ea typeface="Calibri" panose="020F0502020204030204" pitchFamily="34" charset="0"/>
                <a:cs typeface="Calibri" panose="020F0502020204030204" pitchFamily="34" charset="0"/>
              </a:rPr>
              <a:t>DeutcheBank</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22 de noviembre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264424264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Asistencia Premios Laurel</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23 de noviembre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3943091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Jornadas técnicas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989687"/>
            <a:ext cx="6512415" cy="830997"/>
          </a:xfrm>
          <a:prstGeom prst="rect">
            <a:avLst/>
          </a:prstGeom>
        </p:spPr>
        <p:txBody>
          <a:bodyPr wrap="square">
            <a:spAutoFit/>
          </a:bodyPr>
          <a:lstStyle/>
          <a:p>
            <a:pPr algn="just"/>
            <a:r>
              <a:rPr lang="es-ES" sz="1200" b="1" i="1" dirty="0">
                <a:effectLst/>
                <a:latin typeface="+mj-lt"/>
                <a:ea typeface="Calibri" panose="020F0502020204030204" pitchFamily="34" charset="0"/>
                <a:cs typeface="Calibri" panose="020F0502020204030204" pitchFamily="34" charset="0"/>
              </a:rPr>
              <a:t>-Jornada Técnica Online Nuevo CTE 2019 y modificación del RITE: ¿Cómo afectan estos cambios a las instalaciones de climatización y a la eficiencia de los edificios de viviendas?: </a:t>
            </a:r>
            <a:r>
              <a:rPr lang="es-ES" sz="1200" b="1" i="1" dirty="0" err="1">
                <a:effectLst/>
                <a:latin typeface="+mj-lt"/>
                <a:ea typeface="Calibri" panose="020F0502020204030204" pitchFamily="34" charset="0"/>
                <a:cs typeface="Calibri" panose="020F0502020204030204" pitchFamily="34" charset="0"/>
              </a:rPr>
              <a:t>Baxi</a:t>
            </a:r>
            <a:r>
              <a:rPr lang="es-ES" sz="1200" b="1" i="1" dirty="0">
                <a:effectLst/>
                <a:latin typeface="+mj-lt"/>
                <a:ea typeface="Calibri" panose="020F0502020204030204" pitchFamily="34" charset="0"/>
                <a:cs typeface="Calibri" panose="020F0502020204030204" pitchFamily="34" charset="0"/>
              </a:rPr>
              <a:t> Climatización SLU.</a:t>
            </a:r>
          </a:p>
          <a:p>
            <a:pPr algn="just"/>
            <a:r>
              <a:rPr lang="es-ES" sz="1200" b="1" i="1" dirty="0">
                <a:latin typeface="+mj-lt"/>
                <a:ea typeface="Calibri" panose="020F0502020204030204" pitchFamily="34" charset="0"/>
                <a:cs typeface="Calibri" panose="020F0502020204030204" pitchFamily="34" charset="0"/>
              </a:rPr>
              <a:t>31 de mayo.</a:t>
            </a:r>
          </a:p>
        </p:txBody>
      </p:sp>
      <p:pic>
        <p:nvPicPr>
          <p:cNvPr id="4" name="Imagen 3">
            <a:extLst>
              <a:ext uri="{FF2B5EF4-FFF2-40B4-BE49-F238E27FC236}">
                <a16:creationId xmlns:a16="http://schemas.microsoft.com/office/drawing/2014/main" id="{033FB756-9CC3-4A0E-861E-19876D0E26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957" y="1911279"/>
            <a:ext cx="5282222" cy="3002200"/>
          </a:xfrm>
          <a:prstGeom prst="rect">
            <a:avLst/>
          </a:prstGeom>
        </p:spPr>
      </p:pic>
    </p:spTree>
    <p:extLst>
      <p:ext uri="{BB962C8B-B14F-4D97-AF65-F5344CB8AC3E}">
        <p14:creationId xmlns:p14="http://schemas.microsoft.com/office/powerpoint/2010/main" val="328386722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-Asistencia Presentación Libro Alfredo Vera Hospitales y otros Centros Asistenciales</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24 de noviembre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194612240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-Asistencia a la Asamblea General Ordinaria del CSCAE</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26 de noviembre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4" name="Imagen 3" descr="Grupo de personas en un evento&#10;&#10;Descripción generada automáticamente">
            <a:extLst>
              <a:ext uri="{FF2B5EF4-FFF2-40B4-BE49-F238E27FC236}">
                <a16:creationId xmlns:a16="http://schemas.microsoft.com/office/drawing/2014/main" id="{4956F242-888D-4CC0-80E4-B8D87E244D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368" y="1543150"/>
            <a:ext cx="6649343" cy="3419935"/>
          </a:xfrm>
          <a:prstGeom prst="rect">
            <a:avLst/>
          </a:prstGeom>
        </p:spPr>
      </p:pic>
    </p:spTree>
    <p:extLst>
      <p:ext uri="{BB962C8B-B14F-4D97-AF65-F5344CB8AC3E}">
        <p14:creationId xmlns:p14="http://schemas.microsoft.com/office/powerpoint/2010/main" val="34362498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Intervención Decana Jornada Coloquio ADECHA Jumilla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27 de noviembre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9446C637-F0D9-44E3-8E8B-65B7E0AC4B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1749" y="1596568"/>
            <a:ext cx="4402992" cy="3302244"/>
          </a:xfrm>
          <a:prstGeom prst="rect">
            <a:avLst/>
          </a:prstGeom>
        </p:spPr>
      </p:pic>
    </p:spTree>
    <p:extLst>
      <p:ext uri="{BB962C8B-B14F-4D97-AF65-F5344CB8AC3E}">
        <p14:creationId xmlns:p14="http://schemas.microsoft.com/office/powerpoint/2010/main" val="364753519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-Presentación Libro Punto de Partida Lorca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30 de noviembre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596FA80E-AD13-4764-A86A-3F60EEBC0E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383" y="1605331"/>
            <a:ext cx="4424569" cy="3318427"/>
          </a:xfrm>
          <a:prstGeom prst="rect">
            <a:avLst/>
          </a:prstGeom>
        </p:spPr>
      </p:pic>
    </p:spTree>
    <p:extLst>
      <p:ext uri="{BB962C8B-B14F-4D97-AF65-F5344CB8AC3E}">
        <p14:creationId xmlns:p14="http://schemas.microsoft.com/office/powerpoint/2010/main" val="367530451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REPRESENTACIÓN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Presentación del Consejero de Fomento del Pacto de Infraestructuras Región de Murcia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3 de diciembre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76595389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711670"/>
          </a:xfrm>
          <a:prstGeom prst="rect">
            <a:avLst/>
          </a:prstGeom>
        </p:spPr>
        <p:txBody>
          <a:bodyPr wrap="square">
            <a:spAutoFit/>
          </a:bodyPr>
          <a:lstStyle/>
          <a:p>
            <a:pPr marL="628650" indent="-171450" algn="just">
              <a:lnSpc>
                <a:spcPct val="115000"/>
              </a:lnSpc>
              <a:buFontTx/>
              <a:buChar char="-"/>
            </a:pPr>
            <a:r>
              <a:rPr lang="es-ES" sz="1200" dirty="0">
                <a:effectLst/>
                <a:latin typeface="+mj-lt"/>
                <a:ea typeface="Calibri" panose="020F0502020204030204" pitchFamily="34" charset="0"/>
                <a:cs typeface="Times New Roman" panose="02020603050405020304" pitchFamily="18" charset="0"/>
              </a:rPr>
              <a:t>Asistencia </a:t>
            </a:r>
            <a:r>
              <a:rPr lang="es-ES" sz="1200" dirty="0">
                <a:latin typeface="+mj-lt"/>
                <a:ea typeface="Calibri" panose="020F0502020204030204" pitchFamily="34" charset="0"/>
                <a:cs typeface="Times New Roman" panose="02020603050405020304" pitchFamily="18" charset="0"/>
              </a:rPr>
              <a:t>a distintas </a:t>
            </a:r>
            <a:r>
              <a:rPr lang="es-ES" sz="1200" dirty="0">
                <a:effectLst/>
                <a:latin typeface="+mj-lt"/>
                <a:ea typeface="Calibri" panose="020F0502020204030204" pitchFamily="34" charset="0"/>
                <a:cs typeface="Times New Roman" panose="02020603050405020304" pitchFamily="18" charset="0"/>
              </a:rPr>
              <a:t>c</a:t>
            </a:r>
            <a:r>
              <a:rPr lang="es-ES" sz="1200" dirty="0">
                <a:effectLst/>
                <a:latin typeface="+mj-lt"/>
                <a:ea typeface="Calibri" panose="020F0502020204030204" pitchFamily="34" charset="0"/>
                <a:cs typeface="Calibri" panose="020F0502020204030204" pitchFamily="34" charset="0"/>
              </a:rPr>
              <a:t>onvocatorias PFG Arquitectura en la UCAM </a:t>
            </a:r>
            <a:endParaRPr lang="es-ES" sz="1200" dirty="0">
              <a:latin typeface="+mj-lt"/>
              <a:ea typeface="Calibri" panose="020F0502020204030204" pitchFamily="34" charset="0"/>
              <a:cs typeface="Calibri" panose="020F0502020204030204" pitchFamily="34" charset="0"/>
            </a:endParaRPr>
          </a:p>
          <a:p>
            <a:pPr marL="457200" algn="just">
              <a:lnSpc>
                <a:spcPct val="115000"/>
              </a:lnSpc>
            </a:pPr>
            <a:r>
              <a:rPr lang="es-ES" sz="1200" dirty="0">
                <a:effectLst/>
                <a:latin typeface="+mj-lt"/>
                <a:ea typeface="Calibri" panose="020F0502020204030204" pitchFamily="34" charset="0"/>
                <a:cs typeface="Calibri" panose="020F0502020204030204" pitchFamily="34" charset="0"/>
              </a:rPr>
              <a:t>Fecha: 25 de junio 2021 , 23 de julio, 29 noviembre</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pic>
        <p:nvPicPr>
          <p:cNvPr id="3" name="Imagen 2">
            <a:extLst>
              <a:ext uri="{FF2B5EF4-FFF2-40B4-BE49-F238E27FC236}">
                <a16:creationId xmlns:a16="http://schemas.microsoft.com/office/drawing/2014/main" id="{975F96B3-B3ED-4B8A-82CC-5372F698BA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6862" y="1638886"/>
            <a:ext cx="5705230" cy="3209192"/>
          </a:xfrm>
          <a:prstGeom prst="rect">
            <a:avLst/>
          </a:prstGeom>
        </p:spPr>
      </p:pic>
    </p:spTree>
    <p:extLst>
      <p:ext uri="{BB962C8B-B14F-4D97-AF65-F5344CB8AC3E}">
        <p14:creationId xmlns:p14="http://schemas.microsoft.com/office/powerpoint/2010/main" val="92386863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REPRESENTAICON INSTITUCIONAL</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180516"/>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Asistencia Trabajos Fin de </a:t>
            </a:r>
            <a:r>
              <a:rPr lang="es-ES" sz="1200" dirty="0">
                <a:latin typeface="+mj-lt"/>
                <a:ea typeface="Calibri" panose="020F0502020204030204" pitchFamily="34" charset="0"/>
                <a:cs typeface="Calibri" panose="020F0502020204030204" pitchFamily="34" charset="0"/>
              </a:rPr>
              <a:t>Grado en Fundamentos de la Arquitectura ETSAE/</a:t>
            </a:r>
            <a:r>
              <a:rPr lang="es-ES" sz="1200" dirty="0">
                <a:effectLst/>
                <a:latin typeface="+mj-lt"/>
                <a:ea typeface="Calibri" panose="020F0502020204030204" pitchFamily="34" charset="0"/>
                <a:cs typeface="Calibri" panose="020F0502020204030204" pitchFamily="34" charset="0"/>
              </a:rPr>
              <a:t>UPCT</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Fechas: 21 y 22 de julio de 2021 / </a:t>
            </a:r>
            <a:r>
              <a:rPr lang="es-ES" sz="1200" dirty="0">
                <a:latin typeface="+mj-lt"/>
                <a:ea typeface="Calibri" panose="020F0502020204030204" pitchFamily="34" charset="0"/>
                <a:cs typeface="Calibri" panose="020F0502020204030204" pitchFamily="34" charset="0"/>
              </a:rPr>
              <a:t>21 de septiembre de 2021</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pic>
        <p:nvPicPr>
          <p:cNvPr id="3" name="Imagen 2">
            <a:extLst>
              <a:ext uri="{FF2B5EF4-FFF2-40B4-BE49-F238E27FC236}">
                <a16:creationId xmlns:a16="http://schemas.microsoft.com/office/drawing/2014/main" id="{16F44639-8CFE-41E6-8EAC-BD751FB815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1888" y="1602872"/>
            <a:ext cx="4431127" cy="3323345"/>
          </a:xfrm>
          <a:prstGeom prst="rect">
            <a:avLst/>
          </a:prstGeom>
        </p:spPr>
      </p:pic>
    </p:spTree>
    <p:extLst>
      <p:ext uri="{BB962C8B-B14F-4D97-AF65-F5344CB8AC3E}">
        <p14:creationId xmlns:p14="http://schemas.microsoft.com/office/powerpoint/2010/main" val="346194810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49" y="180414"/>
            <a:ext cx="7282303"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98762"/>
          </a:xfrm>
          <a:prstGeom prst="rect">
            <a:avLst/>
          </a:prstGeom>
        </p:spPr>
        <p:txBody>
          <a:bodyPr wrap="square">
            <a:spAutoFit/>
          </a:bodyPr>
          <a:lstStyle/>
          <a:p>
            <a:pPr marL="628650" indent="-171450">
              <a:lnSpc>
                <a:spcPct val="115000"/>
              </a:lnSpc>
              <a:buFontTx/>
              <a:buChar char="-"/>
            </a:pPr>
            <a:r>
              <a:rPr lang="es-ES" sz="1200" b="1" i="1" dirty="0">
                <a:effectLst/>
                <a:latin typeface="+mj-lt"/>
                <a:ea typeface="Calibri" panose="020F0502020204030204" pitchFamily="34" charset="0"/>
              </a:rPr>
              <a:t>Presentación del libro: “El impacto de la arquitectura Modernista en Cartagena”, de nuestro compañero Francisco Javier Olmos</a:t>
            </a:r>
          </a:p>
          <a:p>
            <a:pPr marL="457200">
              <a:lnSpc>
                <a:spcPct val="115000"/>
              </a:lnSpc>
            </a:pPr>
            <a:r>
              <a:rPr lang="es-ES" sz="1200" dirty="0">
                <a:effectLst/>
                <a:latin typeface="+mj-lt"/>
                <a:ea typeface="Calibri" panose="020F0502020204030204" pitchFamily="34" charset="0"/>
                <a:cs typeface="Calibri" panose="020F0502020204030204" pitchFamily="34" charset="0"/>
              </a:rPr>
              <a:t>Fecha: 21 de diciembre</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24" name="Imagen 23">
            <a:extLst>
              <a:ext uri="{FF2B5EF4-FFF2-40B4-BE49-F238E27FC236}">
                <a16:creationId xmlns:a16="http://schemas.microsoft.com/office/drawing/2014/main" id="{01B8A135-B212-48F8-94C1-A22FCB4AA42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5929" y="1824153"/>
            <a:ext cx="4073882" cy="3055303"/>
          </a:xfrm>
          <a:prstGeom prst="rect">
            <a:avLst/>
          </a:prstGeom>
          <a:noFill/>
          <a:ln>
            <a:noFill/>
          </a:ln>
        </p:spPr>
      </p:pic>
    </p:spTree>
    <p:extLst>
      <p:ext uri="{BB962C8B-B14F-4D97-AF65-F5344CB8AC3E}">
        <p14:creationId xmlns:p14="http://schemas.microsoft.com/office/powerpoint/2010/main" val="135243173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CONVENIOS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627544"/>
          </a:xfrm>
          <a:prstGeom prst="rect">
            <a:avLst/>
          </a:prstGeom>
        </p:spPr>
        <p:txBody>
          <a:bodyPr wrap="square">
            <a:spAutoFit/>
          </a:bodyPr>
          <a:lstStyle/>
          <a:p>
            <a:pPr marL="628650" indent="-171450" algn="just">
              <a:lnSpc>
                <a:spcPct val="115000"/>
              </a:lnSpc>
              <a:spcAft>
                <a:spcPts val="1000"/>
              </a:spcAft>
              <a:buFontTx/>
              <a:buChar char="-"/>
            </a:pPr>
            <a:r>
              <a:rPr lang="es-ES" sz="1200" dirty="0">
                <a:effectLst/>
                <a:latin typeface="+mj-lt"/>
                <a:ea typeface="Calibri" panose="020F0502020204030204" pitchFamily="34" charset="0"/>
                <a:cs typeface="Calibri" panose="020F0502020204030204" pitchFamily="34" charset="0"/>
              </a:rPr>
              <a:t>Convenio ATECYR-COAMU. 22 de marzo.</a:t>
            </a: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pic>
        <p:nvPicPr>
          <p:cNvPr id="11" name="Imagen 10">
            <a:extLst>
              <a:ext uri="{FF2B5EF4-FFF2-40B4-BE49-F238E27FC236}">
                <a16:creationId xmlns:a16="http://schemas.microsoft.com/office/drawing/2014/main" id="{E61D9F1F-1440-4179-A47B-089DCDEE5B19}"/>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81550" y="1411941"/>
            <a:ext cx="4643717" cy="3482788"/>
          </a:xfrm>
          <a:prstGeom prst="rect">
            <a:avLst/>
          </a:prstGeom>
        </p:spPr>
      </p:pic>
    </p:spTree>
    <p:extLst>
      <p:ext uri="{BB962C8B-B14F-4D97-AF65-F5344CB8AC3E}">
        <p14:creationId xmlns:p14="http://schemas.microsoft.com/office/powerpoint/2010/main" val="268653676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CONVENIOS</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C59D5092-66D6-4F1E-98E8-0F2D6BD84FC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75330" y="1064152"/>
            <a:ext cx="6535608" cy="2933690"/>
          </a:xfrm>
          <a:prstGeom prst="rect">
            <a:avLst/>
          </a:prstGeom>
        </p:spPr>
      </p:pic>
    </p:spTree>
    <p:extLst>
      <p:ext uri="{BB962C8B-B14F-4D97-AF65-F5344CB8AC3E}">
        <p14:creationId xmlns:p14="http://schemas.microsoft.com/office/powerpoint/2010/main" val="311523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015663"/>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-Jornada Técnica Ejemplos prácticos de intervención en la reparación y refuerzo de estructuras. Del análisis teórico a la solución práctica: Modela Estructuras.</a:t>
            </a:r>
          </a:p>
          <a:p>
            <a:pPr algn="just"/>
            <a:r>
              <a:rPr lang="es-ES" sz="1200" b="1" i="1" dirty="0">
                <a:latin typeface="+mj-lt"/>
                <a:ea typeface="Calibri" panose="020F0502020204030204" pitchFamily="34" charset="0"/>
                <a:cs typeface="Calibri" panose="020F0502020204030204" pitchFamily="34" charset="0"/>
              </a:rPr>
              <a:t>1 de junio.</a:t>
            </a: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9FEBD6A3-6180-4E74-9510-11E2A6298D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2794" y="1738920"/>
            <a:ext cx="5655212" cy="3181057"/>
          </a:xfrm>
          <a:prstGeom prst="rect">
            <a:avLst/>
          </a:prstGeom>
        </p:spPr>
      </p:pic>
    </p:spTree>
    <p:extLst>
      <p:ext uri="{BB962C8B-B14F-4D97-AF65-F5344CB8AC3E}">
        <p14:creationId xmlns:p14="http://schemas.microsoft.com/office/powerpoint/2010/main" val="220165159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CONVENIOS</a:t>
            </a:r>
            <a:br>
              <a:rPr lang="es-ES" sz="4000" dirty="0">
                <a:solidFill>
                  <a:srgbClr val="000000"/>
                </a:solidFill>
              </a:rPr>
            </a:br>
            <a:endParaRPr lang="es-ES" sz="2400" dirty="0">
              <a:solidFill>
                <a:srgbClr val="000000"/>
              </a:solidFill>
              <a:latin typeface="+mn-lt"/>
            </a:endParaRPr>
          </a:p>
        </p:txBody>
      </p:sp>
      <p:pic>
        <p:nvPicPr>
          <p:cNvPr id="4" name="Imagen 3">
            <a:extLst>
              <a:ext uri="{FF2B5EF4-FFF2-40B4-BE49-F238E27FC236}">
                <a16:creationId xmlns:a16="http://schemas.microsoft.com/office/drawing/2014/main" id="{AAF6DE70-FDC8-43FD-BB15-AD99FD64F925}"/>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87104" y="1297172"/>
            <a:ext cx="6650369" cy="3128944"/>
          </a:xfrm>
          <a:prstGeom prst="rect">
            <a:avLst/>
          </a:prstGeom>
        </p:spPr>
      </p:pic>
    </p:spTree>
    <p:extLst>
      <p:ext uri="{BB962C8B-B14F-4D97-AF65-F5344CB8AC3E}">
        <p14:creationId xmlns:p14="http://schemas.microsoft.com/office/powerpoint/2010/main" val="391445075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CONVENIOS</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408A3778-3AA5-4E3C-B5DB-E689CA75BCF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78302" y="1310958"/>
            <a:ext cx="6645076" cy="2792231"/>
          </a:xfrm>
          <a:prstGeom prst="rect">
            <a:avLst/>
          </a:prstGeom>
        </p:spPr>
      </p:pic>
    </p:spTree>
    <p:extLst>
      <p:ext uri="{BB962C8B-B14F-4D97-AF65-F5344CB8AC3E}">
        <p14:creationId xmlns:p14="http://schemas.microsoft.com/office/powerpoint/2010/main" val="73759462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CONVENIOS</a:t>
            </a:r>
            <a:br>
              <a:rPr lang="es-ES" sz="4000" dirty="0">
                <a:solidFill>
                  <a:srgbClr val="000000"/>
                </a:solidFill>
              </a:rPr>
            </a:br>
            <a:endParaRPr lang="es-ES" sz="2400" dirty="0">
              <a:solidFill>
                <a:srgbClr val="000000"/>
              </a:solidFill>
              <a:latin typeface="+mn-lt"/>
            </a:endParaRPr>
          </a:p>
        </p:txBody>
      </p:sp>
      <p:pic>
        <p:nvPicPr>
          <p:cNvPr id="4" name="Imagen 3">
            <a:extLst>
              <a:ext uri="{FF2B5EF4-FFF2-40B4-BE49-F238E27FC236}">
                <a16:creationId xmlns:a16="http://schemas.microsoft.com/office/drawing/2014/main" id="{0CA1429B-7CD3-43A2-8CC8-078ADD42FF38}"/>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52400" y="1466508"/>
            <a:ext cx="6670978" cy="2945342"/>
          </a:xfrm>
          <a:prstGeom prst="rect">
            <a:avLst/>
          </a:prstGeom>
        </p:spPr>
      </p:pic>
    </p:spTree>
    <p:extLst>
      <p:ext uri="{BB962C8B-B14F-4D97-AF65-F5344CB8AC3E}">
        <p14:creationId xmlns:p14="http://schemas.microsoft.com/office/powerpoint/2010/main" val="144494089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CONVENIOS – encomiendas de </a:t>
            </a:r>
            <a:r>
              <a:rPr lang="es-ES" sz="1800" dirty="0" err="1">
                <a:solidFill>
                  <a:srgbClr val="000000"/>
                </a:solidFill>
                <a:latin typeface="Franklin Gothic Book"/>
                <a:cs typeface="Franklin Gothic Book"/>
              </a:rPr>
              <a:t>gestion</a:t>
            </a:r>
            <a:endParaRPr lang="es-ES" sz="1800" dirty="0">
              <a:solidFill>
                <a:srgbClr val="000000"/>
              </a:solidFill>
              <a:latin typeface="Franklin Gothic Book"/>
              <a:cs typeface="Franklin Gothic Book"/>
            </a:endParaRPr>
          </a:p>
          <a:p>
            <a:pPr algn="l"/>
            <a:endParaRPr lang="es-ES" sz="1800" dirty="0">
              <a:solidFill>
                <a:srgbClr val="000000"/>
              </a:solidFill>
              <a:latin typeface="Franklin Gothic Book"/>
              <a:cs typeface="Franklin Gothic Book"/>
            </a:endParaRPr>
          </a:p>
          <a:p>
            <a:pPr algn="l"/>
            <a:r>
              <a:rPr lang="es-ES" sz="1800" dirty="0">
                <a:solidFill>
                  <a:srgbClr val="000000"/>
                </a:solidFill>
                <a:latin typeface="Franklin Gothic Book"/>
                <a:cs typeface="Franklin Gothic Book"/>
              </a:rPr>
              <a:t>ayuntamiento de Murcia - licencias</a:t>
            </a:r>
          </a:p>
          <a:p>
            <a:pPr algn="l"/>
            <a:r>
              <a:rPr lang="es-ES" sz="1800" dirty="0">
                <a:solidFill>
                  <a:srgbClr val="000000"/>
                </a:solidFill>
                <a:latin typeface="Franklin Gothic Book"/>
              </a:rPr>
              <a:t>Ayuntamiento de Murcia – obras y servicios</a:t>
            </a:r>
          </a:p>
          <a:p>
            <a:pPr algn="l"/>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248314097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CONVENIOS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-Firma Convenio COAMU-Colegio Oficial de Administradores de Fincas de Murcia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10 de junio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4FBBE91F-5AB9-46B7-83D1-6492057773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397" y="1516647"/>
            <a:ext cx="2546056" cy="3394742"/>
          </a:xfrm>
          <a:prstGeom prst="rect">
            <a:avLst/>
          </a:prstGeom>
        </p:spPr>
      </p:pic>
    </p:spTree>
    <p:extLst>
      <p:ext uri="{BB962C8B-B14F-4D97-AF65-F5344CB8AC3E}">
        <p14:creationId xmlns:p14="http://schemas.microsoft.com/office/powerpoint/2010/main" val="214970153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CONVENIOS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627544"/>
          </a:xfrm>
          <a:prstGeom prst="rect">
            <a:avLst/>
          </a:prstGeom>
        </p:spPr>
        <p:txBody>
          <a:bodyPr wrap="square">
            <a:spAutoFit/>
          </a:bodyPr>
          <a:lstStyle/>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 Convenio XXI Edición Premios de Arquitectura de la Región de Murcia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pic>
        <p:nvPicPr>
          <p:cNvPr id="11" name="Imagen 10">
            <a:extLst>
              <a:ext uri="{FF2B5EF4-FFF2-40B4-BE49-F238E27FC236}">
                <a16:creationId xmlns:a16="http://schemas.microsoft.com/office/drawing/2014/main" id="{A2F472FE-E584-4720-BFB8-B36DE31AAD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430" y="1449118"/>
            <a:ext cx="4578838" cy="3434129"/>
          </a:xfrm>
          <a:prstGeom prst="rect">
            <a:avLst/>
          </a:prstGeom>
        </p:spPr>
      </p:pic>
    </p:spTree>
    <p:extLst>
      <p:ext uri="{BB962C8B-B14F-4D97-AF65-F5344CB8AC3E}">
        <p14:creationId xmlns:p14="http://schemas.microsoft.com/office/powerpoint/2010/main" val="332148167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CONVENIOS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286938"/>
          </a:xfrm>
          <a:prstGeom prst="rect">
            <a:avLst/>
          </a:prstGeom>
        </p:spPr>
        <p:txBody>
          <a:bodyPr wrap="square">
            <a:spAutoFit/>
          </a:bodyPr>
          <a:lstStyle/>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 Convenio colaboración entre la Consejería de Educación y Cultura, </a:t>
            </a:r>
            <a:endParaRPr lang="es-ES" sz="1200" dirty="0">
              <a:latin typeface="+mj-lt"/>
              <a:ea typeface="Calibri" panose="020F0502020204030204" pitchFamily="34" charset="0"/>
              <a:cs typeface="Calibri" panose="020F0502020204030204" pitchFamily="34" charset="0"/>
            </a:endParaRPr>
          </a:p>
        </p:txBody>
      </p:sp>
      <p:pic>
        <p:nvPicPr>
          <p:cNvPr id="3" name="Imagen 2">
            <a:extLst>
              <a:ext uri="{FF2B5EF4-FFF2-40B4-BE49-F238E27FC236}">
                <a16:creationId xmlns:a16="http://schemas.microsoft.com/office/drawing/2014/main" id="{3A788AFE-EE19-4683-A056-6539C257DE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1475" y="1968853"/>
            <a:ext cx="3914335" cy="2935751"/>
          </a:xfrm>
          <a:prstGeom prst="rect">
            <a:avLst/>
          </a:prstGeom>
        </p:spPr>
      </p:pic>
    </p:spTree>
    <p:extLst>
      <p:ext uri="{BB962C8B-B14F-4D97-AF65-F5344CB8AC3E}">
        <p14:creationId xmlns:p14="http://schemas.microsoft.com/office/powerpoint/2010/main" val="240580061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CONVENIOS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308756"/>
          </a:xfrm>
          <a:prstGeom prst="rect">
            <a:avLst/>
          </a:prstGeom>
        </p:spPr>
        <p:txBody>
          <a:bodyPr wrap="square">
            <a:spAutoFit/>
          </a:bodyPr>
          <a:lstStyle/>
          <a:p>
            <a:pPr marL="628650" indent="-171450" algn="just">
              <a:lnSpc>
                <a:spcPct val="115000"/>
              </a:lnSpc>
              <a:spcAft>
                <a:spcPts val="1000"/>
              </a:spcAft>
              <a:buFontTx/>
              <a:buChar char="-"/>
            </a:pPr>
            <a:r>
              <a:rPr lang="es-ES" sz="1200" dirty="0">
                <a:effectLst/>
                <a:latin typeface="+mj-lt"/>
                <a:ea typeface="Calibri" panose="020F0502020204030204" pitchFamily="34" charset="0"/>
                <a:cs typeface="Calibri" panose="020F0502020204030204" pitchFamily="34" charset="0"/>
              </a:rPr>
              <a:t>Convenio COAMU-MANOS UNIDAS</a:t>
            </a: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10 de diciembre de 2021</a:t>
            </a:r>
            <a:endParaRPr lang="es-ES" sz="1200" dirty="0">
              <a:effectLst/>
              <a:latin typeface="+mj-lt"/>
              <a:ea typeface="Calibri" panose="020F0502020204030204" pitchFamily="34" charset="0"/>
              <a:cs typeface="Times New Roman" panose="02020603050405020304" pitchFamily="18" charset="0"/>
            </a:endParaRPr>
          </a:p>
          <a:p>
            <a:pPr marL="628650" indent="-171450" algn="just">
              <a:lnSpc>
                <a:spcPct val="115000"/>
              </a:lnSpc>
              <a:spcAft>
                <a:spcPts val="1000"/>
              </a:spcAft>
              <a:buFontTx/>
              <a:buChar char="-"/>
            </a:pP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6060141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TÉCNICAS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180516"/>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Mesa de expertos Zonas Inundables</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 de noviembre de 2021 15 de diciembre</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356590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TÉCNICAS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180516"/>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Colaboración en la Gestión del Libro del Edificio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15 de noviembre de 2021</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pic>
        <p:nvPicPr>
          <p:cNvPr id="3" name="Imagen 2">
            <a:extLst>
              <a:ext uri="{FF2B5EF4-FFF2-40B4-BE49-F238E27FC236}">
                <a16:creationId xmlns:a16="http://schemas.microsoft.com/office/drawing/2014/main" id="{89849914-D835-4136-A50B-EC85D8DADB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987" y="1603717"/>
            <a:ext cx="5972212" cy="3359369"/>
          </a:xfrm>
          <a:prstGeom prst="rect">
            <a:avLst/>
          </a:prstGeom>
        </p:spPr>
      </p:pic>
    </p:spTree>
    <p:extLst>
      <p:ext uri="{BB962C8B-B14F-4D97-AF65-F5344CB8AC3E}">
        <p14:creationId xmlns:p14="http://schemas.microsoft.com/office/powerpoint/2010/main" val="3768527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079783"/>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-Jornada Técnica beneficios de la rehabilitación Green y cómo financiarla. UCI.</a:t>
            </a:r>
          </a:p>
          <a:p>
            <a:pPr algn="just"/>
            <a:r>
              <a:rPr lang="es-ES" sz="1200" b="1" i="1" dirty="0">
                <a:latin typeface="+mj-lt"/>
                <a:ea typeface="Calibri" panose="020F0502020204030204" pitchFamily="34" charset="0"/>
                <a:cs typeface="Calibri" panose="020F0502020204030204" pitchFamily="34" charset="0"/>
              </a:rPr>
              <a:t>7 de junio.</a:t>
            </a:r>
            <a:endParaRPr lang="es-ES" sz="1200" b="1" i="1" dirty="0">
              <a:effectLst/>
              <a:latin typeface="+mj-lt"/>
              <a:ea typeface="Calibri" panose="020F0502020204030204" pitchFamily="34" charset="0"/>
              <a:cs typeface="Calibri" panose="020F0502020204030204" pitchFamily="34"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89CAF302-933B-4E8F-8FB3-A227BB47DC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483" y="1598928"/>
            <a:ext cx="5871228" cy="3331234"/>
          </a:xfrm>
          <a:prstGeom prst="rect">
            <a:avLst/>
          </a:prstGeom>
        </p:spPr>
      </p:pic>
    </p:spTree>
    <p:extLst>
      <p:ext uri="{BB962C8B-B14F-4D97-AF65-F5344CB8AC3E}">
        <p14:creationId xmlns:p14="http://schemas.microsoft.com/office/powerpoint/2010/main" val="86348564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TÉCNICAS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605248"/>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a:t>
            </a:r>
            <a:r>
              <a:rPr lang="es-ES" sz="1200" dirty="0">
                <a:solidFill>
                  <a:srgbClr val="000000"/>
                </a:solidFill>
                <a:effectLst/>
                <a:latin typeface="+mj-lt"/>
                <a:ea typeface="Calibri" panose="020F0502020204030204" pitchFamily="34" charset="0"/>
                <a:cs typeface="Calibri" panose="020F0502020204030204" pitchFamily="34" charset="0"/>
              </a:rPr>
              <a:t>Reunión correspondiente a la dinamización de Estrategia de Arquitectura y Construcción Sostenible de la Región de Murcia, con el fin de abordar los avances en el área Formación de los agentes intervinientes en el proceso de edificación y urbanismo.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solidFill>
                  <a:srgbClr val="000000"/>
                </a:solidFill>
                <a:effectLst/>
                <a:latin typeface="+mj-lt"/>
                <a:ea typeface="Calibri" panose="020F0502020204030204" pitchFamily="34" charset="0"/>
                <a:cs typeface="Calibri" panose="020F0502020204030204" pitchFamily="34" charset="0"/>
              </a:rPr>
              <a:t>Fecha: 12 de noviembre de 2021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1351078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TÉCNICAS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180516"/>
          </a:xfrm>
          <a:prstGeom prst="rect">
            <a:avLst/>
          </a:prstGeom>
        </p:spPr>
        <p:txBody>
          <a:bodyPr wrap="square">
            <a:spAutoFit/>
          </a:bodyPr>
          <a:lstStyle/>
          <a:p>
            <a:pPr marL="457200" algn="just">
              <a:lnSpc>
                <a:spcPct val="115000"/>
              </a:lnSpc>
            </a:pPr>
            <a:r>
              <a:rPr lang="es-ES" sz="1200" dirty="0">
                <a:solidFill>
                  <a:srgbClr val="000000"/>
                </a:solidFill>
                <a:effectLst/>
                <a:latin typeface="+mj-lt"/>
                <a:ea typeface="Calibri" panose="020F0502020204030204" pitchFamily="34" charset="0"/>
                <a:cs typeface="Calibri" panose="020F0502020204030204" pitchFamily="34" charset="0"/>
              </a:rPr>
              <a:t>- Reuniones Patronato Fundación DOCOMOMO IBÉRICO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solidFill>
                  <a:srgbClr val="000000"/>
                </a:solidFill>
                <a:effectLst/>
                <a:latin typeface="+mj-lt"/>
                <a:ea typeface="Calibri" panose="020F0502020204030204" pitchFamily="34" charset="0"/>
                <a:cs typeface="Calibri" panose="020F0502020204030204" pitchFamily="34" charset="0"/>
              </a:rPr>
              <a:t>Fechas: julio, septiembre y noviembre</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pic>
        <p:nvPicPr>
          <p:cNvPr id="3" name="Imagen 2">
            <a:extLst>
              <a:ext uri="{FF2B5EF4-FFF2-40B4-BE49-F238E27FC236}">
                <a16:creationId xmlns:a16="http://schemas.microsoft.com/office/drawing/2014/main" id="{56AC1A04-67AA-47CD-B6F7-B54C1430BA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091" y="1592126"/>
            <a:ext cx="5858998" cy="3295686"/>
          </a:xfrm>
          <a:prstGeom prst="rect">
            <a:avLst/>
          </a:prstGeom>
        </p:spPr>
      </p:pic>
    </p:spTree>
    <p:extLst>
      <p:ext uri="{BB962C8B-B14F-4D97-AF65-F5344CB8AC3E}">
        <p14:creationId xmlns:p14="http://schemas.microsoft.com/office/powerpoint/2010/main" val="199577371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TÉCNICAS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180516"/>
          </a:xfrm>
          <a:prstGeom prst="rect">
            <a:avLst/>
          </a:prstGeom>
        </p:spPr>
        <p:txBody>
          <a:bodyPr wrap="square">
            <a:spAutoFit/>
          </a:bodyPr>
          <a:lstStyle/>
          <a:p>
            <a:pPr marL="457200" algn="just">
              <a:lnSpc>
                <a:spcPct val="115000"/>
              </a:lnSpc>
            </a:pPr>
            <a:r>
              <a:rPr lang="es-ES" sz="1200" dirty="0">
                <a:solidFill>
                  <a:srgbClr val="000000"/>
                </a:solidFill>
                <a:effectLst/>
                <a:latin typeface="+mj-lt"/>
                <a:ea typeface="Calibri" panose="020F0502020204030204" pitchFamily="34" charset="0"/>
                <a:cs typeface="Calibri" panose="020F0502020204030204" pitchFamily="34" charset="0"/>
              </a:rPr>
              <a:t>-Reuniones Comisión Permanente Fundación DOCOMOMO IBÉRICO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solidFill>
                  <a:srgbClr val="000000"/>
                </a:solidFill>
                <a:latin typeface="+mj-lt"/>
                <a:ea typeface="Calibri" panose="020F0502020204030204" pitchFamily="34" charset="0"/>
                <a:cs typeface="Calibri" panose="020F0502020204030204" pitchFamily="34" charset="0"/>
              </a:rPr>
              <a:t>Fechas: </a:t>
            </a:r>
            <a:r>
              <a:rPr lang="es-ES" sz="1200" dirty="0">
                <a:solidFill>
                  <a:srgbClr val="000000"/>
                </a:solidFill>
                <a:effectLst/>
                <a:latin typeface="+mj-lt"/>
                <a:ea typeface="Calibri" panose="020F0502020204030204" pitchFamily="34" charset="0"/>
                <a:cs typeface="Calibri" panose="020F0502020204030204" pitchFamily="34" charset="0"/>
              </a:rPr>
              <a:t>junio, </a:t>
            </a:r>
            <a:r>
              <a:rPr lang="es-ES" sz="1200" dirty="0">
                <a:solidFill>
                  <a:srgbClr val="000000"/>
                </a:solidFill>
                <a:latin typeface="+mj-lt"/>
                <a:ea typeface="Calibri" panose="020F0502020204030204" pitchFamily="34" charset="0"/>
                <a:cs typeface="Calibri" panose="020F0502020204030204" pitchFamily="34" charset="0"/>
              </a:rPr>
              <a:t>n</a:t>
            </a:r>
            <a:r>
              <a:rPr lang="es-ES" sz="1200" dirty="0">
                <a:solidFill>
                  <a:srgbClr val="000000"/>
                </a:solidFill>
                <a:effectLst/>
                <a:latin typeface="+mj-lt"/>
                <a:ea typeface="Calibri" panose="020F0502020204030204" pitchFamily="34" charset="0"/>
                <a:cs typeface="Calibri" panose="020F0502020204030204" pitchFamily="34" charset="0"/>
              </a:rPr>
              <a:t>oviembre</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pic>
        <p:nvPicPr>
          <p:cNvPr id="23" name="Imagen 22">
            <a:extLst>
              <a:ext uri="{FF2B5EF4-FFF2-40B4-BE49-F238E27FC236}">
                <a16:creationId xmlns:a16="http://schemas.microsoft.com/office/drawing/2014/main" id="{5F34DE28-22F2-4B2A-9C92-4066B89AF6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550" y="1568549"/>
            <a:ext cx="6034735" cy="3394538"/>
          </a:xfrm>
          <a:prstGeom prst="rect">
            <a:avLst/>
          </a:prstGeom>
        </p:spPr>
      </p:pic>
    </p:spTree>
    <p:extLst>
      <p:ext uri="{BB962C8B-B14F-4D97-AF65-F5344CB8AC3E}">
        <p14:creationId xmlns:p14="http://schemas.microsoft.com/office/powerpoint/2010/main" val="88961982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TÉCNICAS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392882"/>
          </a:xfrm>
          <a:prstGeom prst="rect">
            <a:avLst/>
          </a:prstGeom>
        </p:spPr>
        <p:txBody>
          <a:bodyPr wrap="square">
            <a:spAutoFit/>
          </a:bodyPr>
          <a:lstStyle/>
          <a:p>
            <a:pPr marL="457200" algn="just">
              <a:lnSpc>
                <a:spcPct val="115000"/>
              </a:lnSpc>
            </a:pPr>
            <a:r>
              <a:rPr lang="es-ES" sz="1200" dirty="0">
                <a:solidFill>
                  <a:srgbClr val="000000"/>
                </a:solidFill>
                <a:effectLst/>
                <a:latin typeface="+mj-lt"/>
                <a:ea typeface="Calibri" panose="020F0502020204030204" pitchFamily="34" charset="0"/>
                <a:cs typeface="Calibri" panose="020F0502020204030204" pitchFamily="34" charset="0"/>
              </a:rPr>
              <a:t>- </a:t>
            </a:r>
            <a:r>
              <a:rPr lang="es-ES" sz="1200" dirty="0">
                <a:solidFill>
                  <a:srgbClr val="39394D"/>
                </a:solidFill>
                <a:effectLst/>
                <a:latin typeface="+mj-lt"/>
                <a:ea typeface="Times New Roman" panose="02020603050405020304" pitchFamily="18" charset="0"/>
                <a:cs typeface="Calibri" panose="020F0502020204030204" pitchFamily="34" charset="0"/>
              </a:rPr>
              <a:t>Jornada sobre "Estrategias de Rehabilitación Energética de Edificios y Presentación del Programa PREE de ayudas para la Región de Murcia”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solidFill>
                  <a:srgbClr val="39394D"/>
                </a:solidFill>
                <a:effectLst/>
                <a:latin typeface="+mj-lt"/>
                <a:ea typeface="Times New Roman" panose="02020603050405020304" pitchFamily="18" charset="0"/>
                <a:cs typeface="Calibri" panose="020F0502020204030204" pitchFamily="34" charset="0"/>
              </a:rPr>
              <a:t>Fecha: 8 de julio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8024198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420217"/>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sp>
        <p:nvSpPr>
          <p:cNvPr id="23" name="Marcador de texto 1"/>
          <p:cNvSpPr txBox="1">
            <a:spLocks/>
          </p:cNvSpPr>
          <p:nvPr/>
        </p:nvSpPr>
        <p:spPr>
          <a:xfrm>
            <a:off x="281550" y="681296"/>
            <a:ext cx="5838513" cy="1490404"/>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457200" indent="-457200">
              <a:buClr>
                <a:schemeClr val="tx1"/>
              </a:buClr>
              <a:buAutoNum type="arabicPeriod"/>
            </a:pPr>
            <a:r>
              <a:rPr lang="es-ES" dirty="0">
                <a:solidFill>
                  <a:schemeClr val="tx1"/>
                </a:solidFill>
                <a:latin typeface="+mj-lt"/>
              </a:rPr>
              <a:t>Apoyo al ejercicio de la Profesión</a:t>
            </a:r>
          </a:p>
          <a:p>
            <a:pPr marL="457200" indent="-457200">
              <a:buClr>
                <a:schemeClr val="tx1"/>
              </a:buClr>
              <a:buFont typeface="Wingdings 2" pitchFamily="18" charset="2"/>
              <a:buAutoNum type="arabicPeriod"/>
            </a:pPr>
            <a:r>
              <a:rPr lang="es-ES" dirty="0">
                <a:solidFill>
                  <a:srgbClr val="000000"/>
                </a:solidFill>
                <a:latin typeface="+mj-lt"/>
              </a:rPr>
              <a:t>Apoyo a Colegiados</a:t>
            </a:r>
          </a:p>
          <a:p>
            <a:pPr marL="457200" indent="-457200">
              <a:buClr>
                <a:schemeClr val="tx1"/>
              </a:buClr>
              <a:buFont typeface="Wingdings 2" pitchFamily="18" charset="2"/>
              <a:buAutoNum type="arabicPeriod"/>
            </a:pPr>
            <a:r>
              <a:rPr lang="es-ES" dirty="0">
                <a:solidFill>
                  <a:srgbClr val="000000"/>
                </a:solidFill>
                <a:latin typeface="+mj-lt"/>
              </a:rPr>
              <a:t>Impulso al Posicionamiento</a:t>
            </a:r>
          </a:p>
        </p:txBody>
      </p:sp>
    </p:spTree>
    <p:extLst>
      <p:ext uri="{BB962C8B-B14F-4D97-AF65-F5344CB8AC3E}">
        <p14:creationId xmlns:p14="http://schemas.microsoft.com/office/powerpoint/2010/main" val="3471561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sp>
        <p:nvSpPr>
          <p:cNvPr id="23" name="Marcador de texto 1"/>
          <p:cNvSpPr txBox="1">
            <a:spLocks/>
          </p:cNvSpPr>
          <p:nvPr/>
        </p:nvSpPr>
        <p:spPr>
          <a:xfrm>
            <a:off x="281550" y="727227"/>
            <a:ext cx="6448433" cy="1967205"/>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457200" indent="-457200">
              <a:buClr>
                <a:schemeClr val="tx1"/>
              </a:buClr>
              <a:buAutoNum type="arabicPeriod"/>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chemeClr val="tx1"/>
                </a:solidFill>
                <a:latin typeface="Franklin Gothic Book"/>
                <a:cs typeface="Franklin Gothic Book"/>
              </a:rPr>
              <a:t>Constitución Oficinas de Apoyo a la Rehabilitación.</a:t>
            </a:r>
          </a:p>
          <a:p>
            <a:pPr marL="914400" lvl="1" indent="-457200">
              <a:buClr>
                <a:schemeClr val="tx1"/>
              </a:buClr>
              <a:buFont typeface="Arial"/>
              <a:buChar char="•"/>
            </a:pPr>
            <a:r>
              <a:rPr lang="es-ES" sz="1400" dirty="0">
                <a:solidFill>
                  <a:schemeClr val="tx1"/>
                </a:solidFill>
                <a:latin typeface="Franklin Gothic Book"/>
                <a:cs typeface="Franklin Gothic Book"/>
              </a:rPr>
              <a:t>Reuniones CSCAE-Ministerios</a:t>
            </a:r>
          </a:p>
          <a:p>
            <a:pPr marL="914400" lvl="1" indent="-457200">
              <a:buClr>
                <a:schemeClr val="tx1"/>
              </a:buClr>
              <a:buFont typeface="Arial"/>
              <a:buChar char="•"/>
            </a:pPr>
            <a:r>
              <a:rPr lang="es-ES" sz="1400" dirty="0">
                <a:solidFill>
                  <a:schemeClr val="tx1"/>
                </a:solidFill>
                <a:latin typeface="Franklin Gothic Book"/>
                <a:cs typeface="Franklin Gothic Book"/>
              </a:rPr>
              <a:t>Manual de Buenas Prácticas Ayuntamientos.</a:t>
            </a:r>
          </a:p>
          <a:p>
            <a:pPr lvl="1">
              <a:buClr>
                <a:schemeClr val="tx1"/>
              </a:buClr>
            </a:pPr>
            <a:endParaRPr lang="es-ES" dirty="0">
              <a:solidFill>
                <a:srgbClr val="800000"/>
              </a:solidFill>
              <a:latin typeface="+mj-lt"/>
            </a:endParaRPr>
          </a:p>
          <a:p>
            <a:pPr marL="914400" lvl="1" indent="-457200">
              <a:buClr>
                <a:schemeClr val="tx1"/>
              </a:buClr>
              <a:buFont typeface="Arial"/>
              <a:buChar char="•"/>
            </a:pPr>
            <a:endParaRPr lang="es-ES" sz="1600" dirty="0">
              <a:solidFill>
                <a:srgbClr val="000000"/>
              </a:solidFill>
              <a:latin typeface="Franklin Gothic Book"/>
              <a:cs typeface="Franklin Gothic Book"/>
            </a:endParaRPr>
          </a:p>
        </p:txBody>
      </p:sp>
      <p:pic>
        <p:nvPicPr>
          <p:cNvPr id="22" name="Imagen 21">
            <a:extLst>
              <a:ext uri="{FF2B5EF4-FFF2-40B4-BE49-F238E27FC236}">
                <a16:creationId xmlns:a16="http://schemas.microsoft.com/office/drawing/2014/main" id="{DC03D444-0861-4C86-8893-5F6C7FDB3B9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88155" y="2337636"/>
            <a:ext cx="3038279" cy="1709032"/>
          </a:xfrm>
          <a:prstGeom prst="rect">
            <a:avLst/>
          </a:prstGeom>
        </p:spPr>
      </p:pic>
      <p:pic>
        <p:nvPicPr>
          <p:cNvPr id="4" name="Imagen 3">
            <a:extLst>
              <a:ext uri="{FF2B5EF4-FFF2-40B4-BE49-F238E27FC236}">
                <a16:creationId xmlns:a16="http://schemas.microsoft.com/office/drawing/2014/main" id="{31BCF3AF-CD7F-4F9A-86ED-20542C9599B1}"/>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350266" y="2337636"/>
            <a:ext cx="3519925" cy="1694063"/>
          </a:xfrm>
          <a:prstGeom prst="rect">
            <a:avLst/>
          </a:prstGeom>
        </p:spPr>
      </p:pic>
    </p:spTree>
    <p:extLst>
      <p:ext uri="{BB962C8B-B14F-4D97-AF65-F5344CB8AC3E}">
        <p14:creationId xmlns:p14="http://schemas.microsoft.com/office/powerpoint/2010/main" val="384969893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sp>
        <p:nvSpPr>
          <p:cNvPr id="23" name="Marcador de texto 1"/>
          <p:cNvSpPr txBox="1">
            <a:spLocks/>
          </p:cNvSpPr>
          <p:nvPr/>
        </p:nvSpPr>
        <p:spPr>
          <a:xfrm>
            <a:off x="281550" y="904754"/>
            <a:ext cx="6448433" cy="583804"/>
          </a:xfrm>
          <a:prstGeom prst="rect">
            <a:avLst/>
          </a:prstGeom>
        </p:spPr>
        <p:txBody>
          <a:bodyPr vert="horz" lIns="91440" tIns="45720" rIns="91440" bIns="45720" rtlCol="0" anchor="ctr">
            <a:normAutofit fontScale="92500" lnSpcReduction="1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457200" indent="-457200">
              <a:buClr>
                <a:schemeClr val="tx1"/>
              </a:buClr>
              <a:buAutoNum type="arabicPeriod"/>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chemeClr val="tx1"/>
                </a:solidFill>
                <a:latin typeface="Franklin Gothic Book"/>
                <a:cs typeface="Franklin Gothic Book"/>
              </a:rPr>
              <a:t>Guía IDAE</a:t>
            </a:r>
          </a:p>
          <a:p>
            <a:pPr lvl="1">
              <a:buClr>
                <a:schemeClr val="tx1"/>
              </a:buClr>
            </a:pPr>
            <a:endParaRPr lang="es-ES" dirty="0">
              <a:solidFill>
                <a:srgbClr val="800000"/>
              </a:solidFill>
              <a:latin typeface="+mj-lt"/>
            </a:endParaRPr>
          </a:p>
          <a:p>
            <a:pPr marL="914400" lvl="1" indent="-457200">
              <a:buClr>
                <a:schemeClr val="tx1"/>
              </a:buClr>
              <a:buFont typeface="Arial"/>
              <a:buChar char="•"/>
            </a:pPr>
            <a:endParaRPr lang="es-ES" sz="1600" dirty="0">
              <a:solidFill>
                <a:srgbClr val="000000"/>
              </a:solidFill>
              <a:latin typeface="Franklin Gothic Book"/>
              <a:cs typeface="Franklin Gothic Book"/>
            </a:endParaRPr>
          </a:p>
        </p:txBody>
      </p:sp>
      <p:pic>
        <p:nvPicPr>
          <p:cNvPr id="3" name="Imagen 2">
            <a:extLst>
              <a:ext uri="{FF2B5EF4-FFF2-40B4-BE49-F238E27FC236}">
                <a16:creationId xmlns:a16="http://schemas.microsoft.com/office/drawing/2014/main" id="{9B763B02-4F18-4084-B4EB-22D158688FBD}"/>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91516" y="1114593"/>
            <a:ext cx="2659699" cy="3754870"/>
          </a:xfrm>
          <a:prstGeom prst="rect">
            <a:avLst/>
          </a:prstGeom>
        </p:spPr>
      </p:pic>
    </p:spTree>
    <p:extLst>
      <p:ext uri="{BB962C8B-B14F-4D97-AF65-F5344CB8AC3E}">
        <p14:creationId xmlns:p14="http://schemas.microsoft.com/office/powerpoint/2010/main" val="268483770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sp>
        <p:nvSpPr>
          <p:cNvPr id="23" name="Marcador de texto 1"/>
          <p:cNvSpPr txBox="1">
            <a:spLocks/>
          </p:cNvSpPr>
          <p:nvPr/>
        </p:nvSpPr>
        <p:spPr>
          <a:xfrm>
            <a:off x="281550" y="727227"/>
            <a:ext cx="6448433" cy="1077081"/>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457200" indent="-457200">
              <a:buClr>
                <a:schemeClr val="tx1"/>
              </a:buClr>
              <a:buAutoNum type="arabicPeriod"/>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chemeClr val="tx1"/>
                </a:solidFill>
                <a:latin typeface="Franklin Gothic Book"/>
                <a:cs typeface="Franklin Gothic Book"/>
              </a:rPr>
              <a:t>Manual de Buenas Prácticas Ayuntamientos.</a:t>
            </a:r>
          </a:p>
          <a:p>
            <a:pPr lvl="1">
              <a:buClr>
                <a:schemeClr val="tx1"/>
              </a:buClr>
            </a:pPr>
            <a:endParaRPr lang="es-ES" dirty="0">
              <a:solidFill>
                <a:srgbClr val="800000"/>
              </a:solidFill>
              <a:latin typeface="+mj-lt"/>
            </a:endParaRPr>
          </a:p>
          <a:p>
            <a:pPr marL="914400" lvl="1" indent="-457200">
              <a:buClr>
                <a:schemeClr val="tx1"/>
              </a:buClr>
              <a:buFont typeface="Arial"/>
              <a:buChar char="•"/>
            </a:pPr>
            <a:endParaRPr lang="es-ES" sz="1600" dirty="0">
              <a:solidFill>
                <a:srgbClr val="000000"/>
              </a:solidFill>
              <a:latin typeface="Franklin Gothic Book"/>
              <a:cs typeface="Franklin Gothic Book"/>
            </a:endParaRPr>
          </a:p>
        </p:txBody>
      </p:sp>
      <p:pic>
        <p:nvPicPr>
          <p:cNvPr id="3" name="Imagen 2">
            <a:extLst>
              <a:ext uri="{FF2B5EF4-FFF2-40B4-BE49-F238E27FC236}">
                <a16:creationId xmlns:a16="http://schemas.microsoft.com/office/drawing/2014/main" id="{B9F8D0B7-0AAA-4F21-826D-FCA3722AEFE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53654" y="1388963"/>
            <a:ext cx="5407665" cy="3379790"/>
          </a:xfrm>
          <a:prstGeom prst="rect">
            <a:avLst/>
          </a:prstGeom>
        </p:spPr>
      </p:pic>
    </p:spTree>
    <p:extLst>
      <p:ext uri="{BB962C8B-B14F-4D97-AF65-F5344CB8AC3E}">
        <p14:creationId xmlns:p14="http://schemas.microsoft.com/office/powerpoint/2010/main" val="147335255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5"/>
            <a:ext cx="6541828" cy="62537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br>
              <a:rPr lang="es-ES" sz="2800" dirty="0">
                <a:solidFill>
                  <a:srgbClr val="000000"/>
                </a:solidFill>
              </a:rPr>
            </a:br>
            <a:endParaRPr lang="es-ES" sz="2400" dirty="0">
              <a:solidFill>
                <a:srgbClr val="000000"/>
              </a:solidFill>
              <a:latin typeface="+mn-lt"/>
            </a:endParaRPr>
          </a:p>
        </p:txBody>
      </p:sp>
      <p:sp>
        <p:nvSpPr>
          <p:cNvPr id="23" name="Marcador de texto 1"/>
          <p:cNvSpPr txBox="1">
            <a:spLocks/>
          </p:cNvSpPr>
          <p:nvPr/>
        </p:nvSpPr>
        <p:spPr>
          <a:xfrm>
            <a:off x="281550" y="727227"/>
            <a:ext cx="6448433" cy="750699"/>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marL="457200" indent="-457200">
              <a:buClr>
                <a:schemeClr val="tx1"/>
              </a:buClr>
              <a:buAutoNum type="arabicPeriod"/>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chemeClr val="tx1"/>
                </a:solidFill>
                <a:latin typeface="Franklin Gothic Book"/>
                <a:cs typeface="Franklin Gothic Book"/>
              </a:rPr>
              <a:t>Jornadas de Costes</a:t>
            </a:r>
          </a:p>
          <a:p>
            <a:pPr lvl="1">
              <a:buClr>
                <a:schemeClr val="tx1"/>
              </a:buClr>
            </a:pPr>
            <a:endParaRPr lang="es-ES" sz="1600" dirty="0">
              <a:solidFill>
                <a:srgbClr val="000000"/>
              </a:solidFill>
              <a:latin typeface="Franklin Gothic Book"/>
              <a:cs typeface="Franklin Gothic Book"/>
            </a:endParaRPr>
          </a:p>
        </p:txBody>
      </p:sp>
      <p:pic>
        <p:nvPicPr>
          <p:cNvPr id="2" name="1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1549" y="1597105"/>
            <a:ext cx="6448433" cy="2869552"/>
          </a:xfrm>
          <a:prstGeom prst="rect">
            <a:avLst/>
          </a:prstGeom>
        </p:spPr>
      </p:pic>
    </p:spTree>
    <p:extLst>
      <p:ext uri="{BB962C8B-B14F-4D97-AF65-F5344CB8AC3E}">
        <p14:creationId xmlns:p14="http://schemas.microsoft.com/office/powerpoint/2010/main" val="178320511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al ejercicio de la profesión_ BIM</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22" name="Picture 12">
            <a:extLst>
              <a:ext uri="{FF2B5EF4-FFF2-40B4-BE49-F238E27FC236}">
                <a16:creationId xmlns:a16="http://schemas.microsoft.com/office/drawing/2014/main" id="{54460313-BF1E-4550-8CF9-409C0296A9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550" y="1070453"/>
            <a:ext cx="6484042" cy="2038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Rectángulo: esquinas redondeadas 9">
            <a:extLst>
              <a:ext uri="{FF2B5EF4-FFF2-40B4-BE49-F238E27FC236}">
                <a16:creationId xmlns:a16="http://schemas.microsoft.com/office/drawing/2014/main" id="{4BF54262-E4DF-4477-87DF-134E68ADA0CB}"/>
              </a:ext>
            </a:extLst>
          </p:cNvPr>
          <p:cNvSpPr/>
          <p:nvPr/>
        </p:nvSpPr>
        <p:spPr>
          <a:xfrm>
            <a:off x="319120" y="3129223"/>
            <a:ext cx="5395880" cy="1350848"/>
          </a:xfrm>
          <a:prstGeom prst="roundRect">
            <a:avLst/>
          </a:prstGeom>
          <a:solidFill>
            <a:srgbClr val="EE3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4" name="2 Rectángulo">
            <a:extLst>
              <a:ext uri="{FF2B5EF4-FFF2-40B4-BE49-F238E27FC236}">
                <a16:creationId xmlns:a16="http://schemas.microsoft.com/office/drawing/2014/main" id="{09355617-A421-4C1A-B9EA-5E9EE316D9CA}"/>
              </a:ext>
            </a:extLst>
          </p:cNvPr>
          <p:cNvSpPr/>
          <p:nvPr/>
        </p:nvSpPr>
        <p:spPr>
          <a:xfrm>
            <a:off x="1014984" y="3129223"/>
            <a:ext cx="4590288" cy="1200329"/>
          </a:xfrm>
          <a:prstGeom prst="rect">
            <a:avLst/>
          </a:prstGeom>
        </p:spPr>
        <p:txBody>
          <a:bodyPr wrap="square" lIns="91440" tIns="45720" rIns="91440" bIns="45720" anchor="t">
            <a:spAutoFit/>
          </a:bodyPr>
          <a:lstStyle/>
          <a:p>
            <a:pPr marL="285750" indent="-285750">
              <a:buFont typeface="Arial" panose="020B0604020202020204" pitchFamily="34" charset="0"/>
              <a:buChar char="•"/>
            </a:pPr>
            <a:r>
              <a:rPr lang="es-ES" sz="2400" dirty="0">
                <a:solidFill>
                  <a:schemeClr val="bg1"/>
                </a:solidFill>
                <a:latin typeface="Bahnschrift SemiBold"/>
              </a:rPr>
              <a:t>2.637   alumnos/as en total</a:t>
            </a:r>
          </a:p>
          <a:p>
            <a:pPr marL="285750" indent="-285750">
              <a:buFont typeface="Arial" panose="020B0604020202020204" pitchFamily="34" charset="0"/>
              <a:buChar char="•"/>
            </a:pPr>
            <a:r>
              <a:rPr lang="es-ES" sz="2400" dirty="0">
                <a:solidFill>
                  <a:schemeClr val="bg1"/>
                </a:solidFill>
                <a:latin typeface="Bahnschrift SemiBold"/>
              </a:rPr>
              <a:t>74       profesores</a:t>
            </a:r>
          </a:p>
          <a:p>
            <a:pPr marL="285750" indent="-285750">
              <a:buFont typeface="Arial" panose="020B0604020202020204" pitchFamily="34" charset="0"/>
              <a:buChar char="•"/>
            </a:pPr>
            <a:r>
              <a:rPr lang="es-ES" sz="2400" dirty="0">
                <a:solidFill>
                  <a:schemeClr val="bg1"/>
                </a:solidFill>
                <a:latin typeface="Bahnschrift SemiBold"/>
              </a:rPr>
              <a:t>91        facturas</a:t>
            </a:r>
          </a:p>
        </p:txBody>
      </p:sp>
    </p:spTree>
    <p:extLst>
      <p:ext uri="{BB962C8B-B14F-4D97-AF65-F5344CB8AC3E}">
        <p14:creationId xmlns:p14="http://schemas.microsoft.com/office/powerpoint/2010/main" val="7502074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264449"/>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-Jornada Técnica Intervenciones eficientes en rehabilitación energética para conseguir la máxima subvención PREE: Saint- </a:t>
            </a:r>
            <a:r>
              <a:rPr lang="es-ES" sz="1200" b="1" i="1" dirty="0" err="1">
                <a:effectLst/>
                <a:latin typeface="+mj-lt"/>
                <a:ea typeface="Calibri" panose="020F0502020204030204" pitchFamily="34" charset="0"/>
                <a:cs typeface="Calibri" panose="020F0502020204030204" pitchFamily="34" charset="0"/>
              </a:rPr>
              <a:t>Gobain</a:t>
            </a:r>
            <a:r>
              <a:rPr lang="es-ES" sz="1200" b="1" i="1" dirty="0">
                <a:effectLst/>
                <a:latin typeface="+mj-lt"/>
                <a:ea typeface="Calibri" panose="020F0502020204030204" pitchFamily="34" charset="0"/>
                <a:cs typeface="Calibri" panose="020F0502020204030204" pitchFamily="34" charset="0"/>
              </a:rPr>
              <a:t> </a:t>
            </a:r>
            <a:r>
              <a:rPr lang="es-ES" sz="1200" b="1" i="1" dirty="0" err="1">
                <a:effectLst/>
                <a:latin typeface="+mj-lt"/>
                <a:ea typeface="Calibri" panose="020F0502020204030204" pitchFamily="34" charset="0"/>
                <a:cs typeface="Calibri" panose="020F0502020204030204" pitchFamily="34" charset="0"/>
              </a:rPr>
              <a:t>Isover</a:t>
            </a:r>
            <a:r>
              <a:rPr lang="es-ES" sz="1200" b="1" i="1" dirty="0">
                <a:effectLst/>
                <a:latin typeface="+mj-lt"/>
                <a:ea typeface="Calibri" panose="020F0502020204030204" pitchFamily="34" charset="0"/>
                <a:cs typeface="Calibri" panose="020F0502020204030204" pitchFamily="34" charset="0"/>
              </a:rPr>
              <a:t> Ibérica/ Saint- </a:t>
            </a:r>
            <a:r>
              <a:rPr lang="es-ES" sz="1200" b="1" i="1" dirty="0" err="1">
                <a:effectLst/>
                <a:latin typeface="+mj-lt"/>
                <a:ea typeface="Calibri" panose="020F0502020204030204" pitchFamily="34" charset="0"/>
                <a:cs typeface="Calibri" panose="020F0502020204030204" pitchFamily="34" charset="0"/>
              </a:rPr>
              <a:t>Gobain</a:t>
            </a:r>
            <a:r>
              <a:rPr lang="es-ES" sz="1200" b="1" i="1" dirty="0">
                <a:effectLst/>
                <a:latin typeface="+mj-lt"/>
                <a:ea typeface="Calibri" panose="020F0502020204030204" pitchFamily="34" charset="0"/>
                <a:cs typeface="Calibri" panose="020F0502020204030204" pitchFamily="34" charset="0"/>
              </a:rPr>
              <a:t> Placo.</a:t>
            </a:r>
          </a:p>
          <a:p>
            <a:pPr algn="just"/>
            <a:r>
              <a:rPr lang="es-ES" sz="1200" b="1" i="1" dirty="0">
                <a:latin typeface="+mj-lt"/>
                <a:ea typeface="Calibri" panose="020F0502020204030204" pitchFamily="34" charset="0"/>
                <a:cs typeface="Calibri" panose="020F0502020204030204" pitchFamily="34" charset="0"/>
              </a:rPr>
              <a:t>8 de junio.</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9472E05F-A5DB-4885-BF01-5D7F353352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055" y="1878956"/>
            <a:ext cx="6273627" cy="2977522"/>
          </a:xfrm>
          <a:prstGeom prst="rect">
            <a:avLst/>
          </a:prstGeom>
        </p:spPr>
      </p:pic>
    </p:spTree>
    <p:extLst>
      <p:ext uri="{BB962C8B-B14F-4D97-AF65-F5344CB8AC3E}">
        <p14:creationId xmlns:p14="http://schemas.microsoft.com/office/powerpoint/2010/main" val="2782079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1800" dirty="0">
                <a:solidFill>
                  <a:srgbClr val="000000"/>
                </a:solidFill>
                <a:latin typeface="Franklin Gothic Book"/>
                <a:cs typeface="Franklin Gothic Book"/>
              </a:rPr>
              <a:t>Apoyo al ejercicio de la profesión_ MICROSITE</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22" name="Imagen 2" descr="Interfaz de usuario gráfica, Texto, Correo electrónico&#10;&#10;Descripción generada automáticamente">
            <a:extLst>
              <a:ext uri="{FF2B5EF4-FFF2-40B4-BE49-F238E27FC236}">
                <a16:creationId xmlns:a16="http://schemas.microsoft.com/office/drawing/2014/main" id="{C4DE627E-C90D-4E11-B77B-433BCA29D9AB}"/>
              </a:ext>
            </a:extLst>
          </p:cNvPr>
          <p:cNvPicPr>
            <a:picLocks noChangeAspect="1"/>
          </p:cNvPicPr>
          <p:nvPr/>
        </p:nvPicPr>
        <p:blipFill>
          <a:blip r:embed="rId4"/>
          <a:stretch>
            <a:fillRect/>
          </a:stretch>
        </p:blipFill>
        <p:spPr>
          <a:xfrm>
            <a:off x="212933" y="1209140"/>
            <a:ext cx="6610445" cy="34783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5078041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1800" dirty="0">
                <a:solidFill>
                  <a:srgbClr val="000000"/>
                </a:solidFill>
                <a:latin typeface="Franklin Gothic Book"/>
                <a:cs typeface="Franklin Gothic Book"/>
              </a:rPr>
              <a:t>Apoyo al ejercicio de la profesión_ MICROSITE</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23" name="Imagen 6" descr="Escala de tiempo&#10;&#10;Descripción generada automáticamente">
            <a:extLst>
              <a:ext uri="{FF2B5EF4-FFF2-40B4-BE49-F238E27FC236}">
                <a16:creationId xmlns:a16="http://schemas.microsoft.com/office/drawing/2014/main" id="{FF41D788-94A5-45C4-8232-D11512D998B1}"/>
              </a:ext>
            </a:extLst>
          </p:cNvPr>
          <p:cNvPicPr>
            <a:picLocks noChangeAspect="1"/>
          </p:cNvPicPr>
          <p:nvPr/>
        </p:nvPicPr>
        <p:blipFill>
          <a:blip r:embed="rId5"/>
          <a:stretch>
            <a:fillRect/>
          </a:stretch>
        </p:blipFill>
        <p:spPr>
          <a:xfrm>
            <a:off x="191087" y="1100261"/>
            <a:ext cx="6632291" cy="365330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3385395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1800" dirty="0">
                <a:solidFill>
                  <a:srgbClr val="000000"/>
                </a:solidFill>
                <a:latin typeface="Franklin Gothic Book"/>
                <a:cs typeface="Franklin Gothic Book"/>
              </a:rPr>
              <a:t>Apoyo al ejercicio de la profesión_ visado</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23" name="Imagen 1">
            <a:extLst>
              <a:ext uri="{FF2B5EF4-FFF2-40B4-BE49-F238E27FC236}">
                <a16:creationId xmlns:a16="http://schemas.microsoft.com/office/drawing/2014/main" id="{24C3FC4C-03F5-4641-8C83-F2FFDDAF3ADC}"/>
              </a:ext>
            </a:extLst>
          </p:cNvPr>
          <p:cNvPicPr>
            <a:picLocks noChangeAspect="1"/>
          </p:cNvPicPr>
          <p:nvPr/>
        </p:nvPicPr>
        <p:blipFill>
          <a:blip r:embed="rId5"/>
          <a:stretch>
            <a:fillRect/>
          </a:stretch>
        </p:blipFill>
        <p:spPr>
          <a:xfrm>
            <a:off x="137886" y="989687"/>
            <a:ext cx="6765834" cy="3805781"/>
          </a:xfrm>
          <a:prstGeom prst="rect">
            <a:avLst/>
          </a:prstGeom>
        </p:spPr>
      </p:pic>
    </p:spTree>
    <p:extLst>
      <p:ext uri="{BB962C8B-B14F-4D97-AF65-F5344CB8AC3E}">
        <p14:creationId xmlns:p14="http://schemas.microsoft.com/office/powerpoint/2010/main" val="417598755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Marcador de texto 1"/>
          <p:cNvSpPr txBox="1">
            <a:spLocks/>
          </p:cNvSpPr>
          <p:nvPr/>
        </p:nvSpPr>
        <p:spPr>
          <a:xfrm>
            <a:off x="289571" y="790892"/>
            <a:ext cx="7450957" cy="1116192"/>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a:buClr>
                <a:schemeClr val="tx1"/>
              </a:buClr>
            </a:pPr>
            <a:r>
              <a:rPr lang="es-ES" sz="2200" dirty="0">
                <a:solidFill>
                  <a:schemeClr val="tx1"/>
                </a:solidFill>
                <a:latin typeface="+mj-lt"/>
              </a:rPr>
              <a:t>Apoyo al ejercicio de la Profesión</a:t>
            </a:r>
          </a:p>
          <a:p>
            <a:pPr lvl="1">
              <a:buClr>
                <a:schemeClr val="tx1"/>
              </a:buClr>
            </a:pPr>
            <a:r>
              <a:rPr lang="es-ES" sz="1800" dirty="0">
                <a:solidFill>
                  <a:schemeClr val="tx1"/>
                </a:solidFill>
                <a:latin typeface="Franklin Gothic Book"/>
                <a:cs typeface="Franklin Gothic Book"/>
              </a:rPr>
              <a:t>Oficinas de Apoyo a la Rehabilitación.</a:t>
            </a:r>
          </a:p>
          <a:p>
            <a:pPr lvl="1">
              <a:buClr>
                <a:schemeClr val="tx1"/>
              </a:buClr>
            </a:pPr>
            <a:endParaRPr lang="es-ES" dirty="0">
              <a:solidFill>
                <a:srgbClr val="800000"/>
              </a:solidFill>
              <a:latin typeface="+mj-lt"/>
            </a:endParaRPr>
          </a:p>
          <a:p>
            <a:pPr lvl="1">
              <a:buClr>
                <a:schemeClr val="tx1"/>
              </a:buClr>
            </a:pPr>
            <a:endParaRPr lang="es-ES" sz="1600" dirty="0">
              <a:solidFill>
                <a:srgbClr val="000000"/>
              </a:solidFill>
              <a:latin typeface="Franklin Gothic Book"/>
              <a:cs typeface="Franklin Gothic Book"/>
            </a:endParaRPr>
          </a:p>
        </p:txBody>
      </p:sp>
      <p:pic>
        <p:nvPicPr>
          <p:cNvPr id="4" name="Imagen 3" descr="Un grupo de personas en un salón de clases&#10;&#10;Descripción generada automáticamente con confianza media">
            <a:extLst>
              <a:ext uri="{FF2B5EF4-FFF2-40B4-BE49-F238E27FC236}">
                <a16:creationId xmlns:a16="http://schemas.microsoft.com/office/drawing/2014/main" id="{332E8174-0E12-41C7-938D-E1D8EB5718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991" y="1679411"/>
            <a:ext cx="2962538" cy="1732968"/>
          </a:xfrm>
          <a:prstGeom prst="rect">
            <a:avLst/>
          </a:prstGeom>
        </p:spPr>
      </p:pic>
      <p:pic>
        <p:nvPicPr>
          <p:cNvPr id="13" name="Imagen 12" descr="Un dibujo con letras&#10;&#10;Descripción generada automáticamente con confianza baja">
            <a:extLst>
              <a:ext uri="{FF2B5EF4-FFF2-40B4-BE49-F238E27FC236}">
                <a16:creationId xmlns:a16="http://schemas.microsoft.com/office/drawing/2014/main" id="{27AC1B41-7BFE-4750-893B-5D510C9150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6013" y="3550701"/>
            <a:ext cx="5902702" cy="1376090"/>
          </a:xfrm>
          <a:prstGeom prst="rect">
            <a:avLst/>
          </a:prstGeom>
        </p:spPr>
      </p:pic>
      <p:pic>
        <p:nvPicPr>
          <p:cNvPr id="24" name="Imagen 23">
            <a:extLst>
              <a:ext uri="{FF2B5EF4-FFF2-40B4-BE49-F238E27FC236}">
                <a16:creationId xmlns:a16="http://schemas.microsoft.com/office/drawing/2014/main" id="{FD888DE8-1438-4BA8-A3B6-0B6E895B783A}"/>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617364" y="1691379"/>
            <a:ext cx="3038279" cy="1709032"/>
          </a:xfrm>
          <a:prstGeom prst="rect">
            <a:avLst/>
          </a:prstGeom>
        </p:spPr>
      </p:pic>
      <p:sp>
        <p:nvSpPr>
          <p:cNvPr id="26" name="Título 2">
            <a:extLst>
              <a:ext uri="{FF2B5EF4-FFF2-40B4-BE49-F238E27FC236}">
                <a16:creationId xmlns:a16="http://schemas.microsoft.com/office/drawing/2014/main" id="{DDDD6D7C-4C6E-46C3-A9DC-35FF36AD97F8}"/>
              </a:ext>
            </a:extLst>
          </p:cNvPr>
          <p:cNvSpPr txBox="1">
            <a:spLocks/>
          </p:cNvSpPr>
          <p:nvPr/>
        </p:nvSpPr>
        <p:spPr>
          <a:xfrm>
            <a:off x="281550" y="204284"/>
            <a:ext cx="6541828" cy="53285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169872771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3" name="Marcador de texto 1"/>
          <p:cNvSpPr txBox="1">
            <a:spLocks/>
          </p:cNvSpPr>
          <p:nvPr/>
        </p:nvSpPr>
        <p:spPr>
          <a:xfrm>
            <a:off x="337698" y="774856"/>
            <a:ext cx="7346471" cy="1260019"/>
          </a:xfrm>
          <a:prstGeom prst="rect">
            <a:avLst/>
          </a:prstGeom>
        </p:spPr>
        <p:txBody>
          <a:bodyPr vert="horz" lIns="91440" tIns="45720" rIns="91440" bIns="45720" rtlCol="0" anchor="ctr">
            <a:normAutofit fontScale="70000" lnSpcReduction="20000"/>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a:buClr>
                <a:schemeClr val="tx1"/>
              </a:buClr>
            </a:pPr>
            <a:r>
              <a:rPr lang="es-ES" sz="2900" dirty="0">
                <a:solidFill>
                  <a:schemeClr val="tx1"/>
                </a:solidFill>
                <a:latin typeface="+mj-lt"/>
              </a:rPr>
              <a:t>Apoyo al ejercicio de la Profesión</a:t>
            </a:r>
          </a:p>
          <a:p>
            <a:pPr>
              <a:buClr>
                <a:schemeClr val="tx1"/>
              </a:buClr>
            </a:pPr>
            <a:endParaRPr lang="es-ES" sz="2900" b="1" dirty="0">
              <a:solidFill>
                <a:schemeClr val="tx1"/>
              </a:solidFill>
              <a:latin typeface="+mj-lt"/>
            </a:endParaRPr>
          </a:p>
          <a:p>
            <a:pPr>
              <a:buClr>
                <a:schemeClr val="tx1"/>
              </a:buClr>
            </a:pPr>
            <a:r>
              <a:rPr lang="es-ES" sz="2900" dirty="0">
                <a:solidFill>
                  <a:srgbClr val="000000"/>
                </a:solidFill>
                <a:latin typeface="Franklin Gothic Book"/>
                <a:cs typeface="Franklin Gothic Book"/>
              </a:rPr>
              <a:t>Traducción</a:t>
            </a:r>
            <a:r>
              <a:rPr lang="es-ES" sz="2900" b="1" dirty="0">
                <a:solidFill>
                  <a:srgbClr val="000000"/>
                </a:solidFill>
                <a:latin typeface="Franklin Gothic Book"/>
                <a:cs typeface="Franklin Gothic Book"/>
              </a:rPr>
              <a:t> </a:t>
            </a:r>
            <a:r>
              <a:rPr lang="es-ES" sz="2900" dirty="0">
                <a:solidFill>
                  <a:srgbClr val="000000"/>
                </a:solidFill>
                <a:latin typeface="Franklin Gothic Book"/>
                <a:cs typeface="Franklin Gothic Book"/>
              </a:rPr>
              <a:t>sentencia </a:t>
            </a:r>
          </a:p>
          <a:p>
            <a:pPr>
              <a:buClr>
                <a:schemeClr val="tx1"/>
              </a:buClr>
            </a:pPr>
            <a:r>
              <a:rPr lang="es-ES" sz="2900" dirty="0">
                <a:solidFill>
                  <a:srgbClr val="000000"/>
                </a:solidFill>
                <a:latin typeface="Franklin Gothic Book"/>
                <a:cs typeface="Franklin Gothic Book"/>
              </a:rPr>
              <a:t>HOAR alemanas.</a:t>
            </a:r>
          </a:p>
          <a:p>
            <a:pPr>
              <a:buClr>
                <a:schemeClr val="tx1"/>
              </a:buClr>
            </a:pPr>
            <a:endParaRPr lang="es-ES" dirty="0">
              <a:solidFill>
                <a:schemeClr val="tx1"/>
              </a:solidFill>
              <a:latin typeface="+mj-lt"/>
            </a:endParaRPr>
          </a:p>
        </p:txBody>
      </p:sp>
      <p:pic>
        <p:nvPicPr>
          <p:cNvPr id="3" name="Imagen 2" descr="Captura de pantalla de un celular con letras&#10;&#10;Descripción generada automáticamente">
            <a:extLst>
              <a:ext uri="{FF2B5EF4-FFF2-40B4-BE49-F238E27FC236}">
                <a16:creationId xmlns:a16="http://schemas.microsoft.com/office/drawing/2014/main" id="{345B8D35-91F7-4B7D-B9B6-EB881FFA02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3464" y="989686"/>
            <a:ext cx="2888916" cy="3973399"/>
          </a:xfrm>
          <a:prstGeom prst="rect">
            <a:avLst/>
          </a:prstGeom>
        </p:spPr>
      </p:pic>
      <p:sp>
        <p:nvSpPr>
          <p:cNvPr id="22" name="Título 2">
            <a:extLst>
              <a:ext uri="{FF2B5EF4-FFF2-40B4-BE49-F238E27FC236}">
                <a16:creationId xmlns:a16="http://schemas.microsoft.com/office/drawing/2014/main" id="{C91742E7-BB96-4356-A7E9-81DD93A81C7F}"/>
              </a:ext>
            </a:extLst>
          </p:cNvPr>
          <p:cNvSpPr txBox="1">
            <a:spLocks/>
          </p:cNvSpPr>
          <p:nvPr/>
        </p:nvSpPr>
        <p:spPr>
          <a:xfrm>
            <a:off x="152401" y="180414"/>
            <a:ext cx="6954252" cy="532859"/>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299872697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5"/>
            <a:ext cx="6541828" cy="62537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br>
              <a:rPr lang="es-ES" sz="2800" dirty="0">
                <a:solidFill>
                  <a:srgbClr val="000000"/>
                </a:solidFill>
              </a:rPr>
            </a:br>
            <a:endParaRPr lang="es-ES" sz="2400" dirty="0">
              <a:solidFill>
                <a:srgbClr val="000000"/>
              </a:solidFill>
              <a:latin typeface="+mn-lt"/>
            </a:endParaRPr>
          </a:p>
        </p:txBody>
      </p:sp>
      <p:sp>
        <p:nvSpPr>
          <p:cNvPr id="23" name="Marcador de texto 1"/>
          <p:cNvSpPr txBox="1">
            <a:spLocks/>
          </p:cNvSpPr>
          <p:nvPr/>
        </p:nvSpPr>
        <p:spPr>
          <a:xfrm>
            <a:off x="281550" y="727227"/>
            <a:ext cx="6448433" cy="750699"/>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a:buClr>
                <a:schemeClr val="tx1"/>
              </a:buClr>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rgbClr val="000000"/>
                </a:solidFill>
                <a:latin typeface="Franklin Gothic Book"/>
                <a:cs typeface="Franklin Gothic Book"/>
              </a:rPr>
              <a:t>LEE</a:t>
            </a:r>
          </a:p>
          <a:p>
            <a:pPr lvl="1">
              <a:buClr>
                <a:schemeClr val="tx1"/>
              </a:buClr>
            </a:pPr>
            <a:endParaRPr lang="es-ES" sz="1600" dirty="0">
              <a:solidFill>
                <a:srgbClr val="000000"/>
              </a:solidFill>
              <a:latin typeface="Franklin Gothic Book"/>
              <a:cs typeface="Franklin Gothic Book"/>
            </a:endParaRPr>
          </a:p>
        </p:txBody>
      </p:sp>
      <p:pic>
        <p:nvPicPr>
          <p:cNvPr id="22" name="Imagen 21">
            <a:extLst>
              <a:ext uri="{FF2B5EF4-FFF2-40B4-BE49-F238E27FC236}">
                <a16:creationId xmlns:a16="http://schemas.microsoft.com/office/drawing/2014/main" id="{9016CE24-6358-422A-A66F-9F88D7F8CF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395" y="1292948"/>
            <a:ext cx="6349899" cy="3571819"/>
          </a:xfrm>
          <a:prstGeom prst="rect">
            <a:avLst/>
          </a:prstGeom>
        </p:spPr>
      </p:pic>
    </p:spTree>
    <p:extLst>
      <p:ext uri="{BB962C8B-B14F-4D97-AF65-F5344CB8AC3E}">
        <p14:creationId xmlns:p14="http://schemas.microsoft.com/office/powerpoint/2010/main" val="1631743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22" name="Imagen 2" descr="Interfaz de usuario gráfica, Texto, Correo electrónico&#10;&#10;Descripción generada automáticamente">
            <a:extLst>
              <a:ext uri="{FF2B5EF4-FFF2-40B4-BE49-F238E27FC236}">
                <a16:creationId xmlns:a16="http://schemas.microsoft.com/office/drawing/2014/main" id="{C4DE627E-C90D-4E11-B77B-433BCA29D9AB}"/>
              </a:ext>
            </a:extLst>
          </p:cNvPr>
          <p:cNvPicPr>
            <a:picLocks noChangeAspect="1"/>
          </p:cNvPicPr>
          <p:nvPr/>
        </p:nvPicPr>
        <p:blipFill>
          <a:blip r:embed="rId4" cstate="print"/>
          <a:stretch>
            <a:fillRect/>
          </a:stretch>
        </p:blipFill>
        <p:spPr>
          <a:xfrm>
            <a:off x="212933" y="1390042"/>
            <a:ext cx="6610445" cy="3478361"/>
          </a:xfrm>
          <a:prstGeom prst="rect">
            <a:avLst/>
          </a:prstGeom>
          <a:ln>
            <a:noFill/>
          </a:ln>
          <a:effectLst>
            <a:outerShdw blurRad="292100" dist="139700" dir="2700000" algn="tl" rotWithShape="0">
              <a:srgbClr val="333333">
                <a:alpha val="65000"/>
              </a:srgbClr>
            </a:outerShdw>
          </a:effectLst>
        </p:spPr>
      </p:pic>
      <p:sp>
        <p:nvSpPr>
          <p:cNvPr id="23" name="Marcador de texto 1">
            <a:extLst>
              <a:ext uri="{FF2B5EF4-FFF2-40B4-BE49-F238E27FC236}">
                <a16:creationId xmlns:a16="http://schemas.microsoft.com/office/drawing/2014/main" id="{CE5E0D00-8BD0-43BE-8EF3-7F29C6EC80BD}"/>
              </a:ext>
            </a:extLst>
          </p:cNvPr>
          <p:cNvSpPr txBox="1">
            <a:spLocks/>
          </p:cNvSpPr>
          <p:nvPr/>
        </p:nvSpPr>
        <p:spPr>
          <a:xfrm>
            <a:off x="328247" y="691173"/>
            <a:ext cx="6448433" cy="750699"/>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a:buClr>
                <a:schemeClr val="tx1"/>
              </a:buClr>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rgbClr val="000000"/>
                </a:solidFill>
                <a:latin typeface="Franklin Gothic Book"/>
                <a:cs typeface="Franklin Gothic Book"/>
              </a:rPr>
              <a:t>MICROSITE</a:t>
            </a:r>
          </a:p>
          <a:p>
            <a:pPr lvl="1">
              <a:buClr>
                <a:schemeClr val="tx1"/>
              </a:buClr>
            </a:pPr>
            <a:endParaRPr lang="es-ES" sz="1600" dirty="0">
              <a:solidFill>
                <a:srgbClr val="000000"/>
              </a:solidFill>
              <a:latin typeface="Franklin Gothic Book"/>
              <a:cs typeface="Franklin Gothic Book"/>
            </a:endParaRPr>
          </a:p>
        </p:txBody>
      </p:sp>
    </p:spTree>
    <p:extLst>
      <p:ext uri="{BB962C8B-B14F-4D97-AF65-F5344CB8AC3E}">
        <p14:creationId xmlns:p14="http://schemas.microsoft.com/office/powerpoint/2010/main" val="330729168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23" name="Imagen 6" descr="Escala de tiempo&#10;&#10;Descripción generada automáticamente">
            <a:extLst>
              <a:ext uri="{FF2B5EF4-FFF2-40B4-BE49-F238E27FC236}">
                <a16:creationId xmlns:a16="http://schemas.microsoft.com/office/drawing/2014/main" id="{FF41D788-94A5-45C4-8232-D11512D998B1}"/>
              </a:ext>
            </a:extLst>
          </p:cNvPr>
          <p:cNvPicPr>
            <a:picLocks noChangeAspect="1"/>
          </p:cNvPicPr>
          <p:nvPr/>
        </p:nvPicPr>
        <p:blipFill>
          <a:blip r:embed="rId5"/>
          <a:stretch>
            <a:fillRect/>
          </a:stretch>
        </p:blipFill>
        <p:spPr>
          <a:xfrm>
            <a:off x="191087" y="1309785"/>
            <a:ext cx="6632291" cy="3653301"/>
          </a:xfrm>
          <a:prstGeom prst="rect">
            <a:avLst/>
          </a:prstGeom>
          <a:ln>
            <a:noFill/>
          </a:ln>
          <a:effectLst>
            <a:outerShdw blurRad="292100" dist="139700" dir="2700000" algn="tl" rotWithShape="0">
              <a:srgbClr val="333333">
                <a:alpha val="65000"/>
              </a:srgbClr>
            </a:outerShdw>
          </a:effectLst>
        </p:spPr>
      </p:pic>
      <p:sp>
        <p:nvSpPr>
          <p:cNvPr id="22" name="Marcador de texto 1">
            <a:extLst>
              <a:ext uri="{FF2B5EF4-FFF2-40B4-BE49-F238E27FC236}">
                <a16:creationId xmlns:a16="http://schemas.microsoft.com/office/drawing/2014/main" id="{46D0FC36-707F-4734-8D63-DF09EC6B8A01}"/>
              </a:ext>
            </a:extLst>
          </p:cNvPr>
          <p:cNvSpPr txBox="1">
            <a:spLocks/>
          </p:cNvSpPr>
          <p:nvPr/>
        </p:nvSpPr>
        <p:spPr>
          <a:xfrm>
            <a:off x="267372" y="674957"/>
            <a:ext cx="6448433" cy="750699"/>
          </a:xfrm>
          <a:prstGeom prst="rect">
            <a:avLst/>
          </a:prstGeom>
        </p:spPr>
        <p:txBody>
          <a:bodyPr vert="horz" lIns="91440" tIns="45720" rIns="91440" bIns="45720" rtlCol="0" anchor="ctr">
            <a:normAutofit/>
          </a:bodyPr>
          <a:lstStyle>
            <a:lvl1pPr marL="0" indent="0" algn="l" defTabSz="914400" rtl="0" eaLnBrk="1" latinLnBrk="0" hangingPunct="1">
              <a:spcBef>
                <a:spcPct val="20000"/>
              </a:spcBef>
              <a:buClr>
                <a:schemeClr val="accent1"/>
              </a:buClr>
              <a:buFont typeface="Wingdings 2" pitchFamily="18" charset="2"/>
              <a:buNone/>
              <a:defRPr sz="2000" kern="1200" spc="150" baseline="0">
                <a:solidFill>
                  <a:schemeClr val="bg2"/>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800" kern="1200" spc="100" baseline="0">
                <a:solidFill>
                  <a:schemeClr val="tx1">
                    <a:tint val="75000"/>
                  </a:schemeClr>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600" kern="1200" spc="100" baseline="0">
                <a:solidFill>
                  <a:schemeClr val="tx1">
                    <a:tint val="75000"/>
                  </a:schemeClr>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1400" kern="1200" spc="100" baseline="0">
                <a:solidFill>
                  <a:schemeClr val="tx1">
                    <a:tint val="75000"/>
                  </a:schemeClr>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1400" kern="1200">
                <a:solidFill>
                  <a:schemeClr val="tx1">
                    <a:tint val="75000"/>
                  </a:schemeClr>
                </a:solidFill>
                <a:latin typeface="+mn-lt"/>
                <a:ea typeface="+mn-ea"/>
                <a:cs typeface="+mn-cs"/>
              </a:defRPr>
            </a:lvl9pPr>
          </a:lstStyle>
          <a:p>
            <a:pPr>
              <a:buClr>
                <a:schemeClr val="tx1"/>
              </a:buClr>
            </a:pPr>
            <a:r>
              <a:rPr lang="es-ES" dirty="0">
                <a:solidFill>
                  <a:schemeClr val="tx1"/>
                </a:solidFill>
                <a:latin typeface="+mj-lt"/>
              </a:rPr>
              <a:t>Apoyo al ejercicio de la Profesión</a:t>
            </a:r>
          </a:p>
          <a:p>
            <a:pPr marL="914400" lvl="1" indent="-457200">
              <a:buClr>
                <a:schemeClr val="tx1"/>
              </a:buClr>
              <a:buFont typeface="Arial"/>
              <a:buChar char="•"/>
            </a:pPr>
            <a:r>
              <a:rPr lang="es-ES" sz="1400" dirty="0">
                <a:solidFill>
                  <a:srgbClr val="000000"/>
                </a:solidFill>
                <a:latin typeface="Franklin Gothic Book"/>
                <a:cs typeface="Franklin Gothic Book"/>
              </a:rPr>
              <a:t>MICROSITE</a:t>
            </a:r>
          </a:p>
          <a:p>
            <a:pPr lvl="1">
              <a:buClr>
                <a:schemeClr val="tx1"/>
              </a:buClr>
            </a:pPr>
            <a:endParaRPr lang="es-ES" sz="1600" dirty="0">
              <a:solidFill>
                <a:srgbClr val="000000"/>
              </a:solidFill>
              <a:latin typeface="Franklin Gothic Book"/>
              <a:cs typeface="Franklin Gothic Book"/>
            </a:endParaRPr>
          </a:p>
        </p:txBody>
      </p:sp>
    </p:spTree>
    <p:extLst>
      <p:ext uri="{BB962C8B-B14F-4D97-AF65-F5344CB8AC3E}">
        <p14:creationId xmlns:p14="http://schemas.microsoft.com/office/powerpoint/2010/main" val="123317722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5"/>
            <a:ext cx="6541828" cy="80927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lvl="1">
              <a:buClr>
                <a:schemeClr val="tx1"/>
              </a:buClr>
            </a:pPr>
            <a:r>
              <a:rPr lang="es-ES" sz="2000" b="1" dirty="0">
                <a:solidFill>
                  <a:srgbClr val="000000"/>
                </a:solidFill>
                <a:latin typeface="+mj-lt"/>
                <a:cs typeface="Franklin Gothic Book"/>
              </a:rPr>
              <a:t>2. Apoyo a colegiados</a:t>
            </a:r>
            <a:endParaRPr lang="es-ES" sz="2000" dirty="0">
              <a:solidFill>
                <a:srgbClr val="000000"/>
              </a:solidFill>
              <a:latin typeface="+mj-lt"/>
              <a:cs typeface="Franklin Gothic Book"/>
            </a:endParaRPr>
          </a:p>
          <a:p>
            <a:pPr lvl="1">
              <a:buClr>
                <a:schemeClr val="tx1"/>
              </a:buClr>
            </a:pPr>
            <a:endParaRPr lang="es-ES" sz="1400" dirty="0">
              <a:solidFill>
                <a:srgbClr val="000000"/>
              </a:solidFill>
              <a:latin typeface="Franklin Gothic Book"/>
              <a:cs typeface="Franklin Gothic Book"/>
            </a:endParaRPr>
          </a:p>
          <a:p>
            <a:pPr algn="l"/>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57527542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ESCUELA DE FORMACIÓN</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E115882D-77B2-48BF-A271-4EE0402BC0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1047471"/>
            <a:ext cx="2935705" cy="3965861"/>
          </a:xfrm>
          <a:prstGeom prst="rect">
            <a:avLst/>
          </a:prstGeom>
        </p:spPr>
      </p:pic>
      <p:pic>
        <p:nvPicPr>
          <p:cNvPr id="13" name="Imagen 12">
            <a:extLst>
              <a:ext uri="{FF2B5EF4-FFF2-40B4-BE49-F238E27FC236}">
                <a16:creationId xmlns:a16="http://schemas.microsoft.com/office/drawing/2014/main" id="{85CB2011-879D-4203-B3E0-95812403E6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0583" y="1876184"/>
            <a:ext cx="3690816" cy="2156756"/>
          </a:xfrm>
          <a:prstGeom prst="rect">
            <a:avLst/>
          </a:prstGeom>
        </p:spPr>
      </p:pic>
    </p:spTree>
    <p:extLst>
      <p:ext uri="{BB962C8B-B14F-4D97-AF65-F5344CB8AC3E}">
        <p14:creationId xmlns:p14="http://schemas.microsoft.com/office/powerpoint/2010/main" val="4043470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079783"/>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-Jornada Técnica La accesibilidad en la rehabilitación eficiente: Otis.</a:t>
            </a:r>
          </a:p>
          <a:p>
            <a:pPr algn="just"/>
            <a:r>
              <a:rPr lang="es-ES" sz="1200" b="1" i="1" dirty="0">
                <a:latin typeface="+mj-lt"/>
                <a:ea typeface="Calibri" panose="020F0502020204030204" pitchFamily="34" charset="0"/>
                <a:cs typeface="Calibri" panose="020F0502020204030204" pitchFamily="34" charset="0"/>
              </a:rPr>
              <a:t>17 de junio.</a:t>
            </a:r>
            <a:r>
              <a:rPr lang="es-ES" sz="1200" b="1" i="1" dirty="0">
                <a:effectLst/>
                <a:latin typeface="+mj-lt"/>
                <a:ea typeface="Calibri" panose="020F0502020204030204" pitchFamily="34" charset="0"/>
                <a:cs typeface="Calibri" panose="020F0502020204030204" pitchFamily="34" charset="0"/>
              </a:rPr>
              <a:t> </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19BF8E64-C10F-4498-99A4-3E9C1A0E8C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827" y="1548705"/>
            <a:ext cx="6006905" cy="3431679"/>
          </a:xfrm>
          <a:prstGeom prst="rect">
            <a:avLst/>
          </a:prstGeom>
        </p:spPr>
      </p:pic>
    </p:spTree>
    <p:extLst>
      <p:ext uri="{BB962C8B-B14F-4D97-AF65-F5344CB8AC3E}">
        <p14:creationId xmlns:p14="http://schemas.microsoft.com/office/powerpoint/2010/main" val="1585756361"/>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ASESORÍA LABORAL</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BD852CC9-6CDC-4E36-A24B-00C462E8D9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5976" y="1321719"/>
            <a:ext cx="4752975" cy="3286125"/>
          </a:xfrm>
          <a:prstGeom prst="rect">
            <a:avLst/>
          </a:prstGeom>
        </p:spPr>
      </p:pic>
    </p:spTree>
    <p:extLst>
      <p:ext uri="{BB962C8B-B14F-4D97-AF65-F5344CB8AC3E}">
        <p14:creationId xmlns:p14="http://schemas.microsoft.com/office/powerpoint/2010/main" val="81449479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COMISIÓN DE VISADO</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sp>
        <p:nvSpPr>
          <p:cNvPr id="22" name="Título 2">
            <a:extLst>
              <a:ext uri="{FF2B5EF4-FFF2-40B4-BE49-F238E27FC236}">
                <a16:creationId xmlns:a16="http://schemas.microsoft.com/office/drawing/2014/main" id="{5954DA61-A1F6-4A0E-8F42-C5A50EC98C18}"/>
              </a:ext>
            </a:extLst>
          </p:cNvPr>
          <p:cNvSpPr txBox="1">
            <a:spLocks/>
          </p:cNvSpPr>
          <p:nvPr/>
        </p:nvSpPr>
        <p:spPr>
          <a:xfrm>
            <a:off x="281550" y="13769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1800" dirty="0">
                <a:solidFill>
                  <a:srgbClr val="000000"/>
                </a:solidFill>
              </a:rPr>
              <a:t>SE TRATAN INCIDENCIAS Y PROPUESTAS CON OBJETO DE MEJORAR EL SERVICIO Y ATENCIÓN AL COLEGIADO.</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53879807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1800" dirty="0">
                <a:solidFill>
                  <a:srgbClr val="000000"/>
                </a:solidFill>
                <a:latin typeface="Franklin Gothic Book"/>
                <a:cs typeface="Franklin Gothic Book"/>
              </a:rPr>
              <a:t>Apoyo A COLEGIADOS_ </a:t>
            </a:r>
            <a:r>
              <a:rPr lang="es-ES" sz="1400" dirty="0">
                <a:solidFill>
                  <a:srgbClr val="000000"/>
                </a:solidFill>
                <a:latin typeface="Franklin Gothic Book"/>
                <a:cs typeface="Franklin Gothic Book"/>
              </a:rPr>
              <a:t>incorporación de dos compañeros</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5BFA1EB4-6B67-444F-82BA-C627FD12EE7A}"/>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52400" y="1209141"/>
            <a:ext cx="3330614" cy="3330614"/>
          </a:xfrm>
          <a:prstGeom prst="rect">
            <a:avLst/>
          </a:prstGeom>
        </p:spPr>
      </p:pic>
      <p:pic>
        <p:nvPicPr>
          <p:cNvPr id="11" name="Imagen 10">
            <a:extLst>
              <a:ext uri="{FF2B5EF4-FFF2-40B4-BE49-F238E27FC236}">
                <a16:creationId xmlns:a16="http://schemas.microsoft.com/office/drawing/2014/main" id="{1A8E5DE4-0C4F-40F4-999A-F36AB0C07A96}"/>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581400" y="2041794"/>
            <a:ext cx="3330614" cy="2497961"/>
          </a:xfrm>
          <a:prstGeom prst="rect">
            <a:avLst/>
          </a:prstGeom>
        </p:spPr>
      </p:pic>
    </p:spTree>
    <p:extLst>
      <p:ext uri="{BB962C8B-B14F-4D97-AF65-F5344CB8AC3E}">
        <p14:creationId xmlns:p14="http://schemas.microsoft.com/office/powerpoint/2010/main" val="75543516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encuestas</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22" name="Imagen 21">
            <a:extLst>
              <a:ext uri="{FF2B5EF4-FFF2-40B4-BE49-F238E27FC236}">
                <a16:creationId xmlns:a16="http://schemas.microsoft.com/office/drawing/2014/main" id="{441B1F06-61B7-4D01-90B8-35039296D8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1296" y="1056166"/>
            <a:ext cx="3792226" cy="1896113"/>
          </a:xfrm>
          <a:prstGeom prst="rect">
            <a:avLst/>
          </a:prstGeom>
        </p:spPr>
      </p:pic>
      <p:pic>
        <p:nvPicPr>
          <p:cNvPr id="23" name="Imagen 22">
            <a:extLst>
              <a:ext uri="{FF2B5EF4-FFF2-40B4-BE49-F238E27FC236}">
                <a16:creationId xmlns:a16="http://schemas.microsoft.com/office/drawing/2014/main" id="{826C7F0B-ABF8-472E-976A-EDC798210B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550" y="3024958"/>
            <a:ext cx="3657600" cy="1911096"/>
          </a:xfrm>
          <a:prstGeom prst="rect">
            <a:avLst/>
          </a:prstGeom>
        </p:spPr>
      </p:pic>
    </p:spTree>
    <p:extLst>
      <p:ext uri="{BB962C8B-B14F-4D97-AF65-F5344CB8AC3E}">
        <p14:creationId xmlns:p14="http://schemas.microsoft.com/office/powerpoint/2010/main" val="147079094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GRUPO TRABAJO CSCAE</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48EDB39E-3E68-49D2-AFB2-EA4C75ADB8E8}"/>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38911" y="1274540"/>
            <a:ext cx="6057221" cy="3407187"/>
          </a:xfrm>
          <a:prstGeom prst="rect">
            <a:avLst/>
          </a:prstGeom>
        </p:spPr>
      </p:pic>
    </p:spTree>
    <p:extLst>
      <p:ext uri="{BB962C8B-B14F-4D97-AF65-F5344CB8AC3E}">
        <p14:creationId xmlns:p14="http://schemas.microsoft.com/office/powerpoint/2010/main" val="18253153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AGILIZACIÓN ADMINISTRATIVA MURCIA, CARTAGENA Y LORCA</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FA5CD20C-03EF-4206-953F-81BF01EA71E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516646"/>
            <a:ext cx="6009522" cy="3383291"/>
          </a:xfrm>
          <a:prstGeom prst="rect">
            <a:avLst/>
          </a:prstGeom>
        </p:spPr>
      </p:pic>
    </p:spTree>
    <p:extLst>
      <p:ext uri="{BB962C8B-B14F-4D97-AF65-F5344CB8AC3E}">
        <p14:creationId xmlns:p14="http://schemas.microsoft.com/office/powerpoint/2010/main" val="287936636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nuevos espacios </a:t>
            </a:r>
            <a:r>
              <a:rPr lang="es-ES" sz="2000" dirty="0" err="1">
                <a:solidFill>
                  <a:srgbClr val="000000"/>
                </a:solidFill>
                <a:latin typeface="Franklin Gothic Book"/>
                <a:cs typeface="Franklin Gothic Book"/>
              </a:rPr>
              <a:t>coamu</a:t>
            </a:r>
            <a:br>
              <a:rPr lang="es-ES" sz="2800" dirty="0">
                <a:solidFill>
                  <a:srgbClr val="000000"/>
                </a:solidFill>
              </a:rPr>
            </a:br>
            <a:r>
              <a:rPr lang="es-ES" sz="1800" dirty="0">
                <a:solidFill>
                  <a:srgbClr val="000000"/>
                </a:solidFill>
              </a:rPr>
              <a:t>_</a:t>
            </a:r>
            <a:r>
              <a:rPr lang="es-ES" sz="2000" dirty="0">
                <a:solidFill>
                  <a:srgbClr val="000000"/>
                </a:solidFill>
              </a:rPr>
              <a:t>sala de la muralla</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ECC0D8EA-8EA4-4321-89A3-D4ABEE21BF6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9973" y="1459832"/>
            <a:ext cx="4671005" cy="3503254"/>
          </a:xfrm>
          <a:prstGeom prst="rect">
            <a:avLst/>
          </a:prstGeom>
        </p:spPr>
      </p:pic>
    </p:spTree>
    <p:extLst>
      <p:ext uri="{BB962C8B-B14F-4D97-AF65-F5344CB8AC3E}">
        <p14:creationId xmlns:p14="http://schemas.microsoft.com/office/powerpoint/2010/main" val="4049083048"/>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nuevos espacios </a:t>
            </a:r>
            <a:r>
              <a:rPr lang="es-ES" sz="2000" dirty="0" err="1">
                <a:solidFill>
                  <a:srgbClr val="000000"/>
                </a:solidFill>
                <a:latin typeface="Franklin Gothic Book"/>
                <a:cs typeface="Franklin Gothic Book"/>
              </a:rPr>
              <a:t>coamu</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26" name="Imagen 25">
            <a:extLst>
              <a:ext uri="{FF2B5EF4-FFF2-40B4-BE49-F238E27FC236}">
                <a16:creationId xmlns:a16="http://schemas.microsoft.com/office/drawing/2014/main" id="{6193A035-46D8-4DC5-85FB-ACC06FE10A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2711116"/>
            <a:ext cx="3087661" cy="2315746"/>
          </a:xfrm>
          <a:prstGeom prst="rect">
            <a:avLst/>
          </a:prstGeom>
        </p:spPr>
      </p:pic>
      <p:pic>
        <p:nvPicPr>
          <p:cNvPr id="28" name="Imagen 27">
            <a:extLst>
              <a:ext uri="{FF2B5EF4-FFF2-40B4-BE49-F238E27FC236}">
                <a16:creationId xmlns:a16="http://schemas.microsoft.com/office/drawing/2014/main" id="{BF5CFC3A-D2FA-45EE-9C02-3EC4973732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3993" y="1029685"/>
            <a:ext cx="3559385" cy="2669539"/>
          </a:xfrm>
          <a:prstGeom prst="rect">
            <a:avLst/>
          </a:prstGeom>
        </p:spPr>
      </p:pic>
    </p:spTree>
    <p:extLst>
      <p:ext uri="{BB962C8B-B14F-4D97-AF65-F5344CB8AC3E}">
        <p14:creationId xmlns:p14="http://schemas.microsoft.com/office/powerpoint/2010/main" val="67637226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Biblioteca.</a:t>
            </a:r>
          </a:p>
          <a:p>
            <a:pPr algn="l"/>
            <a:br>
              <a:rPr lang="es-ES" sz="4000" dirty="0">
                <a:solidFill>
                  <a:srgbClr val="000000"/>
                </a:solidFill>
              </a:rPr>
            </a:br>
            <a:endParaRPr lang="es-ES" sz="2400" dirty="0">
              <a:solidFill>
                <a:srgbClr val="000000"/>
              </a:solidFill>
              <a:latin typeface="+mn-lt"/>
            </a:endParaRPr>
          </a:p>
        </p:txBody>
      </p:sp>
      <p:pic>
        <p:nvPicPr>
          <p:cNvPr id="11" name="Imagen 10">
            <a:extLst>
              <a:ext uri="{FF2B5EF4-FFF2-40B4-BE49-F238E27FC236}">
                <a16:creationId xmlns:a16="http://schemas.microsoft.com/office/drawing/2014/main" id="{18E80DE7-5C93-4C4B-8674-8F18757004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3384" y="1354974"/>
            <a:ext cx="6432421" cy="3608111"/>
          </a:xfrm>
          <a:prstGeom prst="rect">
            <a:avLst/>
          </a:prstGeom>
        </p:spPr>
      </p:pic>
    </p:spTree>
    <p:extLst>
      <p:ext uri="{BB962C8B-B14F-4D97-AF65-F5344CB8AC3E}">
        <p14:creationId xmlns:p14="http://schemas.microsoft.com/office/powerpoint/2010/main" val="124753499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Apoyo A COLEGIADOS_ CARNET COLEGIAL</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22" name="Imagen 1" descr="image004">
            <a:extLst>
              <a:ext uri="{FF2B5EF4-FFF2-40B4-BE49-F238E27FC236}">
                <a16:creationId xmlns:a16="http://schemas.microsoft.com/office/drawing/2014/main" id="{849B72D9-BEA5-4F5C-BE41-307E20100ABF}"/>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70713" y="3278350"/>
            <a:ext cx="3786615" cy="157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agen 2">
            <a:extLst>
              <a:ext uri="{FF2B5EF4-FFF2-40B4-BE49-F238E27FC236}">
                <a16:creationId xmlns:a16="http://schemas.microsoft.com/office/drawing/2014/main" id="{63F47990-26AF-43D0-9B4C-928478AC674A}"/>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70714" y="1073051"/>
            <a:ext cx="3786615" cy="1978507"/>
          </a:xfrm>
          <a:prstGeom prst="rect">
            <a:avLst/>
          </a:prstGeom>
        </p:spPr>
      </p:pic>
    </p:spTree>
    <p:extLst>
      <p:ext uri="{BB962C8B-B14F-4D97-AF65-F5344CB8AC3E}">
        <p14:creationId xmlns:p14="http://schemas.microsoft.com/office/powerpoint/2010/main" val="37013741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264449"/>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-Jornada Técnica asentamiento diferencial en cimentaciones: patologías- solución  Deep </a:t>
            </a:r>
            <a:r>
              <a:rPr lang="es-ES" sz="1200" b="1" i="1" dirty="0" err="1">
                <a:effectLst/>
                <a:latin typeface="+mj-lt"/>
                <a:ea typeface="Calibri" panose="020F0502020204030204" pitchFamily="34" charset="0"/>
                <a:cs typeface="Calibri" panose="020F0502020204030204" pitchFamily="34" charset="0"/>
              </a:rPr>
              <a:t>Injections</a:t>
            </a:r>
            <a:r>
              <a:rPr lang="es-ES" sz="1200" b="1" i="1" dirty="0">
                <a:effectLst/>
                <a:latin typeface="+mj-lt"/>
                <a:ea typeface="Calibri" panose="020F0502020204030204" pitchFamily="34" charset="0"/>
                <a:cs typeface="Calibri" panose="020F0502020204030204" pitchFamily="34" charset="0"/>
              </a:rPr>
              <a:t>. </a:t>
            </a:r>
            <a:r>
              <a:rPr lang="es-ES" sz="1200" b="1" i="1" dirty="0" err="1">
                <a:effectLst/>
                <a:latin typeface="+mj-lt"/>
                <a:ea typeface="Calibri" panose="020F0502020204030204" pitchFamily="34" charset="0"/>
                <a:cs typeface="Calibri" panose="020F0502020204030204" pitchFamily="34" charset="0"/>
              </a:rPr>
              <a:t>Uretek</a:t>
            </a:r>
            <a:r>
              <a:rPr lang="es-ES" sz="1200" b="1" i="1" dirty="0">
                <a:effectLst/>
                <a:latin typeface="+mj-lt"/>
                <a:ea typeface="Calibri" panose="020F0502020204030204" pitchFamily="34" charset="0"/>
                <a:cs typeface="Calibri" panose="020F0502020204030204" pitchFamily="34" charset="0"/>
              </a:rPr>
              <a:t>.</a:t>
            </a:r>
          </a:p>
          <a:p>
            <a:pPr algn="just"/>
            <a:r>
              <a:rPr lang="es-ES" sz="1200" b="1" i="1" dirty="0">
                <a:latin typeface="+mj-lt"/>
                <a:ea typeface="Calibri" panose="020F0502020204030204" pitchFamily="34" charset="0"/>
                <a:cs typeface="Calibri" panose="020F0502020204030204" pitchFamily="34" charset="0"/>
              </a:rPr>
              <a:t>5 de julio.</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2870B1BF-49BB-4F93-A837-4DD4A5B95F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956" y="1724885"/>
            <a:ext cx="5718321" cy="3171881"/>
          </a:xfrm>
          <a:prstGeom prst="rect">
            <a:avLst/>
          </a:prstGeom>
        </p:spPr>
      </p:pic>
    </p:spTree>
    <p:extLst>
      <p:ext uri="{BB962C8B-B14F-4D97-AF65-F5344CB8AC3E}">
        <p14:creationId xmlns:p14="http://schemas.microsoft.com/office/powerpoint/2010/main" val="311262438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b="1" dirty="0">
                <a:solidFill>
                  <a:srgbClr val="000000"/>
                </a:solidFill>
                <a:latin typeface="Franklin Gothic Book"/>
                <a:cs typeface="Franklin Gothic Book"/>
              </a:rPr>
              <a:t>3.POSICIONAMIENTO</a:t>
            </a:r>
            <a:br>
              <a:rPr lang="es-ES" sz="4000" dirty="0">
                <a:solidFill>
                  <a:srgbClr val="000000"/>
                </a:solidFill>
              </a:rPr>
            </a:br>
            <a:endParaRPr lang="es-ES" sz="2400" dirty="0">
              <a:solidFill>
                <a:srgbClr val="000000"/>
              </a:solidFill>
              <a:latin typeface="+mn-lt"/>
            </a:endParaRPr>
          </a:p>
        </p:txBody>
      </p:sp>
    </p:spTree>
    <p:extLst>
      <p:ext uri="{BB962C8B-B14F-4D97-AF65-F5344CB8AC3E}">
        <p14:creationId xmlns:p14="http://schemas.microsoft.com/office/powerpoint/2010/main" val="34255481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2000" dirty="0" err="1">
                <a:solidFill>
                  <a:srgbClr val="000000"/>
                </a:solidFill>
                <a:latin typeface="Franklin Gothic Book"/>
                <a:cs typeface="Franklin Gothic Book"/>
              </a:rPr>
              <a:t>iv</a:t>
            </a:r>
            <a:r>
              <a:rPr lang="es-ES" sz="2000" dirty="0">
                <a:solidFill>
                  <a:srgbClr val="000000"/>
                </a:solidFill>
                <a:latin typeface="Franklin Gothic Book"/>
                <a:cs typeface="Franklin Gothic Book"/>
              </a:rPr>
              <a:t> olimpiadas arquitectura - </a:t>
            </a:r>
            <a:r>
              <a:rPr lang="es-ES" sz="2000" dirty="0" err="1">
                <a:solidFill>
                  <a:srgbClr val="000000"/>
                </a:solidFill>
                <a:latin typeface="Franklin Gothic Book"/>
                <a:cs typeface="Franklin Gothic Book"/>
              </a:rPr>
              <a:t>upct</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CB991360-58EB-4F24-A646-64AB4C57D9F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355557"/>
            <a:ext cx="6263550" cy="3523247"/>
          </a:xfrm>
          <a:prstGeom prst="rect">
            <a:avLst/>
          </a:prstGeom>
        </p:spPr>
      </p:pic>
    </p:spTree>
    <p:extLst>
      <p:ext uri="{BB962C8B-B14F-4D97-AF65-F5344CB8AC3E}">
        <p14:creationId xmlns:p14="http://schemas.microsoft.com/office/powerpoint/2010/main" val="309808500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BIENAL DE ARQUITECTURA</a:t>
            </a:r>
          </a:p>
          <a:p>
            <a:pPr algn="l"/>
            <a:endParaRPr lang="es-ES" sz="2000" dirty="0">
              <a:solidFill>
                <a:srgbClr val="000000"/>
              </a:solidFill>
              <a:latin typeface="Franklin Gothic Book"/>
              <a:cs typeface="Franklin Gothic Book"/>
            </a:endParaRPr>
          </a:p>
          <a:p>
            <a:pPr algn="l"/>
            <a:endParaRPr lang="es-ES" sz="2400" dirty="0">
              <a:solidFill>
                <a:srgbClr val="000000"/>
              </a:solidFill>
              <a:latin typeface="+mn-lt"/>
            </a:endParaRPr>
          </a:p>
        </p:txBody>
      </p:sp>
      <p:pic>
        <p:nvPicPr>
          <p:cNvPr id="4" name="Imagen 3" descr="Interfaz de usuario gráfica, Texto&#10;&#10;Descripción generada automáticamente">
            <a:extLst>
              <a:ext uri="{FF2B5EF4-FFF2-40B4-BE49-F238E27FC236}">
                <a16:creationId xmlns:a16="http://schemas.microsoft.com/office/drawing/2014/main" id="{51014736-257B-40E2-BA25-480619D7693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52400" y="1196800"/>
            <a:ext cx="6670978" cy="3406457"/>
          </a:xfrm>
          <a:prstGeom prst="rect">
            <a:avLst/>
          </a:prstGeom>
        </p:spPr>
      </p:pic>
    </p:spTree>
    <p:extLst>
      <p:ext uri="{BB962C8B-B14F-4D97-AF65-F5344CB8AC3E}">
        <p14:creationId xmlns:p14="http://schemas.microsoft.com/office/powerpoint/2010/main" val="59645053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BIENAL DE ARQUITECTURA</a:t>
            </a:r>
          </a:p>
          <a:p>
            <a:pPr algn="l"/>
            <a:endParaRPr lang="es-ES" sz="2000" dirty="0">
              <a:solidFill>
                <a:srgbClr val="000000"/>
              </a:solidFill>
              <a:latin typeface="Franklin Gothic Book"/>
              <a:cs typeface="Franklin Gothic Book"/>
            </a:endParaRPr>
          </a:p>
          <a:p>
            <a:pPr algn="l"/>
            <a:endParaRPr lang="es-ES" sz="2400" dirty="0">
              <a:solidFill>
                <a:srgbClr val="000000"/>
              </a:solidFill>
              <a:latin typeface="+mn-lt"/>
            </a:endParaRPr>
          </a:p>
        </p:txBody>
      </p:sp>
      <p:pic>
        <p:nvPicPr>
          <p:cNvPr id="3" name="Imagen 2" descr="Interfaz de usuario gráfica, Sitio web&#10;&#10;Descripción generada automáticamente">
            <a:extLst>
              <a:ext uri="{FF2B5EF4-FFF2-40B4-BE49-F238E27FC236}">
                <a16:creationId xmlns:a16="http://schemas.microsoft.com/office/drawing/2014/main" id="{E5DD8091-A9A8-4DAF-BCE7-5DC9077CE48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209141"/>
            <a:ext cx="6541828" cy="3284554"/>
          </a:xfrm>
          <a:prstGeom prst="rect">
            <a:avLst/>
          </a:prstGeom>
        </p:spPr>
      </p:pic>
    </p:spTree>
    <p:extLst>
      <p:ext uri="{BB962C8B-B14F-4D97-AF65-F5344CB8AC3E}">
        <p14:creationId xmlns:p14="http://schemas.microsoft.com/office/powerpoint/2010/main" val="134823372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BIENAL DE ARQUITECTURA</a:t>
            </a:r>
          </a:p>
          <a:p>
            <a:pPr algn="l"/>
            <a:endParaRPr lang="es-ES" sz="2000" dirty="0">
              <a:solidFill>
                <a:srgbClr val="000000"/>
              </a:solidFill>
              <a:latin typeface="Franklin Gothic Book"/>
              <a:cs typeface="Franklin Gothic Book"/>
            </a:endParaRPr>
          </a:p>
          <a:p>
            <a:pPr algn="l"/>
            <a:endParaRPr lang="es-ES" sz="2400" dirty="0">
              <a:solidFill>
                <a:srgbClr val="000000"/>
              </a:solidFill>
              <a:latin typeface="+mn-lt"/>
            </a:endParaRPr>
          </a:p>
        </p:txBody>
      </p:sp>
      <p:pic>
        <p:nvPicPr>
          <p:cNvPr id="4" name="Imagen 3" descr="Diagrama&#10;&#10;Descripción generada automáticamente">
            <a:extLst>
              <a:ext uri="{FF2B5EF4-FFF2-40B4-BE49-F238E27FC236}">
                <a16:creationId xmlns:a16="http://schemas.microsoft.com/office/drawing/2014/main" id="{990072C1-67DC-4675-AFF3-1E51D08F42F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270830"/>
            <a:ext cx="6541828" cy="3186345"/>
          </a:xfrm>
          <a:prstGeom prst="rect">
            <a:avLst/>
          </a:prstGeom>
        </p:spPr>
      </p:pic>
    </p:spTree>
    <p:extLst>
      <p:ext uri="{BB962C8B-B14F-4D97-AF65-F5344CB8AC3E}">
        <p14:creationId xmlns:p14="http://schemas.microsoft.com/office/powerpoint/2010/main" val="116879765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800" dirty="0">
                <a:solidFill>
                  <a:srgbClr val="000000"/>
                </a:solidFill>
                <a:latin typeface="Franklin Gothic Book"/>
                <a:cs typeface="Franklin Gothic Book"/>
              </a:rPr>
              <a:t>AGENDA ARQUITECTURA</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11" name="Imagen 10" descr="Interfaz de usuario gráfica, Sitio web&#10;&#10;Descripción generada automáticamente">
            <a:extLst>
              <a:ext uri="{FF2B5EF4-FFF2-40B4-BE49-F238E27FC236}">
                <a16:creationId xmlns:a16="http://schemas.microsoft.com/office/drawing/2014/main" id="{15BF8410-9552-4923-9B3E-6AB2328B887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80580" y="1077104"/>
            <a:ext cx="6642798" cy="3610398"/>
          </a:xfrm>
          <a:prstGeom prst="rect">
            <a:avLst/>
          </a:prstGeom>
        </p:spPr>
      </p:pic>
    </p:spTree>
    <p:extLst>
      <p:ext uri="{BB962C8B-B14F-4D97-AF65-F5344CB8AC3E}">
        <p14:creationId xmlns:p14="http://schemas.microsoft.com/office/powerpoint/2010/main" val="377403422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AGENDA ARQUITECTURA</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22" name="Imagen 21" descr="Captura de pantalla 2020-07-19 a las 9.30.01.png">
            <a:extLst>
              <a:ext uri="{FF2B5EF4-FFF2-40B4-BE49-F238E27FC236}">
                <a16:creationId xmlns:a16="http://schemas.microsoft.com/office/drawing/2014/main" id="{8B6F988F-0405-4D3D-B6D0-055E4478CDD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50880" y="1500484"/>
            <a:ext cx="6672497" cy="2852924"/>
          </a:xfrm>
          <a:prstGeom prst="rect">
            <a:avLst/>
          </a:prstGeom>
        </p:spPr>
      </p:pic>
    </p:spTree>
    <p:extLst>
      <p:ext uri="{BB962C8B-B14F-4D97-AF65-F5344CB8AC3E}">
        <p14:creationId xmlns:p14="http://schemas.microsoft.com/office/powerpoint/2010/main" val="27165358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observatorio 2030</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11" name="Imagen 10" descr="Personas sentadas alrededor de una mesa&#10;&#10;Descripción generada automáticamente con confianza media">
            <a:extLst>
              <a:ext uri="{FF2B5EF4-FFF2-40B4-BE49-F238E27FC236}">
                <a16:creationId xmlns:a16="http://schemas.microsoft.com/office/drawing/2014/main" id="{114BA6EA-54DA-471E-AF05-BB29E39FD2C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514927" y="989687"/>
            <a:ext cx="5013464" cy="3948428"/>
          </a:xfrm>
          <a:prstGeom prst="rect">
            <a:avLst/>
          </a:prstGeom>
        </p:spPr>
      </p:pic>
    </p:spTree>
    <p:extLst>
      <p:ext uri="{BB962C8B-B14F-4D97-AF65-F5344CB8AC3E}">
        <p14:creationId xmlns:p14="http://schemas.microsoft.com/office/powerpoint/2010/main" val="321344679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observatorio 2030</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3" name="Imagen 2" descr="Interfaz de usuario gráfica, Sitio web&#10;&#10;Descripción generada automáticamente">
            <a:extLst>
              <a:ext uri="{FF2B5EF4-FFF2-40B4-BE49-F238E27FC236}">
                <a16:creationId xmlns:a16="http://schemas.microsoft.com/office/drawing/2014/main" id="{EA840285-2D11-4C78-8838-6CAA1D530E8D}"/>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0" y="1209141"/>
            <a:ext cx="6823378" cy="3298834"/>
          </a:xfrm>
          <a:prstGeom prst="rect">
            <a:avLst/>
          </a:prstGeom>
        </p:spPr>
      </p:pic>
    </p:spTree>
    <p:extLst>
      <p:ext uri="{BB962C8B-B14F-4D97-AF65-F5344CB8AC3E}">
        <p14:creationId xmlns:p14="http://schemas.microsoft.com/office/powerpoint/2010/main" val="3125658388"/>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observatorio 2030</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24" name="Imagen 23">
            <a:extLst>
              <a:ext uri="{FF2B5EF4-FFF2-40B4-BE49-F238E27FC236}">
                <a16:creationId xmlns:a16="http://schemas.microsoft.com/office/drawing/2014/main" id="{BE66020C-B59F-4449-9666-AED3534AA32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473640" y="3352442"/>
            <a:ext cx="2863366" cy="1610643"/>
          </a:xfrm>
          <a:prstGeom prst="rect">
            <a:avLst/>
          </a:prstGeom>
        </p:spPr>
      </p:pic>
      <p:pic>
        <p:nvPicPr>
          <p:cNvPr id="26" name="Imagen 25">
            <a:extLst>
              <a:ext uri="{FF2B5EF4-FFF2-40B4-BE49-F238E27FC236}">
                <a16:creationId xmlns:a16="http://schemas.microsoft.com/office/drawing/2014/main" id="{CDBCA378-F759-4CFD-8AB2-BA801D39D8B7}"/>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53473" y="1000400"/>
            <a:ext cx="3033144" cy="2274858"/>
          </a:xfrm>
          <a:prstGeom prst="rect">
            <a:avLst/>
          </a:prstGeom>
        </p:spPr>
      </p:pic>
      <p:pic>
        <p:nvPicPr>
          <p:cNvPr id="28" name="Imagen 27">
            <a:extLst>
              <a:ext uri="{FF2B5EF4-FFF2-40B4-BE49-F238E27FC236}">
                <a16:creationId xmlns:a16="http://schemas.microsoft.com/office/drawing/2014/main" id="{575ED2F7-E6B8-48ED-A198-F546F82C6585}"/>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473638" y="1010896"/>
            <a:ext cx="3235505" cy="2188073"/>
          </a:xfrm>
          <a:prstGeom prst="rect">
            <a:avLst/>
          </a:prstGeom>
        </p:spPr>
      </p:pic>
      <p:pic>
        <p:nvPicPr>
          <p:cNvPr id="30" name="Imagen 29">
            <a:extLst>
              <a:ext uri="{FF2B5EF4-FFF2-40B4-BE49-F238E27FC236}">
                <a16:creationId xmlns:a16="http://schemas.microsoft.com/office/drawing/2014/main" id="{F8F1BA3C-23C2-4276-820B-8BF6E3E668F9}"/>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81549" y="3386324"/>
            <a:ext cx="3005067" cy="1570148"/>
          </a:xfrm>
          <a:prstGeom prst="rect">
            <a:avLst/>
          </a:prstGeom>
        </p:spPr>
      </p:pic>
    </p:spTree>
    <p:extLst>
      <p:ext uri="{BB962C8B-B14F-4D97-AF65-F5344CB8AC3E}">
        <p14:creationId xmlns:p14="http://schemas.microsoft.com/office/powerpoint/2010/main" val="4091261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264449"/>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a:t>
            </a:r>
            <a:r>
              <a:rPr lang="es-ES" sz="1200" b="1" dirty="0">
                <a:effectLst/>
                <a:latin typeface="+mj-lt"/>
                <a:ea typeface="Calibri" panose="020F0502020204030204" pitchFamily="34" charset="0"/>
                <a:cs typeface="Calibri" panose="020F0502020204030204" pitchFamily="34" charset="0"/>
              </a:rPr>
              <a:t>Jornada Técnica Intervención sobre una fachada existente con sistemas Pladur. Rehabilitación energética y acústica. </a:t>
            </a:r>
            <a:r>
              <a:rPr lang="es-ES" sz="1200" b="1" dirty="0" err="1">
                <a:effectLst/>
                <a:latin typeface="+mj-lt"/>
                <a:ea typeface="Calibri" panose="020F0502020204030204" pitchFamily="34" charset="0"/>
                <a:cs typeface="Calibri" panose="020F0502020204030204" pitchFamily="34" charset="0"/>
              </a:rPr>
              <a:t>Proplac</a:t>
            </a:r>
            <a:r>
              <a:rPr lang="es-ES" sz="1200" b="1" dirty="0">
                <a:effectLst/>
                <a:latin typeface="+mj-lt"/>
                <a:ea typeface="Calibri" panose="020F0502020204030204" pitchFamily="34" charset="0"/>
                <a:cs typeface="Calibri" panose="020F0502020204030204" pitchFamily="34" charset="0"/>
              </a:rPr>
              <a:t>- Pladur.</a:t>
            </a:r>
          </a:p>
          <a:p>
            <a:pPr algn="just"/>
            <a:r>
              <a:rPr lang="es-ES" sz="1200" b="1" dirty="0">
                <a:effectLst/>
                <a:latin typeface="+mj-lt"/>
                <a:ea typeface="Calibri" panose="020F0502020204030204" pitchFamily="34" charset="0"/>
                <a:cs typeface="Calibri" panose="020F0502020204030204" pitchFamily="34" charset="0"/>
              </a:rPr>
              <a:t>6 de julio.</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BB484A83-856D-4E3E-8F4B-C9B8EC0308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956" y="1799744"/>
            <a:ext cx="6000583" cy="3099911"/>
          </a:xfrm>
          <a:prstGeom prst="rect">
            <a:avLst/>
          </a:prstGeom>
        </p:spPr>
      </p:pic>
    </p:spTree>
    <p:extLst>
      <p:ext uri="{BB962C8B-B14F-4D97-AF65-F5344CB8AC3E}">
        <p14:creationId xmlns:p14="http://schemas.microsoft.com/office/powerpoint/2010/main" val="4156932000"/>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convenio </a:t>
            </a:r>
            <a:r>
              <a:rPr lang="es-ES" sz="1600" dirty="0" err="1">
                <a:solidFill>
                  <a:srgbClr val="000000"/>
                </a:solidFill>
                <a:latin typeface="Franklin Gothic Book"/>
                <a:cs typeface="Franklin Gothic Book"/>
              </a:rPr>
              <a:t>idae</a:t>
            </a:r>
            <a:br>
              <a:rPr lang="es-ES" sz="4000" dirty="0">
                <a:solidFill>
                  <a:srgbClr val="000000"/>
                </a:solidFill>
              </a:rPr>
            </a:br>
            <a:endParaRPr lang="es-ES" sz="2400" dirty="0">
              <a:solidFill>
                <a:srgbClr val="000000"/>
              </a:solidFill>
              <a:latin typeface="+mn-lt"/>
            </a:endParaRPr>
          </a:p>
        </p:txBody>
      </p:sp>
      <p:pic>
        <p:nvPicPr>
          <p:cNvPr id="3" name="Imagen 2" descr="Forma&#10;&#10;Descripción generada automáticamente">
            <a:extLst>
              <a:ext uri="{FF2B5EF4-FFF2-40B4-BE49-F238E27FC236}">
                <a16:creationId xmlns:a16="http://schemas.microsoft.com/office/drawing/2014/main" id="{6A48A656-3B86-423A-93B0-64A9AAC7D51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840875" y="989687"/>
            <a:ext cx="2795579" cy="3946700"/>
          </a:xfrm>
          <a:prstGeom prst="rect">
            <a:avLst/>
          </a:prstGeom>
        </p:spPr>
      </p:pic>
    </p:spTree>
    <p:extLst>
      <p:ext uri="{BB962C8B-B14F-4D97-AF65-F5344CB8AC3E}">
        <p14:creationId xmlns:p14="http://schemas.microsoft.com/office/powerpoint/2010/main" val="234875310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observatorio 2030</a:t>
            </a:r>
            <a:br>
              <a:rPr lang="es-ES" sz="2800" dirty="0">
                <a:solidFill>
                  <a:srgbClr val="000000"/>
                </a:solidFill>
              </a:rPr>
            </a:br>
            <a:br>
              <a:rPr lang="es-ES" sz="4000" dirty="0">
                <a:solidFill>
                  <a:srgbClr val="000000"/>
                </a:solidFill>
              </a:rPr>
            </a:br>
            <a:endParaRPr lang="es-ES" sz="2400" dirty="0">
              <a:solidFill>
                <a:srgbClr val="000000"/>
              </a:solidFill>
              <a:latin typeface="+mn-lt"/>
            </a:endParaRPr>
          </a:p>
        </p:txBody>
      </p:sp>
      <p:pic>
        <p:nvPicPr>
          <p:cNvPr id="3" name="Imagen 2" descr="Personas sentadas alrededor de una mesa&#10;&#10;Descripción generada automáticamente">
            <a:extLst>
              <a:ext uri="{FF2B5EF4-FFF2-40B4-BE49-F238E27FC236}">
                <a16:creationId xmlns:a16="http://schemas.microsoft.com/office/drawing/2014/main" id="{B525B478-E730-43D4-B170-C2F219D103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550" y="1209140"/>
            <a:ext cx="6424050" cy="3356463"/>
          </a:xfrm>
          <a:prstGeom prst="rect">
            <a:avLst/>
          </a:prstGeom>
        </p:spPr>
      </p:pic>
    </p:spTree>
    <p:extLst>
      <p:ext uri="{BB962C8B-B14F-4D97-AF65-F5344CB8AC3E}">
        <p14:creationId xmlns:p14="http://schemas.microsoft.com/office/powerpoint/2010/main" val="1167763349"/>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8F33D7BE-17FE-4387-9E8B-0FA8F4526FCC}"/>
              </a:ext>
            </a:extLst>
          </p:cNvPr>
          <p:cNvSpPr/>
          <p:nvPr/>
        </p:nvSpPr>
        <p:spPr>
          <a:xfrm>
            <a:off x="310963" y="1034237"/>
            <a:ext cx="6512415" cy="1102866"/>
          </a:xfrm>
          <a:prstGeom prst="rect">
            <a:avLst/>
          </a:prstGeom>
        </p:spPr>
        <p:txBody>
          <a:bodyPr wrap="square">
            <a:spAutoFit/>
          </a:bodyPr>
          <a:lstStyle/>
          <a:p>
            <a:pPr fontAlgn="base">
              <a:lnSpc>
                <a:spcPts val="1725"/>
              </a:lnSpc>
              <a:spcAft>
                <a:spcPts val="1125"/>
              </a:spcAft>
            </a:pPr>
            <a:r>
              <a:rPr lang="es-ES" sz="1200" b="1" dirty="0">
                <a:effectLst/>
                <a:latin typeface="+mj-lt"/>
                <a:ea typeface="Times New Roman" panose="02020603050405020304" pitchFamily="18" charset="0"/>
              </a:rPr>
              <a:t>- Artículo de la Decana Diario La Opinió</a:t>
            </a:r>
            <a:r>
              <a:rPr lang="es-ES" sz="1200" b="1" i="1" dirty="0">
                <a:effectLst/>
                <a:latin typeface="+mj-lt"/>
                <a:ea typeface="Times New Roman" panose="02020603050405020304" pitchFamily="18" charset="0"/>
              </a:rPr>
              <a:t>n: Extra Crónica de un año.</a:t>
            </a:r>
            <a:r>
              <a:rPr lang="es-ES" sz="1200" dirty="0">
                <a:solidFill>
                  <a:srgbClr val="727272"/>
                </a:solidFill>
                <a:effectLst/>
                <a:latin typeface="+mj-lt"/>
                <a:ea typeface="Times New Roman" panose="02020603050405020304" pitchFamily="18" charset="0"/>
              </a:rPr>
              <a:t> María José Peñalver, decana del Colegio Oficial de Arquitectos de la Región de Murcia: «2021 es el año de la rehabilitación integral y la regeneración urbana»</a:t>
            </a:r>
            <a:endParaRPr lang="es-ES" sz="1200" dirty="0">
              <a:effectLst/>
              <a:latin typeface="+mj-lt"/>
              <a:ea typeface="Times New Roman" panose="02020603050405020304" pitchFamily="18" charset="0"/>
            </a:endParaRPr>
          </a:p>
          <a:p>
            <a:r>
              <a:rPr lang="es-ES" sz="1200" b="1" dirty="0">
                <a:effectLst/>
                <a:latin typeface="+mj-lt"/>
                <a:ea typeface="Calibri" panose="020F0502020204030204" pitchFamily="34" charset="0"/>
              </a:rPr>
              <a:t>Fecha:</a:t>
            </a:r>
            <a:r>
              <a:rPr lang="es-ES" sz="1200" dirty="0">
                <a:effectLst/>
                <a:latin typeface="+mj-lt"/>
                <a:ea typeface="Calibri" panose="020F0502020204030204" pitchFamily="34" charset="0"/>
              </a:rPr>
              <a:t> 31 de enero de 2020</a:t>
            </a:r>
            <a:endParaRPr lang="es-ES" sz="1200" dirty="0">
              <a:solidFill>
                <a:srgbClr val="000000"/>
              </a:solidFill>
              <a:latin typeface="+mj-lt"/>
              <a:ea typeface="Calibri" panose="020F0502020204030204" pitchFamily="34" charset="0"/>
              <a:cs typeface="Franklin Gothic Book"/>
            </a:endParaRPr>
          </a:p>
        </p:txBody>
      </p:sp>
      <p:pic>
        <p:nvPicPr>
          <p:cNvPr id="29" name="Imagen 28">
            <a:extLst>
              <a:ext uri="{FF2B5EF4-FFF2-40B4-BE49-F238E27FC236}">
                <a16:creationId xmlns:a16="http://schemas.microsoft.com/office/drawing/2014/main" id="{63F083FA-5D5B-40E0-B019-379E87A32C31}"/>
              </a:ext>
            </a:extLst>
          </p:cNvPr>
          <p:cNvPicPr/>
          <p:nvPr/>
        </p:nvPicPr>
        <p:blipFill>
          <a:blip r:embed="rId2"/>
          <a:stretch>
            <a:fillRect/>
          </a:stretch>
        </p:blipFill>
        <p:spPr>
          <a:xfrm>
            <a:off x="406652" y="2174443"/>
            <a:ext cx="5176002" cy="2762409"/>
          </a:xfrm>
          <a:prstGeom prst="rect">
            <a:avLst/>
          </a:prstGeom>
        </p:spPr>
      </p:pic>
      <p:sp>
        <p:nvSpPr>
          <p:cNvPr id="23" name="Título 2">
            <a:extLst>
              <a:ext uri="{FF2B5EF4-FFF2-40B4-BE49-F238E27FC236}">
                <a16:creationId xmlns:a16="http://schemas.microsoft.com/office/drawing/2014/main" id="{EFB778F4-4290-427E-A0A2-23FE9B014EB5}"/>
              </a:ext>
            </a:extLst>
          </p:cNvPr>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4" name="Imagen 23" descr="Logo BN.png">
            <a:extLst>
              <a:ext uri="{FF2B5EF4-FFF2-40B4-BE49-F238E27FC236}">
                <a16:creationId xmlns:a16="http://schemas.microsoft.com/office/drawing/2014/main" id="{9128D05C-3D17-48B1-8F1F-DAB71C5C165E}"/>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5" name="Imagen 24" descr="Logo BN.png">
            <a:extLst>
              <a:ext uri="{FF2B5EF4-FFF2-40B4-BE49-F238E27FC236}">
                <a16:creationId xmlns:a16="http://schemas.microsoft.com/office/drawing/2014/main" id="{5EFC3F01-693C-424E-8088-0CE3C159BDF4}"/>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6" name="Rectángulo 25">
            <a:extLst>
              <a:ext uri="{FF2B5EF4-FFF2-40B4-BE49-F238E27FC236}">
                <a16:creationId xmlns:a16="http://schemas.microsoft.com/office/drawing/2014/main" id="{E692A353-1EFD-4787-8796-829340B39339}"/>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7" name="Rectángulo 26">
            <a:extLst>
              <a:ext uri="{FF2B5EF4-FFF2-40B4-BE49-F238E27FC236}">
                <a16:creationId xmlns:a16="http://schemas.microsoft.com/office/drawing/2014/main" id="{D0E77DE9-B952-40E6-AED2-E48ED1CCD00A}"/>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8" name="Rectángulo 27">
            <a:extLst>
              <a:ext uri="{FF2B5EF4-FFF2-40B4-BE49-F238E27FC236}">
                <a16:creationId xmlns:a16="http://schemas.microsoft.com/office/drawing/2014/main" id="{8066C3F6-CB32-4E04-9B42-8757769E18A2}"/>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C8292774-8EAE-40FD-8CF5-CF3D9BF060C7}"/>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4F3C8713-7D78-4AD1-8A17-FF01D6FE3613}"/>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584531AB-4A01-4DF4-BF7C-2777067E66FB}"/>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Marcador de texto 2">
            <a:extLst>
              <a:ext uri="{FF2B5EF4-FFF2-40B4-BE49-F238E27FC236}">
                <a16:creationId xmlns:a16="http://schemas.microsoft.com/office/drawing/2014/main" id="{150B70FA-44D5-4696-BBD0-05A9E6F03EF6}"/>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4" name="Marcador de texto 2">
            <a:extLst>
              <a:ext uri="{FF2B5EF4-FFF2-40B4-BE49-F238E27FC236}">
                <a16:creationId xmlns:a16="http://schemas.microsoft.com/office/drawing/2014/main" id="{4DD89C6B-89F3-494B-9D6E-C4E97BB6E7D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5" name="Marcador de texto 2">
            <a:extLst>
              <a:ext uri="{FF2B5EF4-FFF2-40B4-BE49-F238E27FC236}">
                <a16:creationId xmlns:a16="http://schemas.microsoft.com/office/drawing/2014/main" id="{7100E67E-AC03-425F-AEA2-AC6E8ECE58F2}"/>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F00D84BA-8EBE-409D-B3D2-9714D3E0C880}"/>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7" name="Marcador de texto 2">
            <a:extLst>
              <a:ext uri="{FF2B5EF4-FFF2-40B4-BE49-F238E27FC236}">
                <a16:creationId xmlns:a16="http://schemas.microsoft.com/office/drawing/2014/main" id="{BADE485D-D934-4EA7-B061-2AA133F8BE72}"/>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B1EEC4FB-5160-40FD-B9B9-31E7B1D310C1}"/>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Tree>
    <p:extLst>
      <p:ext uri="{BB962C8B-B14F-4D97-AF65-F5344CB8AC3E}">
        <p14:creationId xmlns:p14="http://schemas.microsoft.com/office/powerpoint/2010/main" val="146449729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21">
            <a:extLst>
              <a:ext uri="{FF2B5EF4-FFF2-40B4-BE49-F238E27FC236}">
                <a16:creationId xmlns:a16="http://schemas.microsoft.com/office/drawing/2014/main" id="{8F33D7BE-17FE-4387-9E8B-0FA8F4526FCC}"/>
              </a:ext>
            </a:extLst>
          </p:cNvPr>
          <p:cNvSpPr/>
          <p:nvPr/>
        </p:nvSpPr>
        <p:spPr>
          <a:xfrm>
            <a:off x="-146236" y="1041967"/>
            <a:ext cx="4176546" cy="1561133"/>
          </a:xfrm>
          <a:prstGeom prst="rect">
            <a:avLst/>
          </a:prstGeom>
        </p:spPr>
        <p:txBody>
          <a:bodyPr wrap="square">
            <a:spAutoFit/>
          </a:bodyPr>
          <a:lstStyle/>
          <a:p>
            <a:pPr marL="457200" algn="just">
              <a:lnSpc>
                <a:spcPct val="115000"/>
              </a:lnSpc>
            </a:pPr>
            <a:r>
              <a:rPr lang="es-ES" sz="1200" b="1" dirty="0">
                <a:effectLst/>
                <a:latin typeface="+mj-lt"/>
                <a:ea typeface="Times New Roman" panose="02020603050405020304" pitchFamily="18" charset="0"/>
              </a:rPr>
              <a:t>- </a:t>
            </a:r>
            <a:r>
              <a:rPr lang="es-ES" sz="1200" b="1" dirty="0">
                <a:effectLst/>
                <a:latin typeface="+mj-lt"/>
                <a:ea typeface="Calibri" panose="020F0502020204030204" pitchFamily="34" charset="0"/>
                <a:cs typeface="Calibri" panose="020F0502020204030204" pitchFamily="34" charset="0"/>
              </a:rPr>
              <a:t>Artículo de la Decana en murciadiario.com</a:t>
            </a:r>
            <a:endParaRPr lang="es-ES" sz="1200" b="1" dirty="0">
              <a:effectLst/>
              <a:latin typeface="+mj-lt"/>
              <a:ea typeface="Calibri" panose="020F0502020204030204" pitchFamily="34" charset="0"/>
              <a:cs typeface="Times New Roman" panose="02020603050405020304" pitchFamily="18" charset="0"/>
            </a:endParaRPr>
          </a:p>
          <a:p>
            <a:pPr marL="457200" algn="just">
              <a:lnSpc>
                <a:spcPct val="115000"/>
              </a:lnSpc>
            </a:pPr>
            <a:r>
              <a:rPr lang="es-ES" sz="1200" u="sng" dirty="0">
                <a:solidFill>
                  <a:srgbClr val="0000FF"/>
                </a:solidFill>
                <a:effectLst/>
                <a:latin typeface="+mj-lt"/>
                <a:ea typeface="Calibri" panose="020F0502020204030204" pitchFamily="34" charset="0"/>
                <a:cs typeface="Calibri" panose="020F0502020204030204" pitchFamily="34" charset="0"/>
                <a:hlinkClick r:id="rId2"/>
              </a:rPr>
              <a:t>https://murciadiario.com/art/26155/la-decana-del-colegio-de-arquitectos-confia-en-que-los-fondos-europeos-convertiran-al-sector-de-la-construccion-en-una-palanca-de-transformacion-para-el-pais#ath</a:t>
            </a:r>
            <a:endParaRPr lang="es-ES" sz="1200" u="sng" dirty="0">
              <a:solidFill>
                <a:srgbClr val="0000FF"/>
              </a:solidFill>
              <a:effectLst/>
              <a:latin typeface="+mj-lt"/>
              <a:ea typeface="Calibri" panose="020F0502020204030204" pitchFamily="34" charset="0"/>
              <a:cs typeface="Calibri" panose="020F0502020204030204" pitchFamily="34" charset="0"/>
            </a:endParaRPr>
          </a:p>
          <a:p>
            <a:pPr marL="457200" algn="just">
              <a:lnSpc>
                <a:spcPct val="115000"/>
              </a:lnSpc>
            </a:pPr>
            <a:endParaRPr lang="es-ES" sz="1200" b="1"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b="1" dirty="0">
                <a:effectLst/>
                <a:latin typeface="+mj-lt"/>
                <a:ea typeface="Calibri" panose="020F0502020204030204" pitchFamily="34" charset="0"/>
                <a:cs typeface="Calibri" panose="020F0502020204030204" pitchFamily="34" charset="0"/>
              </a:rPr>
              <a:t>Fecha: </a:t>
            </a:r>
            <a:r>
              <a:rPr lang="es-ES" sz="1200" dirty="0">
                <a:effectLst/>
                <a:latin typeface="+mj-lt"/>
                <a:ea typeface="Calibri" panose="020F0502020204030204" pitchFamily="34" charset="0"/>
                <a:cs typeface="Calibri" panose="020F0502020204030204" pitchFamily="34" charset="0"/>
              </a:rPr>
              <a:t>10 de febrero</a:t>
            </a:r>
            <a:endParaRPr lang="es-ES" sz="1200" dirty="0">
              <a:effectLst/>
              <a:latin typeface="+mj-lt"/>
              <a:ea typeface="Calibri" panose="020F0502020204030204" pitchFamily="34" charset="0"/>
              <a:cs typeface="Times New Roman" panose="02020603050405020304" pitchFamily="18" charset="0"/>
            </a:endParaRPr>
          </a:p>
        </p:txBody>
      </p:sp>
      <p:pic>
        <p:nvPicPr>
          <p:cNvPr id="23" name="Imagen 22">
            <a:extLst>
              <a:ext uri="{FF2B5EF4-FFF2-40B4-BE49-F238E27FC236}">
                <a16:creationId xmlns:a16="http://schemas.microsoft.com/office/drawing/2014/main" id="{29F5FA09-74EE-4205-BF92-D403DC68B452}"/>
              </a:ext>
            </a:extLst>
          </p:cNvPr>
          <p:cNvPicPr/>
          <p:nvPr/>
        </p:nvPicPr>
        <p:blipFill>
          <a:blip r:embed="rId3"/>
          <a:stretch>
            <a:fillRect/>
          </a:stretch>
        </p:blipFill>
        <p:spPr>
          <a:xfrm>
            <a:off x="281550" y="2740509"/>
            <a:ext cx="3608661" cy="1735297"/>
          </a:xfrm>
          <a:prstGeom prst="rect">
            <a:avLst/>
          </a:prstGeom>
        </p:spPr>
      </p:pic>
      <p:pic>
        <p:nvPicPr>
          <p:cNvPr id="3" name="Imagen 2">
            <a:extLst>
              <a:ext uri="{FF2B5EF4-FFF2-40B4-BE49-F238E27FC236}">
                <a16:creationId xmlns:a16="http://schemas.microsoft.com/office/drawing/2014/main" id="{8E88CA30-1A87-4014-998B-BDD9A5C495E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030310" y="1034504"/>
            <a:ext cx="2716157" cy="3915792"/>
          </a:xfrm>
          <a:prstGeom prst="rect">
            <a:avLst/>
          </a:prstGeom>
        </p:spPr>
      </p:pic>
      <p:sp>
        <p:nvSpPr>
          <p:cNvPr id="25" name="Título 2">
            <a:extLst>
              <a:ext uri="{FF2B5EF4-FFF2-40B4-BE49-F238E27FC236}">
                <a16:creationId xmlns:a16="http://schemas.microsoft.com/office/drawing/2014/main" id="{D31DD591-F0D7-4877-BE40-D5BED5FD54B3}"/>
              </a:ext>
            </a:extLst>
          </p:cNvPr>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artículos de prensa</a:t>
            </a:r>
            <a:br>
              <a:rPr lang="es-ES" sz="4000" dirty="0">
                <a:solidFill>
                  <a:srgbClr val="000000"/>
                </a:solidFill>
              </a:rPr>
            </a:br>
            <a:endParaRPr lang="es-ES" sz="2400" dirty="0">
              <a:solidFill>
                <a:srgbClr val="000000"/>
              </a:solidFill>
              <a:latin typeface="+mn-lt"/>
            </a:endParaRPr>
          </a:p>
        </p:txBody>
      </p:sp>
      <p:pic>
        <p:nvPicPr>
          <p:cNvPr id="26" name="Imagen 25" descr="Logo BN.png">
            <a:extLst>
              <a:ext uri="{FF2B5EF4-FFF2-40B4-BE49-F238E27FC236}">
                <a16:creationId xmlns:a16="http://schemas.microsoft.com/office/drawing/2014/main" id="{81E3A2C0-6922-4091-A4AF-902822DEA225}"/>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7" name="Imagen 26" descr="Logo BN.png">
            <a:extLst>
              <a:ext uri="{FF2B5EF4-FFF2-40B4-BE49-F238E27FC236}">
                <a16:creationId xmlns:a16="http://schemas.microsoft.com/office/drawing/2014/main" id="{915AA8C5-870D-41CD-A25A-0903DFC55812}"/>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8" name="Rectángulo 27">
            <a:extLst>
              <a:ext uri="{FF2B5EF4-FFF2-40B4-BE49-F238E27FC236}">
                <a16:creationId xmlns:a16="http://schemas.microsoft.com/office/drawing/2014/main" id="{4AA22C53-23AF-4B5A-8EA5-7D04C78D7B12}"/>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9" name="Rectángulo 28">
            <a:extLst>
              <a:ext uri="{FF2B5EF4-FFF2-40B4-BE49-F238E27FC236}">
                <a16:creationId xmlns:a16="http://schemas.microsoft.com/office/drawing/2014/main" id="{AE970805-2BF6-4131-9445-D92E2D8CE649}"/>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8E39AAEA-52EF-4D42-BD9A-7D1B58BC2B5E}"/>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909C08C9-E3D1-48F6-A3F7-96F2746FCA4C}"/>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5EDB9BE3-9C81-4B43-BE3E-3DE357869474}"/>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23719F0D-3518-4266-B0D6-C36D5B31C6D3}"/>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Marcador de texto 2">
            <a:extLst>
              <a:ext uri="{FF2B5EF4-FFF2-40B4-BE49-F238E27FC236}">
                <a16:creationId xmlns:a16="http://schemas.microsoft.com/office/drawing/2014/main" id="{B4DC59DE-E9D2-438D-A480-706C02237326}"/>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5" name="Marcador de texto 2">
            <a:extLst>
              <a:ext uri="{FF2B5EF4-FFF2-40B4-BE49-F238E27FC236}">
                <a16:creationId xmlns:a16="http://schemas.microsoft.com/office/drawing/2014/main" id="{CD53163E-FC4B-4D15-A93F-A97C430D1919}"/>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6" name="Marcador de texto 2">
            <a:extLst>
              <a:ext uri="{FF2B5EF4-FFF2-40B4-BE49-F238E27FC236}">
                <a16:creationId xmlns:a16="http://schemas.microsoft.com/office/drawing/2014/main" id="{259B2309-5AA3-4C9A-BBBA-323319862044}"/>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7" name="Marcador de texto 2">
            <a:extLst>
              <a:ext uri="{FF2B5EF4-FFF2-40B4-BE49-F238E27FC236}">
                <a16:creationId xmlns:a16="http://schemas.microsoft.com/office/drawing/2014/main" id="{F82CCA8A-76E2-42E1-8CAF-3E5A845F5006}"/>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E8E5924E-1428-4AA5-978E-053BDA092D0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FFAC6281-1962-460E-ABA6-C279D5420B66}"/>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Tree>
    <p:extLst>
      <p:ext uri="{BB962C8B-B14F-4D97-AF65-F5344CB8AC3E}">
        <p14:creationId xmlns:p14="http://schemas.microsoft.com/office/powerpoint/2010/main" val="220529925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3">
            <a:extLst>
              <a:ext uri="{FF2B5EF4-FFF2-40B4-BE49-F238E27FC236}">
                <a16:creationId xmlns:a16="http://schemas.microsoft.com/office/drawing/2014/main" id="{E0668BB3-D06E-45C6-91BC-B48F5A794EB6}"/>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81550" y="1107877"/>
            <a:ext cx="2878745" cy="3754885"/>
          </a:xfrm>
          <a:prstGeom prst="rect">
            <a:avLst/>
          </a:prstGeom>
        </p:spPr>
      </p:pic>
      <p:pic>
        <p:nvPicPr>
          <p:cNvPr id="25" name="Imagen 24">
            <a:extLst>
              <a:ext uri="{FF2B5EF4-FFF2-40B4-BE49-F238E27FC236}">
                <a16:creationId xmlns:a16="http://schemas.microsoft.com/office/drawing/2014/main" id="{3296F42F-F7EE-405C-9163-69F59065B219}"/>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399985" y="1109472"/>
            <a:ext cx="2928042" cy="3753290"/>
          </a:xfrm>
          <a:prstGeom prst="rect">
            <a:avLst/>
          </a:prstGeom>
        </p:spPr>
      </p:pic>
      <p:sp>
        <p:nvSpPr>
          <p:cNvPr id="26" name="Título 2">
            <a:extLst>
              <a:ext uri="{FF2B5EF4-FFF2-40B4-BE49-F238E27FC236}">
                <a16:creationId xmlns:a16="http://schemas.microsoft.com/office/drawing/2014/main" id="{D7667F4C-D0E5-4DE2-92CD-0B5808474CC1}"/>
              </a:ext>
            </a:extLst>
          </p:cNvPr>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342044E2-7A2E-4E4B-A259-8C31998FCC12}"/>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598C399B-F3D8-4489-81AF-55E7FEA40C9A}"/>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E184512-381C-4063-A6CE-1AE12E9357E3}"/>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244F552C-5DBD-4CFA-9678-9A9D894C6616}"/>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CD217F0C-653A-4F6D-91B1-01CE84015020}"/>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0D65AB89-71EA-4AF0-A753-B9C87BFB15C0}"/>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9E51CDE-6643-4B13-8468-6FF441222914}"/>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6C7E3947-F08B-4104-A105-E9E8EF4C93F4}"/>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7AC7CDF4-03AC-4C5A-99B0-49D24148D9F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5176A44D-546B-4F2A-842F-6C30985E21D7}"/>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6FA49E6B-C6AD-4C28-820B-4697F48764AE}"/>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FBE6627-E4FA-4EC1-991C-0F1F77BFA61E}"/>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B993CBEB-B16B-455C-B8D1-F9B001813AD9}"/>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F10FF530-8DE4-48E0-AC2C-52F6DEB1E923}"/>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Tree>
    <p:extLst>
      <p:ext uri="{BB962C8B-B14F-4D97-AF65-F5344CB8AC3E}">
        <p14:creationId xmlns:p14="http://schemas.microsoft.com/office/powerpoint/2010/main" val="69426732"/>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a:extLst>
              <a:ext uri="{FF2B5EF4-FFF2-40B4-BE49-F238E27FC236}">
                <a16:creationId xmlns:a16="http://schemas.microsoft.com/office/drawing/2014/main" id="{FA47474A-8AEA-4983-A5FD-5E21C626F6FE}"/>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62881" y="1109472"/>
            <a:ext cx="2920091" cy="3753290"/>
          </a:xfrm>
          <a:prstGeom prst="rect">
            <a:avLst/>
          </a:prstGeom>
        </p:spPr>
      </p:pic>
      <p:pic>
        <p:nvPicPr>
          <p:cNvPr id="23" name="Imagen 22">
            <a:extLst>
              <a:ext uri="{FF2B5EF4-FFF2-40B4-BE49-F238E27FC236}">
                <a16:creationId xmlns:a16="http://schemas.microsoft.com/office/drawing/2014/main" id="{FFAF2328-B0A7-4DF1-8028-0FF7B54831F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698876" y="1109473"/>
            <a:ext cx="2895619" cy="3753289"/>
          </a:xfrm>
          <a:prstGeom prst="rect">
            <a:avLst/>
          </a:prstGeom>
        </p:spPr>
      </p:pic>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Tree>
    <p:extLst>
      <p:ext uri="{BB962C8B-B14F-4D97-AF65-F5344CB8AC3E}">
        <p14:creationId xmlns:p14="http://schemas.microsoft.com/office/powerpoint/2010/main" val="269521696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descr="Una captura de pantalla de un celular&#10;&#10;Descripción generada automáticamente con confianza media">
            <a:extLst>
              <a:ext uri="{FF2B5EF4-FFF2-40B4-BE49-F238E27FC236}">
                <a16:creationId xmlns:a16="http://schemas.microsoft.com/office/drawing/2014/main" id="{A3800C63-2DE9-491A-A844-685EC5FB1C65}"/>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36687" y="1042010"/>
            <a:ext cx="2997832" cy="3921076"/>
          </a:xfrm>
          <a:prstGeom prst="rect">
            <a:avLst/>
          </a:prstGeom>
        </p:spPr>
      </p:pic>
      <p:pic>
        <p:nvPicPr>
          <p:cNvPr id="5" name="Imagen 4" descr="Texto&#10;&#10;Descripción generada automáticamente">
            <a:extLst>
              <a:ext uri="{FF2B5EF4-FFF2-40B4-BE49-F238E27FC236}">
                <a16:creationId xmlns:a16="http://schemas.microsoft.com/office/drawing/2014/main" id="{FEC24C54-1B67-4F8E-8042-60BDFDD3DAA3}"/>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887025" y="989687"/>
            <a:ext cx="1567866" cy="3946699"/>
          </a:xfrm>
          <a:prstGeom prst="rect">
            <a:avLst/>
          </a:prstGeom>
        </p:spPr>
      </p:pic>
    </p:spTree>
    <p:extLst>
      <p:ext uri="{BB962C8B-B14F-4D97-AF65-F5344CB8AC3E}">
        <p14:creationId xmlns:p14="http://schemas.microsoft.com/office/powerpoint/2010/main" val="426478047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4" name="Imagen 3" descr="Diagrama&#10;&#10;Descripción generada automáticamente con confianza media">
            <a:extLst>
              <a:ext uri="{FF2B5EF4-FFF2-40B4-BE49-F238E27FC236}">
                <a16:creationId xmlns:a16="http://schemas.microsoft.com/office/drawing/2014/main" id="{CA0C6842-526A-4EC5-BD7A-200A7A4DD6D8}"/>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96764" y="1025184"/>
            <a:ext cx="3064369" cy="4037714"/>
          </a:xfrm>
          <a:prstGeom prst="rect">
            <a:avLst/>
          </a:prstGeom>
        </p:spPr>
      </p:pic>
      <p:pic>
        <p:nvPicPr>
          <p:cNvPr id="11" name="Imagen 10">
            <a:extLst>
              <a:ext uri="{FF2B5EF4-FFF2-40B4-BE49-F238E27FC236}">
                <a16:creationId xmlns:a16="http://schemas.microsoft.com/office/drawing/2014/main" id="{4D8A3865-3BAA-4DDE-912B-3B0B00758899}"/>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61745" y="1031170"/>
            <a:ext cx="3282741" cy="2754092"/>
          </a:xfrm>
          <a:prstGeom prst="rect">
            <a:avLst/>
          </a:prstGeom>
        </p:spPr>
      </p:pic>
    </p:spTree>
    <p:extLst>
      <p:ext uri="{BB962C8B-B14F-4D97-AF65-F5344CB8AC3E}">
        <p14:creationId xmlns:p14="http://schemas.microsoft.com/office/powerpoint/2010/main" val="290779245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ítulo 2">
            <a:extLst>
              <a:ext uri="{FF2B5EF4-FFF2-40B4-BE49-F238E27FC236}">
                <a16:creationId xmlns:a16="http://schemas.microsoft.com/office/drawing/2014/main" id="{EFB778F4-4290-427E-A0A2-23FE9B014EB5}"/>
              </a:ext>
            </a:extLst>
          </p:cNvPr>
          <p:cNvSpPr txBox="1">
            <a:spLocks/>
          </p:cNvSpPr>
          <p:nvPr/>
        </p:nvSpPr>
        <p:spPr>
          <a:xfrm>
            <a:off x="281550" y="180414"/>
            <a:ext cx="6541828" cy="85382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p>
          <a:p>
            <a:pPr algn="l"/>
            <a:endParaRPr lang="es-ES" sz="1600" dirty="0">
              <a:solidFill>
                <a:srgbClr val="000000"/>
              </a:solidFill>
              <a:latin typeface="Franklin Gothic Book"/>
            </a:endParaRPr>
          </a:p>
          <a:p>
            <a:pPr algn="l"/>
            <a:endParaRPr lang="es-ES" sz="1600" dirty="0">
              <a:solidFill>
                <a:srgbClr val="000000"/>
              </a:solidFill>
              <a:latin typeface="Franklin Gothic Book"/>
            </a:endParaRPr>
          </a:p>
          <a:p>
            <a:pPr algn="l"/>
            <a:br>
              <a:rPr lang="es-ES" sz="4000" dirty="0">
                <a:solidFill>
                  <a:srgbClr val="000000"/>
                </a:solidFill>
              </a:rPr>
            </a:br>
            <a:endParaRPr lang="es-ES" sz="2400" dirty="0">
              <a:solidFill>
                <a:srgbClr val="000000"/>
              </a:solidFill>
              <a:latin typeface="+mn-lt"/>
            </a:endParaRPr>
          </a:p>
        </p:txBody>
      </p:sp>
      <p:pic>
        <p:nvPicPr>
          <p:cNvPr id="24" name="Imagen 23" descr="Logo BN.png">
            <a:extLst>
              <a:ext uri="{FF2B5EF4-FFF2-40B4-BE49-F238E27FC236}">
                <a16:creationId xmlns:a16="http://schemas.microsoft.com/office/drawing/2014/main" id="{9128D05C-3D17-48B1-8F1F-DAB71C5C165E}"/>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5" name="Imagen 24" descr="Logo BN.png">
            <a:extLst>
              <a:ext uri="{FF2B5EF4-FFF2-40B4-BE49-F238E27FC236}">
                <a16:creationId xmlns:a16="http://schemas.microsoft.com/office/drawing/2014/main" id="{5EFC3F01-693C-424E-8088-0CE3C159BDF4}"/>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6" name="Rectángulo 25">
            <a:extLst>
              <a:ext uri="{FF2B5EF4-FFF2-40B4-BE49-F238E27FC236}">
                <a16:creationId xmlns:a16="http://schemas.microsoft.com/office/drawing/2014/main" id="{E692A353-1EFD-4787-8796-829340B39339}"/>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7" name="Rectángulo 26">
            <a:extLst>
              <a:ext uri="{FF2B5EF4-FFF2-40B4-BE49-F238E27FC236}">
                <a16:creationId xmlns:a16="http://schemas.microsoft.com/office/drawing/2014/main" id="{D0E77DE9-B952-40E6-AED2-E48ED1CCD00A}"/>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8" name="Rectángulo 27">
            <a:extLst>
              <a:ext uri="{FF2B5EF4-FFF2-40B4-BE49-F238E27FC236}">
                <a16:creationId xmlns:a16="http://schemas.microsoft.com/office/drawing/2014/main" id="{8066C3F6-CB32-4E04-9B42-8757769E18A2}"/>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C8292774-8EAE-40FD-8CF5-CF3D9BF060C7}"/>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4F3C8713-7D78-4AD1-8A17-FF01D6FE3613}"/>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584531AB-4A01-4DF4-BF7C-2777067E66FB}"/>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Marcador de texto 2">
            <a:extLst>
              <a:ext uri="{FF2B5EF4-FFF2-40B4-BE49-F238E27FC236}">
                <a16:creationId xmlns:a16="http://schemas.microsoft.com/office/drawing/2014/main" id="{150B70FA-44D5-4696-BBD0-05A9E6F03EF6}"/>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4" name="Marcador de texto 2">
            <a:extLst>
              <a:ext uri="{FF2B5EF4-FFF2-40B4-BE49-F238E27FC236}">
                <a16:creationId xmlns:a16="http://schemas.microsoft.com/office/drawing/2014/main" id="{4DD89C6B-89F3-494B-9D6E-C4E97BB6E7D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5" name="Marcador de texto 2">
            <a:extLst>
              <a:ext uri="{FF2B5EF4-FFF2-40B4-BE49-F238E27FC236}">
                <a16:creationId xmlns:a16="http://schemas.microsoft.com/office/drawing/2014/main" id="{7100E67E-AC03-425F-AEA2-AC6E8ECE58F2}"/>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F00D84BA-8EBE-409D-B3D2-9714D3E0C880}"/>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7" name="Marcador de texto 2">
            <a:extLst>
              <a:ext uri="{FF2B5EF4-FFF2-40B4-BE49-F238E27FC236}">
                <a16:creationId xmlns:a16="http://schemas.microsoft.com/office/drawing/2014/main" id="{BADE485D-D934-4EA7-B061-2AA133F8BE72}"/>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B1EEC4FB-5160-40FD-B9B9-31E7B1D310C1}"/>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5" name="Imagen 4">
            <a:extLst>
              <a:ext uri="{FF2B5EF4-FFF2-40B4-BE49-F238E27FC236}">
                <a16:creationId xmlns:a16="http://schemas.microsoft.com/office/drawing/2014/main" id="{2827ADB2-23BF-46CB-A323-99215038B4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968125"/>
            <a:ext cx="3153945" cy="4123616"/>
          </a:xfrm>
          <a:prstGeom prst="rect">
            <a:avLst/>
          </a:prstGeom>
        </p:spPr>
      </p:pic>
    </p:spTree>
    <p:extLst>
      <p:ext uri="{BB962C8B-B14F-4D97-AF65-F5344CB8AC3E}">
        <p14:creationId xmlns:p14="http://schemas.microsoft.com/office/powerpoint/2010/main" val="490846534"/>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D7667F4C-D0E5-4DE2-92CD-0B5808474CC1}"/>
              </a:ext>
            </a:extLst>
          </p:cNvPr>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342044E2-7A2E-4E4B-A259-8C31998FCC12}"/>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598C399B-F3D8-4489-81AF-55E7FEA40C9A}"/>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E184512-381C-4063-A6CE-1AE12E9357E3}"/>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244F552C-5DBD-4CFA-9678-9A9D894C6616}"/>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CD217F0C-653A-4F6D-91B1-01CE84015020}"/>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0D65AB89-71EA-4AF0-A753-B9C87BFB15C0}"/>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9E51CDE-6643-4B13-8468-6FF441222914}"/>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6C7E3947-F08B-4104-A105-E9E8EF4C93F4}"/>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7AC7CDF4-03AC-4C5A-99B0-49D24148D9F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5176A44D-546B-4F2A-842F-6C30985E21D7}"/>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6FA49E6B-C6AD-4C28-820B-4697F48764AE}"/>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FBE6627-E4FA-4EC1-991C-0F1F77BFA61E}"/>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B993CBEB-B16B-455C-B8D1-F9B001813AD9}"/>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F10FF530-8DE4-48E0-AC2C-52F6DEB1E923}"/>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a:extLst>
              <a:ext uri="{FF2B5EF4-FFF2-40B4-BE49-F238E27FC236}">
                <a16:creationId xmlns:a16="http://schemas.microsoft.com/office/drawing/2014/main" id="{D329AFF0-43F5-492A-BCB5-D02C9281E3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729" y="989686"/>
            <a:ext cx="3210860" cy="4153813"/>
          </a:xfrm>
          <a:prstGeom prst="rect">
            <a:avLst/>
          </a:prstGeom>
        </p:spPr>
      </p:pic>
    </p:spTree>
    <p:extLst>
      <p:ext uri="{BB962C8B-B14F-4D97-AF65-F5344CB8AC3E}">
        <p14:creationId xmlns:p14="http://schemas.microsoft.com/office/powerpoint/2010/main" val="1920294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449115"/>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a:t>
            </a:r>
            <a:r>
              <a:rPr lang="es-ES" sz="1200" b="1" dirty="0">
                <a:effectLst/>
                <a:latin typeface="+mj-lt"/>
                <a:ea typeface="Calibri" panose="020F0502020204030204" pitchFamily="34" charset="0"/>
                <a:cs typeface="Calibri" panose="020F0502020204030204" pitchFamily="34" charset="0"/>
              </a:rPr>
              <a:t>Jornada Técnica Rehabilitación. Nuevo sistema de impermeabilización con láminas de poliolefinas. Impermeabilizar cubiertas planas sin necesidad de desescombrar. </a:t>
            </a:r>
            <a:r>
              <a:rPr lang="es-ES" sz="1200" b="1" dirty="0" err="1">
                <a:effectLst/>
                <a:latin typeface="+mj-lt"/>
                <a:ea typeface="Calibri" panose="020F0502020204030204" pitchFamily="34" charset="0"/>
                <a:cs typeface="Calibri" panose="020F0502020204030204" pitchFamily="34" charset="0"/>
              </a:rPr>
              <a:t>Revestech</a:t>
            </a:r>
            <a:r>
              <a:rPr lang="es-ES" sz="1200" b="1" dirty="0">
                <a:effectLst/>
                <a:latin typeface="+mj-lt"/>
                <a:ea typeface="Calibri" panose="020F0502020204030204" pitchFamily="34" charset="0"/>
                <a:cs typeface="Calibri" panose="020F0502020204030204" pitchFamily="34" charset="0"/>
              </a:rPr>
              <a:t>.</a:t>
            </a:r>
          </a:p>
          <a:p>
            <a:pPr algn="just"/>
            <a:r>
              <a:rPr lang="es-ES" sz="1200" b="1" dirty="0">
                <a:latin typeface="+mj-lt"/>
                <a:ea typeface="Calibri" panose="020F0502020204030204" pitchFamily="34" charset="0"/>
                <a:cs typeface="Calibri" panose="020F0502020204030204" pitchFamily="34" charset="0"/>
              </a:rPr>
              <a:t>7 de julio.</a:t>
            </a:r>
            <a:endParaRPr lang="es-ES" sz="1200" b="1" dirty="0">
              <a:effectLst/>
              <a:latin typeface="+mj-lt"/>
              <a:ea typeface="Calibri" panose="020F0502020204030204" pitchFamily="34" charset="0"/>
              <a:cs typeface="Calibri" panose="020F0502020204030204" pitchFamily="34" charset="0"/>
            </a:endParaRPr>
          </a:p>
          <a:p>
            <a:pPr algn="just"/>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974BFB35-9B71-4868-97C0-0FA026DCA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732" y="1741004"/>
            <a:ext cx="6045960" cy="3158778"/>
          </a:xfrm>
          <a:prstGeom prst="rect">
            <a:avLst/>
          </a:prstGeom>
        </p:spPr>
      </p:pic>
    </p:spTree>
    <p:extLst>
      <p:ext uri="{BB962C8B-B14F-4D97-AF65-F5344CB8AC3E}">
        <p14:creationId xmlns:p14="http://schemas.microsoft.com/office/powerpoint/2010/main" val="3607786324"/>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ítulo 2">
            <a:extLst>
              <a:ext uri="{FF2B5EF4-FFF2-40B4-BE49-F238E27FC236}">
                <a16:creationId xmlns:a16="http://schemas.microsoft.com/office/drawing/2014/main" id="{D31DD591-F0D7-4877-BE40-D5BED5FD54B3}"/>
              </a:ext>
            </a:extLst>
          </p:cNvPr>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6" name="Imagen 25" descr="Logo BN.png">
            <a:extLst>
              <a:ext uri="{FF2B5EF4-FFF2-40B4-BE49-F238E27FC236}">
                <a16:creationId xmlns:a16="http://schemas.microsoft.com/office/drawing/2014/main" id="{81E3A2C0-6922-4091-A4AF-902822DEA225}"/>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7" name="Imagen 26" descr="Logo BN.png">
            <a:extLst>
              <a:ext uri="{FF2B5EF4-FFF2-40B4-BE49-F238E27FC236}">
                <a16:creationId xmlns:a16="http://schemas.microsoft.com/office/drawing/2014/main" id="{915AA8C5-870D-41CD-A25A-0903DFC55812}"/>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8" name="Rectángulo 27">
            <a:extLst>
              <a:ext uri="{FF2B5EF4-FFF2-40B4-BE49-F238E27FC236}">
                <a16:creationId xmlns:a16="http://schemas.microsoft.com/office/drawing/2014/main" id="{4AA22C53-23AF-4B5A-8EA5-7D04C78D7B12}"/>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9" name="Rectángulo 28">
            <a:extLst>
              <a:ext uri="{FF2B5EF4-FFF2-40B4-BE49-F238E27FC236}">
                <a16:creationId xmlns:a16="http://schemas.microsoft.com/office/drawing/2014/main" id="{AE970805-2BF6-4131-9445-D92E2D8CE649}"/>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8E39AAEA-52EF-4D42-BD9A-7D1B58BC2B5E}"/>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909C08C9-E3D1-48F6-A3F7-96F2746FCA4C}"/>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5EDB9BE3-9C81-4B43-BE3E-3DE357869474}"/>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23719F0D-3518-4266-B0D6-C36D5B31C6D3}"/>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Marcador de texto 2">
            <a:extLst>
              <a:ext uri="{FF2B5EF4-FFF2-40B4-BE49-F238E27FC236}">
                <a16:creationId xmlns:a16="http://schemas.microsoft.com/office/drawing/2014/main" id="{B4DC59DE-E9D2-438D-A480-706C02237326}"/>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5" name="Marcador de texto 2">
            <a:extLst>
              <a:ext uri="{FF2B5EF4-FFF2-40B4-BE49-F238E27FC236}">
                <a16:creationId xmlns:a16="http://schemas.microsoft.com/office/drawing/2014/main" id="{CD53163E-FC4B-4D15-A93F-A97C430D1919}"/>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6" name="Marcador de texto 2">
            <a:extLst>
              <a:ext uri="{FF2B5EF4-FFF2-40B4-BE49-F238E27FC236}">
                <a16:creationId xmlns:a16="http://schemas.microsoft.com/office/drawing/2014/main" id="{259B2309-5AA3-4C9A-BBBA-323319862044}"/>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7" name="Marcador de texto 2">
            <a:extLst>
              <a:ext uri="{FF2B5EF4-FFF2-40B4-BE49-F238E27FC236}">
                <a16:creationId xmlns:a16="http://schemas.microsoft.com/office/drawing/2014/main" id="{F82CCA8A-76E2-42E1-8CAF-3E5A845F5006}"/>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E8E5924E-1428-4AA5-978E-053BDA092D0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FFAC6281-1962-460E-ABA6-C279D5420B66}"/>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a:extLst>
              <a:ext uri="{FF2B5EF4-FFF2-40B4-BE49-F238E27FC236}">
                <a16:creationId xmlns:a16="http://schemas.microsoft.com/office/drawing/2014/main" id="{3A106DA0-573E-40DA-83E1-3562BE5100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729" y="975364"/>
            <a:ext cx="3195230" cy="4168136"/>
          </a:xfrm>
          <a:prstGeom prst="rect">
            <a:avLst/>
          </a:prstGeom>
        </p:spPr>
      </p:pic>
    </p:spTree>
    <p:extLst>
      <p:ext uri="{BB962C8B-B14F-4D97-AF65-F5344CB8AC3E}">
        <p14:creationId xmlns:p14="http://schemas.microsoft.com/office/powerpoint/2010/main" val="2445768654"/>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a:extLst>
              <a:ext uri="{FF2B5EF4-FFF2-40B4-BE49-F238E27FC236}">
                <a16:creationId xmlns:a16="http://schemas.microsoft.com/office/drawing/2014/main" id="{9069770C-9A99-4F26-8818-2219181561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28" y="974657"/>
            <a:ext cx="3176337" cy="4112342"/>
          </a:xfrm>
          <a:prstGeom prst="rect">
            <a:avLst/>
          </a:prstGeom>
        </p:spPr>
      </p:pic>
    </p:spTree>
    <p:extLst>
      <p:ext uri="{BB962C8B-B14F-4D97-AF65-F5344CB8AC3E}">
        <p14:creationId xmlns:p14="http://schemas.microsoft.com/office/powerpoint/2010/main" val="928935676"/>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a:extLst>
              <a:ext uri="{FF2B5EF4-FFF2-40B4-BE49-F238E27FC236}">
                <a16:creationId xmlns:a16="http://schemas.microsoft.com/office/drawing/2014/main" id="{25C10866-8D4C-4442-934B-D9B7EBA6F9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972853"/>
            <a:ext cx="3152274" cy="4101016"/>
          </a:xfrm>
          <a:prstGeom prst="rect">
            <a:avLst/>
          </a:prstGeom>
        </p:spPr>
      </p:pic>
    </p:spTree>
    <p:extLst>
      <p:ext uri="{BB962C8B-B14F-4D97-AF65-F5344CB8AC3E}">
        <p14:creationId xmlns:p14="http://schemas.microsoft.com/office/powerpoint/2010/main" val="61706467"/>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err="1">
                <a:solidFill>
                  <a:srgbClr val="000000"/>
                </a:solidFill>
                <a:latin typeface="Franklin Gothic Book"/>
                <a:cs typeface="Franklin Gothic Book"/>
              </a:rPr>
              <a:t>POSICIONAMIENTO_artículos</a:t>
            </a:r>
            <a:r>
              <a:rPr lang="es-ES" sz="2000" dirty="0">
                <a:solidFill>
                  <a:srgbClr val="000000"/>
                </a:solidFill>
                <a:latin typeface="Franklin Gothic Book"/>
                <a:cs typeface="Franklin Gothic Book"/>
              </a:rPr>
              <a:t>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a:extLst>
              <a:ext uri="{FF2B5EF4-FFF2-40B4-BE49-F238E27FC236}">
                <a16:creationId xmlns:a16="http://schemas.microsoft.com/office/drawing/2014/main" id="{0F3FC5BA-2F2A-40B1-9F6B-0DD46A0403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989686"/>
            <a:ext cx="3128928" cy="4073259"/>
          </a:xfrm>
          <a:prstGeom prst="rect">
            <a:avLst/>
          </a:prstGeom>
        </p:spPr>
      </p:pic>
    </p:spTree>
    <p:extLst>
      <p:ext uri="{BB962C8B-B14F-4D97-AF65-F5344CB8AC3E}">
        <p14:creationId xmlns:p14="http://schemas.microsoft.com/office/powerpoint/2010/main" val="253609290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4" name="Imagen 3">
            <a:extLst>
              <a:ext uri="{FF2B5EF4-FFF2-40B4-BE49-F238E27FC236}">
                <a16:creationId xmlns:a16="http://schemas.microsoft.com/office/drawing/2014/main" id="{A0350E44-BD23-446F-B637-C1B81BBB1F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729" y="1011354"/>
            <a:ext cx="2424029" cy="4051591"/>
          </a:xfrm>
          <a:prstGeom prst="rect">
            <a:avLst/>
          </a:prstGeom>
        </p:spPr>
      </p:pic>
    </p:spTree>
    <p:extLst>
      <p:ext uri="{BB962C8B-B14F-4D97-AF65-F5344CB8AC3E}">
        <p14:creationId xmlns:p14="http://schemas.microsoft.com/office/powerpoint/2010/main" val="3086588214"/>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a:extLst>
              <a:ext uri="{FF2B5EF4-FFF2-40B4-BE49-F238E27FC236}">
                <a16:creationId xmlns:a16="http://schemas.microsoft.com/office/drawing/2014/main" id="{D128B677-0C66-4DA3-8DCC-7B36339D6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771" y="989687"/>
            <a:ext cx="4043122" cy="4127589"/>
          </a:xfrm>
          <a:prstGeom prst="rect">
            <a:avLst/>
          </a:prstGeom>
        </p:spPr>
      </p:pic>
    </p:spTree>
    <p:extLst>
      <p:ext uri="{BB962C8B-B14F-4D97-AF65-F5344CB8AC3E}">
        <p14:creationId xmlns:p14="http://schemas.microsoft.com/office/powerpoint/2010/main" val="1575509461"/>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4" name="Imagen 3">
            <a:extLst>
              <a:ext uri="{FF2B5EF4-FFF2-40B4-BE49-F238E27FC236}">
                <a16:creationId xmlns:a16="http://schemas.microsoft.com/office/drawing/2014/main" id="{D83B551B-AFF0-44EA-A553-58E705C5BA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7597" y="962207"/>
            <a:ext cx="1961211" cy="4071645"/>
          </a:xfrm>
          <a:prstGeom prst="rect">
            <a:avLst/>
          </a:prstGeom>
        </p:spPr>
      </p:pic>
    </p:spTree>
    <p:extLst>
      <p:ext uri="{BB962C8B-B14F-4D97-AF65-F5344CB8AC3E}">
        <p14:creationId xmlns:p14="http://schemas.microsoft.com/office/powerpoint/2010/main" val="4188469559"/>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6" name="Imagen 5">
            <a:extLst>
              <a:ext uri="{FF2B5EF4-FFF2-40B4-BE49-F238E27FC236}">
                <a16:creationId xmlns:a16="http://schemas.microsoft.com/office/drawing/2014/main" id="{BE1CEC0C-4699-4282-B0A2-A5B0ED5E78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6795" y="946361"/>
            <a:ext cx="3271337" cy="4071646"/>
          </a:xfrm>
          <a:prstGeom prst="rect">
            <a:avLst/>
          </a:prstGeom>
        </p:spPr>
      </p:pic>
    </p:spTree>
    <p:extLst>
      <p:ext uri="{BB962C8B-B14F-4D97-AF65-F5344CB8AC3E}">
        <p14:creationId xmlns:p14="http://schemas.microsoft.com/office/powerpoint/2010/main" val="375079334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a:extLst>
              <a:ext uri="{FF2B5EF4-FFF2-40B4-BE49-F238E27FC236}">
                <a16:creationId xmlns:a16="http://schemas.microsoft.com/office/drawing/2014/main" id="{D91A80CF-C04D-46C3-B68C-5399380244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3326" y="989686"/>
            <a:ext cx="4158710" cy="4041563"/>
          </a:xfrm>
          <a:prstGeom prst="rect">
            <a:avLst/>
          </a:prstGeom>
        </p:spPr>
      </p:pic>
    </p:spTree>
    <p:extLst>
      <p:ext uri="{BB962C8B-B14F-4D97-AF65-F5344CB8AC3E}">
        <p14:creationId xmlns:p14="http://schemas.microsoft.com/office/powerpoint/2010/main" val="2942457550"/>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4" name="Imagen 3">
            <a:extLst>
              <a:ext uri="{FF2B5EF4-FFF2-40B4-BE49-F238E27FC236}">
                <a16:creationId xmlns:a16="http://schemas.microsoft.com/office/drawing/2014/main" id="{2C541919-F87B-4009-A7DE-E396770D57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4733" y="959020"/>
            <a:ext cx="3911666" cy="3985821"/>
          </a:xfrm>
          <a:prstGeom prst="rect">
            <a:avLst/>
          </a:prstGeom>
        </p:spPr>
      </p:pic>
    </p:spTree>
    <p:extLst>
      <p:ext uri="{BB962C8B-B14F-4D97-AF65-F5344CB8AC3E}">
        <p14:creationId xmlns:p14="http://schemas.microsoft.com/office/powerpoint/2010/main" val="2002278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774845"/>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a:t>
            </a:r>
            <a:r>
              <a:rPr lang="es-ES" sz="1200" b="1" dirty="0">
                <a:effectLst/>
                <a:latin typeface="+mj-lt"/>
                <a:ea typeface="Calibri" panose="020F0502020204030204" pitchFamily="34" charset="0"/>
                <a:cs typeface="Calibri" panose="020F0502020204030204" pitchFamily="34" charset="0"/>
              </a:rPr>
              <a:t>Jornada Técnica Las puertas en la reforma de viviendas. Características, tipos de instalación y posibilidad de personalización. Puertas </a:t>
            </a:r>
            <a:r>
              <a:rPr lang="es-ES" sz="1200" b="1" dirty="0" err="1">
                <a:effectLst/>
                <a:latin typeface="+mj-lt"/>
                <a:ea typeface="Calibri" panose="020F0502020204030204" pitchFamily="34" charset="0"/>
                <a:cs typeface="Calibri" panose="020F0502020204030204" pitchFamily="34" charset="0"/>
              </a:rPr>
              <a:t>Perciber</a:t>
            </a:r>
            <a:r>
              <a:rPr lang="es-ES" sz="1200" b="1" dirty="0">
                <a:effectLst/>
                <a:latin typeface="+mj-lt"/>
                <a:ea typeface="Calibri" panose="020F0502020204030204" pitchFamily="34" charset="0"/>
                <a:cs typeface="Calibri" panose="020F0502020204030204" pitchFamily="34" charset="0"/>
              </a:rPr>
              <a:t>.</a:t>
            </a:r>
          </a:p>
          <a:p>
            <a:pPr algn="just"/>
            <a:r>
              <a:rPr lang="es-ES" sz="1200" b="1" dirty="0">
                <a:latin typeface="+mj-lt"/>
                <a:ea typeface="Calibri" panose="020F0502020204030204" pitchFamily="34" charset="0"/>
                <a:cs typeface="Calibri" panose="020F0502020204030204" pitchFamily="34" charset="0"/>
              </a:rPr>
              <a:t>8 de julio.</a:t>
            </a:r>
            <a:endParaRPr lang="es-ES" sz="1200" b="1" dirty="0">
              <a:effectLst/>
              <a:latin typeface="+mj-lt"/>
              <a:ea typeface="Calibri" panose="020F0502020204030204" pitchFamily="34" charset="0"/>
              <a:cs typeface="Calibri" panose="020F0502020204030204" pitchFamily="34"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a:p>
            <a:pPr algn="just"/>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7405703"/>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4" name="Imagen 3">
            <a:extLst>
              <a:ext uri="{FF2B5EF4-FFF2-40B4-BE49-F238E27FC236}">
                <a16:creationId xmlns:a16="http://schemas.microsoft.com/office/drawing/2014/main" id="{8E081EE9-5F20-439E-9AD5-DE0D2ACDB6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3332" y="989687"/>
            <a:ext cx="3152273" cy="4115468"/>
          </a:xfrm>
          <a:prstGeom prst="rect">
            <a:avLst/>
          </a:prstGeom>
        </p:spPr>
      </p:pic>
    </p:spTree>
    <p:extLst>
      <p:ext uri="{BB962C8B-B14F-4D97-AF65-F5344CB8AC3E}">
        <p14:creationId xmlns:p14="http://schemas.microsoft.com/office/powerpoint/2010/main" val="426540652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a:extLst>
              <a:ext uri="{FF2B5EF4-FFF2-40B4-BE49-F238E27FC236}">
                <a16:creationId xmlns:a16="http://schemas.microsoft.com/office/drawing/2014/main" id="{3A1A34E8-A93A-45C0-8B89-ABFA7CABF4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0394" y="1061646"/>
            <a:ext cx="3268980" cy="3901440"/>
          </a:xfrm>
          <a:prstGeom prst="rect">
            <a:avLst/>
          </a:prstGeom>
        </p:spPr>
      </p:pic>
    </p:spTree>
    <p:extLst>
      <p:ext uri="{BB962C8B-B14F-4D97-AF65-F5344CB8AC3E}">
        <p14:creationId xmlns:p14="http://schemas.microsoft.com/office/powerpoint/2010/main" val="439509491"/>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4" name="Imagen 3">
            <a:extLst>
              <a:ext uri="{FF2B5EF4-FFF2-40B4-BE49-F238E27FC236}">
                <a16:creationId xmlns:a16="http://schemas.microsoft.com/office/drawing/2014/main" id="{1437C4E4-052A-4BF2-BA68-8FE297902B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550" y="1045840"/>
            <a:ext cx="2926871" cy="3904774"/>
          </a:xfrm>
          <a:prstGeom prst="rect">
            <a:avLst/>
          </a:prstGeom>
        </p:spPr>
      </p:pic>
      <p:pic>
        <p:nvPicPr>
          <p:cNvPr id="6" name="Imagen 5">
            <a:extLst>
              <a:ext uri="{FF2B5EF4-FFF2-40B4-BE49-F238E27FC236}">
                <a16:creationId xmlns:a16="http://schemas.microsoft.com/office/drawing/2014/main" id="{B3989B4C-CE27-482A-A95E-F0C2DD20BD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9398" y="1045840"/>
            <a:ext cx="3423980" cy="3870233"/>
          </a:xfrm>
          <a:prstGeom prst="rect">
            <a:avLst/>
          </a:prstGeom>
        </p:spPr>
      </p:pic>
    </p:spTree>
    <p:extLst>
      <p:ext uri="{BB962C8B-B14F-4D97-AF65-F5344CB8AC3E}">
        <p14:creationId xmlns:p14="http://schemas.microsoft.com/office/powerpoint/2010/main" val="2161976459"/>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ítulo 2">
            <a:extLst>
              <a:ext uri="{FF2B5EF4-FFF2-40B4-BE49-F238E27FC236}">
                <a16:creationId xmlns:a16="http://schemas.microsoft.com/office/drawing/2014/main" id="{E950046C-C4FC-44D0-9FAC-B789227EBBA2}"/>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artículos de prensa</a:t>
            </a:r>
            <a:br>
              <a:rPr lang="es-ES" sz="4000" dirty="0">
                <a:solidFill>
                  <a:srgbClr val="000000"/>
                </a:solidFill>
              </a:rPr>
            </a:br>
            <a:endParaRPr lang="es-ES" sz="2400" dirty="0">
              <a:solidFill>
                <a:srgbClr val="000000"/>
              </a:solidFill>
              <a:latin typeface="+mn-lt"/>
            </a:endParaRPr>
          </a:p>
        </p:txBody>
      </p:sp>
      <p:pic>
        <p:nvPicPr>
          <p:cNvPr id="27" name="Imagen 26" descr="Logo BN.png">
            <a:extLst>
              <a:ext uri="{FF2B5EF4-FFF2-40B4-BE49-F238E27FC236}">
                <a16:creationId xmlns:a16="http://schemas.microsoft.com/office/drawing/2014/main" id="{FA4CC331-D3AD-4D84-B55D-9207AC979F0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28" name="Imagen 27" descr="Logo BN.png">
            <a:extLst>
              <a:ext uri="{FF2B5EF4-FFF2-40B4-BE49-F238E27FC236}">
                <a16:creationId xmlns:a16="http://schemas.microsoft.com/office/drawing/2014/main" id="{7D8A8887-D37D-4D82-B89F-8E6CB64F6FF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29" name="Rectángulo 28">
            <a:extLst>
              <a:ext uri="{FF2B5EF4-FFF2-40B4-BE49-F238E27FC236}">
                <a16:creationId xmlns:a16="http://schemas.microsoft.com/office/drawing/2014/main" id="{211B7925-C28A-45CB-BF66-FFA131777734}"/>
              </a:ext>
            </a:extLst>
          </p:cNvPr>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0" name="Rectángulo 29">
            <a:extLst>
              <a:ext uri="{FF2B5EF4-FFF2-40B4-BE49-F238E27FC236}">
                <a16:creationId xmlns:a16="http://schemas.microsoft.com/office/drawing/2014/main" id="{3059FE6E-82CD-433E-B9C5-E19FE5B1E913}"/>
              </a:ext>
            </a:extLst>
          </p:cNvPr>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1" name="Rectángulo 30">
            <a:extLst>
              <a:ext uri="{FF2B5EF4-FFF2-40B4-BE49-F238E27FC236}">
                <a16:creationId xmlns:a16="http://schemas.microsoft.com/office/drawing/2014/main" id="{A8DD7170-133A-4FBC-8910-C45BF832C25C}"/>
              </a:ext>
            </a:extLst>
          </p:cNvPr>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a:extLst>
              <a:ext uri="{FF2B5EF4-FFF2-40B4-BE49-F238E27FC236}">
                <a16:creationId xmlns:a16="http://schemas.microsoft.com/office/drawing/2014/main" id="{FD31EDC1-11CD-4AF4-8F0B-E458B7473092}"/>
              </a:ext>
            </a:extLst>
          </p:cNvPr>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3" name="Rectángulo 32">
            <a:extLst>
              <a:ext uri="{FF2B5EF4-FFF2-40B4-BE49-F238E27FC236}">
                <a16:creationId xmlns:a16="http://schemas.microsoft.com/office/drawing/2014/main" id="{1B4C3D10-88C0-4B84-A85A-52A2C35C2C11}"/>
              </a:ext>
            </a:extLst>
          </p:cNvPr>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a:extLst>
              <a:ext uri="{FF2B5EF4-FFF2-40B4-BE49-F238E27FC236}">
                <a16:creationId xmlns:a16="http://schemas.microsoft.com/office/drawing/2014/main" id="{D1CB8B47-6BE6-43EA-8E70-16123EDB3596}"/>
              </a:ext>
            </a:extLst>
          </p:cNvPr>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5" name="Marcador de texto 2">
            <a:extLst>
              <a:ext uri="{FF2B5EF4-FFF2-40B4-BE49-F238E27FC236}">
                <a16:creationId xmlns:a16="http://schemas.microsoft.com/office/drawing/2014/main" id="{2BF0D105-17D1-404F-9E57-90F97D9887DF}"/>
              </a:ext>
            </a:extLst>
          </p:cNvPr>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36" name="Marcador de texto 2">
            <a:extLst>
              <a:ext uri="{FF2B5EF4-FFF2-40B4-BE49-F238E27FC236}">
                <a16:creationId xmlns:a16="http://schemas.microsoft.com/office/drawing/2014/main" id="{EA326380-8422-4533-A342-DFD809155B32}"/>
              </a:ext>
            </a:extLst>
          </p:cNvPr>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37" name="Marcador de texto 2">
            <a:extLst>
              <a:ext uri="{FF2B5EF4-FFF2-40B4-BE49-F238E27FC236}">
                <a16:creationId xmlns:a16="http://schemas.microsoft.com/office/drawing/2014/main" id="{7B637BCD-0B20-4488-967F-95547B6F1ED1}"/>
              </a:ext>
            </a:extLst>
          </p:cNvPr>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8" name="Marcador de texto 2">
            <a:extLst>
              <a:ext uri="{FF2B5EF4-FFF2-40B4-BE49-F238E27FC236}">
                <a16:creationId xmlns:a16="http://schemas.microsoft.com/office/drawing/2014/main" id="{5C0DA12E-C2E9-4113-94BA-6DF54725B941}"/>
              </a:ext>
            </a:extLst>
          </p:cNvPr>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39" name="Marcador de texto 2">
            <a:extLst>
              <a:ext uri="{FF2B5EF4-FFF2-40B4-BE49-F238E27FC236}">
                <a16:creationId xmlns:a16="http://schemas.microsoft.com/office/drawing/2014/main" id="{E3C2B7C0-126E-42C7-B916-CC6451EE6951}"/>
              </a:ext>
            </a:extLst>
          </p:cNvPr>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40" name="Marcador de texto 2">
            <a:extLst>
              <a:ext uri="{FF2B5EF4-FFF2-40B4-BE49-F238E27FC236}">
                <a16:creationId xmlns:a16="http://schemas.microsoft.com/office/drawing/2014/main" id="{8EF052A6-ABAB-4B53-9AAB-3B38618B1B08}"/>
              </a:ext>
            </a:extLst>
          </p:cNvPr>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pic>
        <p:nvPicPr>
          <p:cNvPr id="3" name="Imagen 2">
            <a:extLst>
              <a:ext uri="{FF2B5EF4-FFF2-40B4-BE49-F238E27FC236}">
                <a16:creationId xmlns:a16="http://schemas.microsoft.com/office/drawing/2014/main" id="{B29C9A1B-751A-4016-8EF8-2132B33A60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405" y="1899021"/>
            <a:ext cx="3215640" cy="2964180"/>
          </a:xfrm>
          <a:prstGeom prst="rect">
            <a:avLst/>
          </a:prstGeom>
        </p:spPr>
      </p:pic>
      <p:pic>
        <p:nvPicPr>
          <p:cNvPr id="7" name="Imagen 6">
            <a:extLst>
              <a:ext uri="{FF2B5EF4-FFF2-40B4-BE49-F238E27FC236}">
                <a16:creationId xmlns:a16="http://schemas.microsoft.com/office/drawing/2014/main" id="{92D5A62E-CF24-4CBA-BC2B-F3F75B52D0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2464" y="2571750"/>
            <a:ext cx="3372517" cy="2277648"/>
          </a:xfrm>
          <a:prstGeom prst="rect">
            <a:avLst/>
          </a:prstGeom>
        </p:spPr>
      </p:pic>
    </p:spTree>
    <p:extLst>
      <p:ext uri="{BB962C8B-B14F-4D97-AF65-F5344CB8AC3E}">
        <p14:creationId xmlns:p14="http://schemas.microsoft.com/office/powerpoint/2010/main" val="177637585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CONGRESO DOCOMOMO</a:t>
            </a:r>
            <a:br>
              <a:rPr lang="es-ES" sz="4000" dirty="0">
                <a:solidFill>
                  <a:srgbClr val="000000"/>
                </a:solidFill>
              </a:rPr>
            </a:br>
            <a:endParaRPr lang="es-ES" sz="2400" dirty="0">
              <a:solidFill>
                <a:srgbClr val="000000"/>
              </a:solidFill>
              <a:latin typeface="+mn-lt"/>
            </a:endParaRPr>
          </a:p>
        </p:txBody>
      </p:sp>
      <p:pic>
        <p:nvPicPr>
          <p:cNvPr id="3" name="Imagen 2" descr="Un grupo de personas en frente de un edificio&#10;&#10;Descripción generada automáticamente">
            <a:extLst>
              <a:ext uri="{FF2B5EF4-FFF2-40B4-BE49-F238E27FC236}">
                <a16:creationId xmlns:a16="http://schemas.microsoft.com/office/drawing/2014/main" id="{1829ED2F-3870-45E1-BC03-6D59D388DC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5000" y="989686"/>
            <a:ext cx="5297865" cy="3973399"/>
          </a:xfrm>
          <a:prstGeom prst="rect">
            <a:avLst/>
          </a:prstGeom>
        </p:spPr>
      </p:pic>
    </p:spTree>
    <p:extLst>
      <p:ext uri="{BB962C8B-B14F-4D97-AF65-F5344CB8AC3E}">
        <p14:creationId xmlns:p14="http://schemas.microsoft.com/office/powerpoint/2010/main" val="3852822693"/>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CONGRESO DOCOMOMO</a:t>
            </a:r>
            <a:br>
              <a:rPr lang="es-ES" sz="4000" dirty="0">
                <a:solidFill>
                  <a:srgbClr val="000000"/>
                </a:solidFill>
              </a:rPr>
            </a:br>
            <a:endParaRPr lang="es-ES" sz="2400" dirty="0">
              <a:solidFill>
                <a:srgbClr val="000000"/>
              </a:solidFill>
              <a:latin typeface="+mn-lt"/>
            </a:endParaRPr>
          </a:p>
        </p:txBody>
      </p:sp>
      <p:pic>
        <p:nvPicPr>
          <p:cNvPr id="4" name="Imagen 3" descr="Un grupo de personas frente a un edificio&#10;&#10;Descripción generada automáticamente">
            <a:extLst>
              <a:ext uri="{FF2B5EF4-FFF2-40B4-BE49-F238E27FC236}">
                <a16:creationId xmlns:a16="http://schemas.microsoft.com/office/drawing/2014/main" id="{0392470A-6C3A-4CC8-BB9F-A11566FBD0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750" y="989687"/>
            <a:ext cx="6690290" cy="3763288"/>
          </a:xfrm>
          <a:prstGeom prst="rect">
            <a:avLst/>
          </a:prstGeom>
        </p:spPr>
      </p:pic>
    </p:spTree>
    <p:extLst>
      <p:ext uri="{BB962C8B-B14F-4D97-AF65-F5344CB8AC3E}">
        <p14:creationId xmlns:p14="http://schemas.microsoft.com/office/powerpoint/2010/main" val="2845844525"/>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CONGRESO DOCOMOMO</a:t>
            </a:r>
            <a:br>
              <a:rPr lang="es-ES" sz="4000" dirty="0">
                <a:solidFill>
                  <a:srgbClr val="000000"/>
                </a:solidFill>
              </a:rPr>
            </a:br>
            <a:endParaRPr lang="es-ES" sz="2400" dirty="0">
              <a:solidFill>
                <a:srgbClr val="000000"/>
              </a:solidFill>
              <a:latin typeface="+mn-lt"/>
            </a:endParaRPr>
          </a:p>
        </p:txBody>
      </p:sp>
      <p:pic>
        <p:nvPicPr>
          <p:cNvPr id="3" name="Imagen 2" descr="Un grupo de personas en frente de un edificio&#10;&#10;Descripción generada automáticamente">
            <a:extLst>
              <a:ext uri="{FF2B5EF4-FFF2-40B4-BE49-F238E27FC236}">
                <a16:creationId xmlns:a16="http://schemas.microsoft.com/office/drawing/2014/main" id="{FACD469A-90AE-4289-873D-BDA52FB8AE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2200" y="989687"/>
            <a:ext cx="5365750" cy="4024313"/>
          </a:xfrm>
          <a:prstGeom prst="rect">
            <a:avLst/>
          </a:prstGeom>
        </p:spPr>
      </p:pic>
    </p:spTree>
    <p:extLst>
      <p:ext uri="{BB962C8B-B14F-4D97-AF65-F5344CB8AC3E}">
        <p14:creationId xmlns:p14="http://schemas.microsoft.com/office/powerpoint/2010/main" val="247135689"/>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CONGRESO DOCOMOMO</a:t>
            </a:r>
            <a:br>
              <a:rPr lang="es-ES" sz="4000" dirty="0">
                <a:solidFill>
                  <a:srgbClr val="000000"/>
                </a:solidFill>
              </a:rPr>
            </a:br>
            <a:endParaRPr lang="es-ES" sz="2400" dirty="0">
              <a:solidFill>
                <a:srgbClr val="000000"/>
              </a:solidFill>
              <a:latin typeface="+mn-lt"/>
            </a:endParaRPr>
          </a:p>
        </p:txBody>
      </p:sp>
      <p:pic>
        <p:nvPicPr>
          <p:cNvPr id="3" name="Imagen 2" descr="Una foto de un grupo de personas posando para una foto&#10;&#10;Descripción generada automáticamente">
            <a:extLst>
              <a:ext uri="{FF2B5EF4-FFF2-40B4-BE49-F238E27FC236}">
                <a16:creationId xmlns:a16="http://schemas.microsoft.com/office/drawing/2014/main" id="{1C39FC62-9600-4043-A81F-DFA60FEE9E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175" y="973690"/>
            <a:ext cx="5438775" cy="4079081"/>
          </a:xfrm>
          <a:prstGeom prst="rect">
            <a:avLst/>
          </a:prstGeom>
        </p:spPr>
      </p:pic>
    </p:spTree>
    <p:extLst>
      <p:ext uri="{BB962C8B-B14F-4D97-AF65-F5344CB8AC3E}">
        <p14:creationId xmlns:p14="http://schemas.microsoft.com/office/powerpoint/2010/main" val="1773846483"/>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5" name="Título 2">
            <a:extLst>
              <a:ext uri="{FF2B5EF4-FFF2-40B4-BE49-F238E27FC236}">
                <a16:creationId xmlns:a16="http://schemas.microsoft.com/office/drawing/2014/main" id="{D31DD591-F0D7-4877-BE40-D5BED5FD54B3}"/>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proyectos europeos</a:t>
            </a:r>
            <a:br>
              <a:rPr lang="es-ES" sz="4000" dirty="0">
                <a:solidFill>
                  <a:srgbClr val="000000"/>
                </a:solidFill>
              </a:rPr>
            </a:br>
            <a:endParaRPr lang="es-ES" sz="2400" dirty="0">
              <a:solidFill>
                <a:srgbClr val="000000"/>
              </a:solidFill>
              <a:latin typeface="+mn-lt"/>
            </a:endParaRPr>
          </a:p>
        </p:txBody>
      </p:sp>
      <p:sp>
        <p:nvSpPr>
          <p:cNvPr id="2" name="CuadroTexto 1">
            <a:extLst>
              <a:ext uri="{FF2B5EF4-FFF2-40B4-BE49-F238E27FC236}">
                <a16:creationId xmlns:a16="http://schemas.microsoft.com/office/drawing/2014/main" id="{677C7FB3-2B42-4317-8262-C9599C5A442D}"/>
              </a:ext>
            </a:extLst>
          </p:cNvPr>
          <p:cNvSpPr txBox="1"/>
          <p:nvPr/>
        </p:nvSpPr>
        <p:spPr>
          <a:xfrm>
            <a:off x="483490" y="1135844"/>
            <a:ext cx="5550195" cy="1200329"/>
          </a:xfrm>
          <a:prstGeom prst="rect">
            <a:avLst/>
          </a:prstGeom>
          <a:noFill/>
        </p:spPr>
        <p:txBody>
          <a:bodyPr wrap="square" rtlCol="0">
            <a:spAutoFit/>
          </a:bodyPr>
          <a:lstStyle/>
          <a:p>
            <a:pPr marL="285750" indent="-285750">
              <a:buFontTx/>
              <a:buChar char="-"/>
            </a:pPr>
            <a:r>
              <a:rPr lang="es-ES" dirty="0"/>
              <a:t>BIMSTONE</a:t>
            </a:r>
          </a:p>
          <a:p>
            <a:pPr marL="285750" indent="-285750">
              <a:buFontTx/>
              <a:buChar char="-"/>
            </a:pPr>
            <a:r>
              <a:rPr lang="es-ES" dirty="0"/>
              <a:t>BIMBREEN</a:t>
            </a:r>
          </a:p>
          <a:p>
            <a:pPr marL="285750" indent="-285750">
              <a:buFontTx/>
              <a:buChar char="-"/>
            </a:pPr>
            <a:r>
              <a:rPr lang="es-ES" dirty="0"/>
              <a:t>BIMEPD</a:t>
            </a:r>
          </a:p>
          <a:p>
            <a:pPr marL="285750" indent="-285750">
              <a:buFontTx/>
              <a:buChar char="-"/>
            </a:pPr>
            <a:r>
              <a:rPr lang="es-ES" dirty="0"/>
              <a:t>EMPLEAVERDE</a:t>
            </a:r>
          </a:p>
        </p:txBody>
      </p:sp>
    </p:spTree>
    <p:extLst>
      <p:ext uri="{BB962C8B-B14F-4D97-AF65-F5344CB8AC3E}">
        <p14:creationId xmlns:p14="http://schemas.microsoft.com/office/powerpoint/2010/main" val="879743452"/>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5" name="Título 2">
            <a:extLst>
              <a:ext uri="{FF2B5EF4-FFF2-40B4-BE49-F238E27FC236}">
                <a16:creationId xmlns:a16="http://schemas.microsoft.com/office/drawing/2014/main" id="{D31DD591-F0D7-4877-BE40-D5BED5FD54B3}"/>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proyectos europeos</a:t>
            </a:r>
            <a:br>
              <a:rPr lang="es-ES" sz="4000" dirty="0">
                <a:solidFill>
                  <a:srgbClr val="000000"/>
                </a:solidFill>
              </a:rPr>
            </a:br>
            <a:endParaRPr lang="es-ES" sz="2400" dirty="0">
              <a:solidFill>
                <a:srgbClr val="000000"/>
              </a:solidFill>
              <a:latin typeface="+mn-lt"/>
            </a:endParaRPr>
          </a:p>
        </p:txBody>
      </p:sp>
      <p:sp>
        <p:nvSpPr>
          <p:cNvPr id="2" name="CuadroTexto 1">
            <a:extLst>
              <a:ext uri="{FF2B5EF4-FFF2-40B4-BE49-F238E27FC236}">
                <a16:creationId xmlns:a16="http://schemas.microsoft.com/office/drawing/2014/main" id="{677C7FB3-2B42-4317-8262-C9599C5A442D}"/>
              </a:ext>
            </a:extLst>
          </p:cNvPr>
          <p:cNvSpPr txBox="1"/>
          <p:nvPr/>
        </p:nvSpPr>
        <p:spPr>
          <a:xfrm>
            <a:off x="313007" y="951178"/>
            <a:ext cx="5550195" cy="369332"/>
          </a:xfrm>
          <a:prstGeom prst="rect">
            <a:avLst/>
          </a:prstGeom>
          <a:noFill/>
        </p:spPr>
        <p:txBody>
          <a:bodyPr wrap="square" rtlCol="0">
            <a:spAutoFit/>
          </a:bodyPr>
          <a:lstStyle/>
          <a:p>
            <a:pPr marL="285750" indent="-285750">
              <a:buFontTx/>
              <a:buChar char="-"/>
            </a:pPr>
            <a:r>
              <a:rPr lang="es-ES" b="1" i="0" dirty="0">
                <a:solidFill>
                  <a:srgbClr val="222222"/>
                </a:solidFill>
                <a:effectLst/>
                <a:latin typeface="Arial" panose="020B0604020202020204" pitchFamily="34" charset="0"/>
              </a:rPr>
              <a:t>Proyecto ERASMUS+ KA202 </a:t>
            </a:r>
            <a:r>
              <a:rPr lang="es-ES" b="1" i="0" dirty="0" err="1">
                <a:solidFill>
                  <a:srgbClr val="222222"/>
                </a:solidFill>
                <a:effectLst/>
                <a:latin typeface="Arial" panose="020B0604020202020204" pitchFamily="34" charset="0"/>
              </a:rPr>
              <a:t>BIMStone</a:t>
            </a:r>
            <a:endParaRPr lang="es-ES" dirty="0"/>
          </a:p>
        </p:txBody>
      </p:sp>
      <p:pic>
        <p:nvPicPr>
          <p:cNvPr id="4" name="Imagen 3">
            <a:extLst>
              <a:ext uri="{FF2B5EF4-FFF2-40B4-BE49-F238E27FC236}">
                <a16:creationId xmlns:a16="http://schemas.microsoft.com/office/drawing/2014/main" id="{81AA0D79-0D8C-42F0-80AD-08B7EF4061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870" y="1333907"/>
            <a:ext cx="2205604" cy="1559264"/>
          </a:xfrm>
          <a:prstGeom prst="rect">
            <a:avLst/>
          </a:prstGeom>
        </p:spPr>
      </p:pic>
      <p:pic>
        <p:nvPicPr>
          <p:cNvPr id="13" name="Imagen 12">
            <a:extLst>
              <a:ext uri="{FF2B5EF4-FFF2-40B4-BE49-F238E27FC236}">
                <a16:creationId xmlns:a16="http://schemas.microsoft.com/office/drawing/2014/main" id="{7CB27D48-BD71-4BF4-98AB-F665FBA133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1870" y="2979362"/>
            <a:ext cx="5252976" cy="1458879"/>
          </a:xfrm>
          <a:prstGeom prst="rect">
            <a:avLst/>
          </a:prstGeom>
        </p:spPr>
      </p:pic>
      <p:pic>
        <p:nvPicPr>
          <p:cNvPr id="22" name="Imagen 21">
            <a:extLst>
              <a:ext uri="{FF2B5EF4-FFF2-40B4-BE49-F238E27FC236}">
                <a16:creationId xmlns:a16="http://schemas.microsoft.com/office/drawing/2014/main" id="{5A29434F-04EB-446D-BFBB-31538AF36E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3201" y="2179554"/>
            <a:ext cx="3140767" cy="762947"/>
          </a:xfrm>
          <a:prstGeom prst="rect">
            <a:avLst/>
          </a:prstGeom>
        </p:spPr>
      </p:pic>
      <p:pic>
        <p:nvPicPr>
          <p:cNvPr id="24" name="Imagen 23">
            <a:extLst>
              <a:ext uri="{FF2B5EF4-FFF2-40B4-BE49-F238E27FC236}">
                <a16:creationId xmlns:a16="http://schemas.microsoft.com/office/drawing/2014/main" id="{AB1D4F33-337F-4080-ABAD-0B21028D478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43201" y="1333907"/>
            <a:ext cx="3004411" cy="751103"/>
          </a:xfrm>
          <a:prstGeom prst="rect">
            <a:avLst/>
          </a:prstGeom>
        </p:spPr>
      </p:pic>
      <p:sp>
        <p:nvSpPr>
          <p:cNvPr id="26" name="CuadroTexto 25">
            <a:extLst>
              <a:ext uri="{FF2B5EF4-FFF2-40B4-BE49-F238E27FC236}">
                <a16:creationId xmlns:a16="http://schemas.microsoft.com/office/drawing/2014/main" id="{F3CC490A-8001-4456-A039-B41D180C387A}"/>
              </a:ext>
            </a:extLst>
          </p:cNvPr>
          <p:cNvSpPr txBox="1"/>
          <p:nvPr/>
        </p:nvSpPr>
        <p:spPr>
          <a:xfrm>
            <a:off x="353926" y="9068526"/>
            <a:ext cx="5790826" cy="369332"/>
          </a:xfrm>
          <a:prstGeom prst="rect">
            <a:avLst/>
          </a:prstGeom>
          <a:noFill/>
        </p:spPr>
        <p:txBody>
          <a:bodyPr wrap="square" rtlCol="0">
            <a:spAutoFit/>
          </a:bodyPr>
          <a:lstStyle/>
          <a:p>
            <a:pPr marL="285750" indent="-285750">
              <a:buFontTx/>
              <a:buChar char="-"/>
            </a:pPr>
            <a:r>
              <a:rPr lang="es-ES" b="1" i="0" dirty="0">
                <a:solidFill>
                  <a:srgbClr val="222222"/>
                </a:solidFill>
                <a:effectLst/>
                <a:latin typeface="Arial" panose="020B0604020202020204" pitchFamily="34" charset="0"/>
              </a:rPr>
              <a:t>Proyecto ERASMUS+ KA202 </a:t>
            </a:r>
            <a:r>
              <a:rPr lang="es-ES" b="1" i="0" dirty="0" err="1">
                <a:solidFill>
                  <a:srgbClr val="222222"/>
                </a:solidFill>
                <a:effectLst/>
                <a:latin typeface="Arial" panose="020B0604020202020204" pitchFamily="34" charset="0"/>
              </a:rPr>
              <a:t>BIMStone</a:t>
            </a:r>
            <a:endParaRPr lang="es-ES" dirty="0"/>
          </a:p>
        </p:txBody>
      </p:sp>
      <p:sp>
        <p:nvSpPr>
          <p:cNvPr id="29" name="Rectangle 2">
            <a:extLst>
              <a:ext uri="{FF2B5EF4-FFF2-40B4-BE49-F238E27FC236}">
                <a16:creationId xmlns:a16="http://schemas.microsoft.com/office/drawing/2014/main" id="{9391B680-57EC-4D04-A32F-6F2F5D9487D4}"/>
              </a:ext>
            </a:extLst>
          </p:cNvPr>
          <p:cNvSpPr>
            <a:spLocks noChangeArrowheads="1"/>
          </p:cNvSpPr>
          <p:nvPr/>
        </p:nvSpPr>
        <p:spPr bwMode="auto">
          <a:xfrm>
            <a:off x="634476" y="4456626"/>
            <a:ext cx="6247587" cy="5847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s-ES" sz="1600" b="1" i="0" u="none" strike="noStrike" cap="none" normalizeH="0" baseline="0" dirty="0">
                <a:ln>
                  <a:noFill/>
                </a:ln>
                <a:effectLst/>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https://www.bimstoneproject.eu/</a:t>
            </a:r>
            <a:endParaRPr kumimoji="0" lang="es-ES" altLang="es-ES" sz="16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s-ES" sz="1600" b="1" i="0" u="none" strike="noStrike" cap="none" normalizeH="0" baseline="0" dirty="0">
                <a:ln>
                  <a:noFill/>
                </a:ln>
                <a:effectLst/>
                <a:latin typeface="Arial" panose="020B0604020202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https://www.bimstoneproject.eu/en-bimstone-products/</a:t>
            </a:r>
            <a:endParaRPr kumimoji="0" lang="es-ES" altLang="es-ES" sz="1600" b="0" i="0" u="none" strike="noStrike" cap="none" normalizeH="0" baseline="0" dirty="0">
              <a:ln>
                <a:noFill/>
              </a:ln>
              <a:effectLst/>
              <a:latin typeface="Arial" panose="020B0604020202020204" pitchFamily="34" charset="0"/>
            </a:endParaRPr>
          </a:p>
        </p:txBody>
      </p:sp>
    </p:spTree>
    <p:extLst>
      <p:ext uri="{BB962C8B-B14F-4D97-AF65-F5344CB8AC3E}">
        <p14:creationId xmlns:p14="http://schemas.microsoft.com/office/powerpoint/2010/main" val="2675544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ANÁLISIS DE GESTIÓN</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CUANTITATIVO</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AGRUPACIONES</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ECC</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CTEM</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INTRODUCCIÓN: </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EL ESTADO DE LA PROFESIÓN</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all" spc="150" normalizeH="0" baseline="0" noProof="0" dirty="0">
                <a:ln>
                  <a:noFill/>
                </a:ln>
                <a:solidFill>
                  <a:srgbClr val="000000"/>
                </a:solidFill>
                <a:effectLst/>
                <a:uLnTx/>
                <a:uFillTx/>
                <a:latin typeface="Franklin Gothic Medium"/>
                <a:ea typeface="+mj-ea"/>
                <a:cs typeface="+mj-cs"/>
              </a:rPr>
              <a:t>ANÁLISIS DE GESTIÓN CUANTITATIVO: </a:t>
            </a:r>
            <a:r>
              <a:rPr kumimoji="0" lang="es-ES" sz="2000" b="0" i="0" u="none" strike="noStrike" kern="1200" cap="all" spc="150" normalizeH="0" baseline="0" noProof="0" dirty="0">
                <a:ln>
                  <a:noFill/>
                </a:ln>
                <a:solidFill>
                  <a:srgbClr val="000000"/>
                </a:solidFill>
                <a:effectLst/>
                <a:uLnTx/>
                <a:uFillTx/>
                <a:latin typeface="Franklin Gothic Book"/>
                <a:ea typeface="+mj-ea"/>
                <a:cs typeface="Franklin Gothic Book"/>
              </a:rPr>
              <a:t>redes sociales</a:t>
            </a:r>
            <a:br>
              <a:rPr kumimoji="0" lang="es-ES" sz="4000" b="0" i="0" u="none" strike="noStrike" kern="1200" cap="all" spc="150" normalizeH="0" baseline="0" noProof="0" dirty="0">
                <a:ln>
                  <a:noFill/>
                </a:ln>
                <a:solidFill>
                  <a:srgbClr val="000000"/>
                </a:solidFill>
                <a:effectLst/>
                <a:uLnTx/>
                <a:uFillTx/>
                <a:latin typeface="Franklin Gothic Medium"/>
                <a:ea typeface="+mj-ea"/>
                <a:cs typeface="+mj-cs"/>
              </a:rPr>
            </a:br>
            <a:endParaRPr kumimoji="0" lang="es-ES" sz="2400" b="0" i="0" u="none" strike="noStrike" kern="1200" cap="all" spc="150" normalizeH="0" baseline="0" noProof="0" dirty="0">
              <a:ln>
                <a:noFill/>
              </a:ln>
              <a:solidFill>
                <a:srgbClr val="000000"/>
              </a:solidFill>
              <a:effectLst/>
              <a:uLnTx/>
              <a:uFillTx/>
              <a:latin typeface="Franklin Gothic Medium"/>
              <a:ea typeface="+mj-ea"/>
              <a:cs typeface="+mj-cs"/>
            </a:endParaRPr>
          </a:p>
        </p:txBody>
      </p:sp>
      <p:pic>
        <p:nvPicPr>
          <p:cNvPr id="22" name="Imagen 21">
            <a:extLst>
              <a:ext uri="{FF2B5EF4-FFF2-40B4-BE49-F238E27FC236}">
                <a16:creationId xmlns:a16="http://schemas.microsoft.com/office/drawing/2014/main" id="{49433CA3-28A1-4546-A347-5E448024ED2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855888" y="756494"/>
            <a:ext cx="662679" cy="662679"/>
          </a:xfrm>
          <a:prstGeom prst="rect">
            <a:avLst/>
          </a:prstGeom>
        </p:spPr>
      </p:pic>
      <p:pic>
        <p:nvPicPr>
          <p:cNvPr id="23" name="Imagen 22">
            <a:extLst>
              <a:ext uri="{FF2B5EF4-FFF2-40B4-BE49-F238E27FC236}">
                <a16:creationId xmlns:a16="http://schemas.microsoft.com/office/drawing/2014/main" id="{EE137D1F-27AD-477F-B2A9-7075DAB32CC2}"/>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780733" y="759449"/>
            <a:ext cx="666258" cy="666258"/>
          </a:xfrm>
          <a:prstGeom prst="rect">
            <a:avLst/>
          </a:prstGeom>
        </p:spPr>
      </p:pic>
      <p:pic>
        <p:nvPicPr>
          <p:cNvPr id="24" name="Imagen 23">
            <a:extLst>
              <a:ext uri="{FF2B5EF4-FFF2-40B4-BE49-F238E27FC236}">
                <a16:creationId xmlns:a16="http://schemas.microsoft.com/office/drawing/2014/main" id="{5B7D15C6-5CFB-4B9A-B31E-A4EC30461FAA}"/>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929386" y="754794"/>
            <a:ext cx="664022" cy="664022"/>
          </a:xfrm>
          <a:prstGeom prst="rect">
            <a:avLst/>
          </a:prstGeom>
        </p:spPr>
      </p:pic>
      <p:pic>
        <p:nvPicPr>
          <p:cNvPr id="25" name="Imagen 24">
            <a:extLst>
              <a:ext uri="{FF2B5EF4-FFF2-40B4-BE49-F238E27FC236}">
                <a16:creationId xmlns:a16="http://schemas.microsoft.com/office/drawing/2014/main" id="{9B69E287-631D-4670-9261-E5A2DD0BF4F9}"/>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705578" y="758663"/>
            <a:ext cx="662913" cy="662913"/>
          </a:xfrm>
          <a:prstGeom prst="rect">
            <a:avLst/>
          </a:prstGeom>
        </p:spPr>
      </p:pic>
      <p:sp>
        <p:nvSpPr>
          <p:cNvPr id="2" name="CuadroTexto 1">
            <a:extLst>
              <a:ext uri="{FF2B5EF4-FFF2-40B4-BE49-F238E27FC236}">
                <a16:creationId xmlns:a16="http://schemas.microsoft.com/office/drawing/2014/main" id="{5660279B-C030-4E93-BA11-B1800108C3E1}"/>
              </a:ext>
            </a:extLst>
          </p:cNvPr>
          <p:cNvSpPr txBox="1"/>
          <p:nvPr/>
        </p:nvSpPr>
        <p:spPr>
          <a:xfrm>
            <a:off x="999460" y="4566822"/>
            <a:ext cx="479174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uLnTx/>
                <a:uFillTx/>
                <a:latin typeface="Franklin Gothic Medium"/>
                <a:ea typeface="+mn-ea"/>
                <a:cs typeface="+mn-cs"/>
              </a:rPr>
              <a:t>Seguidores Facebook: 1.267</a:t>
            </a:r>
          </a:p>
        </p:txBody>
      </p:sp>
      <p:graphicFrame>
        <p:nvGraphicFramePr>
          <p:cNvPr id="28" name="Gráfico 27">
            <a:extLst>
              <a:ext uri="{FF2B5EF4-FFF2-40B4-BE49-F238E27FC236}">
                <a16:creationId xmlns:a16="http://schemas.microsoft.com/office/drawing/2014/main" id="{D59A736F-F334-4864-8AD5-813E2A6EB58D}"/>
              </a:ext>
            </a:extLst>
          </p:cNvPr>
          <p:cNvGraphicFramePr>
            <a:graphicFrameLocks/>
          </p:cNvGraphicFramePr>
          <p:nvPr>
            <p:extLst>
              <p:ext uri="{D42A27DB-BD31-4B8C-83A1-F6EECF244321}">
                <p14:modId xmlns:p14="http://schemas.microsoft.com/office/powerpoint/2010/main" val="3354483530"/>
              </p:ext>
            </p:extLst>
          </p:nvPr>
        </p:nvGraphicFramePr>
        <p:xfrm>
          <a:off x="643385" y="1644316"/>
          <a:ext cx="4923225" cy="2893133"/>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158180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590179"/>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a:t>
            </a:r>
            <a:r>
              <a:rPr lang="es-ES" sz="1200" b="1" dirty="0">
                <a:effectLst/>
                <a:latin typeface="+mj-lt"/>
                <a:ea typeface="Calibri" panose="020F0502020204030204" pitchFamily="34" charset="0"/>
                <a:cs typeface="Calibri" panose="020F0502020204030204" pitchFamily="34" charset="0"/>
              </a:rPr>
              <a:t>Jornada Técnica Casos prácticos en rehabilitación. </a:t>
            </a:r>
            <a:r>
              <a:rPr lang="es-ES" sz="1200" b="1" dirty="0" err="1">
                <a:effectLst/>
                <a:latin typeface="+mj-lt"/>
                <a:ea typeface="Calibri" panose="020F0502020204030204" pitchFamily="34" charset="0"/>
                <a:cs typeface="Calibri" panose="020F0502020204030204" pitchFamily="34" charset="0"/>
              </a:rPr>
              <a:t>Pegiro</a:t>
            </a:r>
            <a:r>
              <a:rPr lang="es-ES" sz="1200" b="1" dirty="0">
                <a:effectLst/>
                <a:latin typeface="+mj-lt"/>
                <a:ea typeface="Calibri" panose="020F0502020204030204" pitchFamily="34" charset="0"/>
                <a:cs typeface="Calibri" panose="020F0502020204030204" pitchFamily="34" charset="0"/>
              </a:rPr>
              <a:t>.</a:t>
            </a:r>
          </a:p>
          <a:p>
            <a:pPr algn="just"/>
            <a:r>
              <a:rPr lang="es-ES" sz="1200" b="1" dirty="0">
                <a:latin typeface="+mj-lt"/>
                <a:ea typeface="Calibri" panose="020F0502020204030204" pitchFamily="34" charset="0"/>
                <a:cs typeface="Calibri" panose="020F0502020204030204" pitchFamily="34" charset="0"/>
              </a:rPr>
              <a:t>15 de julio.</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a:p>
            <a:pPr algn="just"/>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0A8C246-9152-4227-BF59-6C7D32AC29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024" y="1580411"/>
            <a:ext cx="5844930" cy="3333437"/>
          </a:xfrm>
          <a:prstGeom prst="rect">
            <a:avLst/>
          </a:prstGeom>
        </p:spPr>
      </p:pic>
    </p:spTree>
    <p:extLst>
      <p:ext uri="{BB962C8B-B14F-4D97-AF65-F5344CB8AC3E}">
        <p14:creationId xmlns:p14="http://schemas.microsoft.com/office/powerpoint/2010/main" val="1801144825"/>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5" name="Título 2">
            <a:extLst>
              <a:ext uri="{FF2B5EF4-FFF2-40B4-BE49-F238E27FC236}">
                <a16:creationId xmlns:a16="http://schemas.microsoft.com/office/drawing/2014/main" id="{D31DD591-F0D7-4877-BE40-D5BED5FD54B3}"/>
              </a:ext>
            </a:extLst>
          </p:cNvPr>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proyectos europeos</a:t>
            </a:r>
            <a:br>
              <a:rPr lang="es-ES" sz="4000" dirty="0">
                <a:solidFill>
                  <a:srgbClr val="000000"/>
                </a:solidFill>
              </a:rPr>
            </a:br>
            <a:endParaRPr lang="es-ES" sz="2400" dirty="0">
              <a:solidFill>
                <a:srgbClr val="000000"/>
              </a:solidFill>
              <a:latin typeface="+mn-lt"/>
            </a:endParaRPr>
          </a:p>
        </p:txBody>
      </p:sp>
      <p:sp>
        <p:nvSpPr>
          <p:cNvPr id="2" name="CuadroTexto 1">
            <a:extLst>
              <a:ext uri="{FF2B5EF4-FFF2-40B4-BE49-F238E27FC236}">
                <a16:creationId xmlns:a16="http://schemas.microsoft.com/office/drawing/2014/main" id="{677C7FB3-2B42-4317-8262-C9599C5A442D}"/>
              </a:ext>
            </a:extLst>
          </p:cNvPr>
          <p:cNvSpPr txBox="1"/>
          <p:nvPr/>
        </p:nvSpPr>
        <p:spPr>
          <a:xfrm>
            <a:off x="313007" y="951178"/>
            <a:ext cx="5550195" cy="369332"/>
          </a:xfrm>
          <a:prstGeom prst="rect">
            <a:avLst/>
          </a:prstGeom>
          <a:noFill/>
        </p:spPr>
        <p:txBody>
          <a:bodyPr wrap="square" rtlCol="0">
            <a:spAutoFit/>
          </a:bodyPr>
          <a:lstStyle/>
          <a:p>
            <a:pPr marL="285750" indent="-285750">
              <a:buFontTx/>
              <a:buChar char="-"/>
            </a:pPr>
            <a:r>
              <a:rPr lang="es-ES" b="1" i="0" dirty="0">
                <a:solidFill>
                  <a:srgbClr val="222222"/>
                </a:solidFill>
                <a:effectLst/>
                <a:latin typeface="Arial" panose="020B0604020202020204" pitchFamily="34" charset="0"/>
              </a:rPr>
              <a:t>Proyecto ERASMUS+ KA204 BIMEPD</a:t>
            </a:r>
            <a:endParaRPr lang="es-ES" dirty="0"/>
          </a:p>
        </p:txBody>
      </p:sp>
      <p:pic>
        <p:nvPicPr>
          <p:cNvPr id="22" name="Imagen 21">
            <a:extLst>
              <a:ext uri="{FF2B5EF4-FFF2-40B4-BE49-F238E27FC236}">
                <a16:creationId xmlns:a16="http://schemas.microsoft.com/office/drawing/2014/main" id="{5A29434F-04EB-446D-BFBB-31538AF36E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44345" y="1322844"/>
            <a:ext cx="2793540" cy="678599"/>
          </a:xfrm>
          <a:prstGeom prst="rect">
            <a:avLst/>
          </a:prstGeom>
        </p:spPr>
      </p:pic>
      <p:sp>
        <p:nvSpPr>
          <p:cNvPr id="26" name="CuadroTexto 25">
            <a:extLst>
              <a:ext uri="{FF2B5EF4-FFF2-40B4-BE49-F238E27FC236}">
                <a16:creationId xmlns:a16="http://schemas.microsoft.com/office/drawing/2014/main" id="{F3CC490A-8001-4456-A039-B41D180C387A}"/>
              </a:ext>
            </a:extLst>
          </p:cNvPr>
          <p:cNvSpPr txBox="1"/>
          <p:nvPr/>
        </p:nvSpPr>
        <p:spPr>
          <a:xfrm>
            <a:off x="353926" y="9068526"/>
            <a:ext cx="5790826" cy="369332"/>
          </a:xfrm>
          <a:prstGeom prst="rect">
            <a:avLst/>
          </a:prstGeom>
          <a:noFill/>
        </p:spPr>
        <p:txBody>
          <a:bodyPr wrap="square" rtlCol="0">
            <a:spAutoFit/>
          </a:bodyPr>
          <a:lstStyle/>
          <a:p>
            <a:pPr marL="285750" indent="-285750">
              <a:buFontTx/>
              <a:buChar char="-"/>
            </a:pPr>
            <a:r>
              <a:rPr lang="es-ES" b="1" i="0" dirty="0">
                <a:solidFill>
                  <a:srgbClr val="222222"/>
                </a:solidFill>
                <a:effectLst/>
                <a:latin typeface="Arial" panose="020B0604020202020204" pitchFamily="34" charset="0"/>
              </a:rPr>
              <a:t>Proyecto ERASMUS+ KA202 </a:t>
            </a:r>
            <a:r>
              <a:rPr lang="es-ES" b="1" i="0" dirty="0" err="1">
                <a:solidFill>
                  <a:srgbClr val="222222"/>
                </a:solidFill>
                <a:effectLst/>
                <a:latin typeface="Arial" panose="020B0604020202020204" pitchFamily="34" charset="0"/>
              </a:rPr>
              <a:t>BIMStone</a:t>
            </a:r>
            <a:endParaRPr lang="es-ES" dirty="0"/>
          </a:p>
        </p:txBody>
      </p:sp>
      <p:pic>
        <p:nvPicPr>
          <p:cNvPr id="11" name="Imagen 10">
            <a:extLst>
              <a:ext uri="{FF2B5EF4-FFF2-40B4-BE49-F238E27FC236}">
                <a16:creationId xmlns:a16="http://schemas.microsoft.com/office/drawing/2014/main" id="{F4189AE7-0948-41FF-85B6-59F58839B6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7626" y="2009557"/>
            <a:ext cx="3849122" cy="923585"/>
          </a:xfrm>
          <a:prstGeom prst="rect">
            <a:avLst/>
          </a:prstGeom>
        </p:spPr>
      </p:pic>
      <p:pic>
        <p:nvPicPr>
          <p:cNvPr id="23" name="Imagen 22">
            <a:extLst>
              <a:ext uri="{FF2B5EF4-FFF2-40B4-BE49-F238E27FC236}">
                <a16:creationId xmlns:a16="http://schemas.microsoft.com/office/drawing/2014/main" id="{97864EF8-02DA-4A19-BF7A-27E7D047C19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38066" y="2919143"/>
            <a:ext cx="3828682" cy="1225850"/>
          </a:xfrm>
          <a:prstGeom prst="rect">
            <a:avLst/>
          </a:prstGeom>
        </p:spPr>
      </p:pic>
      <p:pic>
        <p:nvPicPr>
          <p:cNvPr id="28" name="Imagen 27">
            <a:extLst>
              <a:ext uri="{FF2B5EF4-FFF2-40B4-BE49-F238E27FC236}">
                <a16:creationId xmlns:a16="http://schemas.microsoft.com/office/drawing/2014/main" id="{BDC087E9-0316-4C84-8EBC-99DCA2E9205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38067" y="4144993"/>
            <a:ext cx="3828682" cy="923585"/>
          </a:xfrm>
          <a:prstGeom prst="rect">
            <a:avLst/>
          </a:prstGeom>
        </p:spPr>
      </p:pic>
      <p:pic>
        <p:nvPicPr>
          <p:cNvPr id="31" name="Imagen 30">
            <a:extLst>
              <a:ext uri="{FF2B5EF4-FFF2-40B4-BE49-F238E27FC236}">
                <a16:creationId xmlns:a16="http://schemas.microsoft.com/office/drawing/2014/main" id="{9AED1C4F-727D-4817-BE69-2484DC36692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1977" y="1330519"/>
            <a:ext cx="2489854" cy="622464"/>
          </a:xfrm>
          <a:prstGeom prst="rect">
            <a:avLst/>
          </a:prstGeom>
        </p:spPr>
      </p:pic>
    </p:spTree>
    <p:extLst>
      <p:ext uri="{BB962C8B-B14F-4D97-AF65-F5344CB8AC3E}">
        <p14:creationId xmlns:p14="http://schemas.microsoft.com/office/powerpoint/2010/main" val="2451236141"/>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p>
          <a:p>
            <a:pPr algn="l"/>
            <a:r>
              <a:rPr lang="es-ES" sz="1200" dirty="0">
                <a:solidFill>
                  <a:srgbClr val="000000"/>
                </a:solidFill>
                <a:latin typeface="Franklin Gothic Book"/>
                <a:cs typeface="Franklin Gothic Book"/>
              </a:rPr>
              <a:t>Premios: </a:t>
            </a:r>
            <a:r>
              <a:rPr lang="es-ES" sz="1200" dirty="0" err="1">
                <a:solidFill>
                  <a:srgbClr val="000000"/>
                </a:solidFill>
                <a:latin typeface="Franklin Gothic Book"/>
                <a:cs typeface="Franklin Gothic Book"/>
              </a:rPr>
              <a:t>Victor</a:t>
            </a:r>
            <a:r>
              <a:rPr lang="es-ES" sz="1200" dirty="0">
                <a:solidFill>
                  <a:srgbClr val="000000"/>
                </a:solidFill>
                <a:latin typeface="Franklin Gothic Book"/>
                <a:cs typeface="Franklin Gothic Book"/>
              </a:rPr>
              <a:t> </a:t>
            </a:r>
            <a:r>
              <a:rPr lang="es-ES" sz="1200" dirty="0" err="1">
                <a:solidFill>
                  <a:srgbClr val="000000"/>
                </a:solidFill>
                <a:latin typeface="Franklin Gothic Book"/>
                <a:cs typeface="Franklin Gothic Book"/>
              </a:rPr>
              <a:t>Beltrí</a:t>
            </a:r>
            <a:r>
              <a:rPr lang="es-ES" sz="1200" dirty="0">
                <a:solidFill>
                  <a:srgbClr val="000000"/>
                </a:solidFill>
                <a:latin typeface="Franklin Gothic Book"/>
                <a:cs typeface="Franklin Gothic Book"/>
              </a:rPr>
              <a:t>, Pérez Piñero, Mariano de la Villa</a:t>
            </a:r>
          </a:p>
          <a:p>
            <a:pPr algn="l"/>
            <a:endParaRPr lang="es-ES" sz="2400" dirty="0">
              <a:solidFill>
                <a:srgbClr val="000000"/>
              </a:solidFill>
              <a:latin typeface="+mn-lt"/>
            </a:endParaRPr>
          </a:p>
        </p:txBody>
      </p:sp>
      <p:pic>
        <p:nvPicPr>
          <p:cNvPr id="3" name="Imagen 2" descr="Un grupo de personas en un parque de diversiones&#10;&#10;Descripción generada automáticamente con confianza media">
            <a:extLst>
              <a:ext uri="{FF2B5EF4-FFF2-40B4-BE49-F238E27FC236}">
                <a16:creationId xmlns:a16="http://schemas.microsoft.com/office/drawing/2014/main" id="{AC935FD4-8700-4B02-AC73-7E6E111636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0640" y="1209141"/>
            <a:ext cx="5005260" cy="3753945"/>
          </a:xfrm>
          <a:prstGeom prst="rect">
            <a:avLst/>
          </a:prstGeom>
        </p:spPr>
      </p:pic>
    </p:spTree>
    <p:extLst>
      <p:ext uri="{BB962C8B-B14F-4D97-AF65-F5344CB8AC3E}">
        <p14:creationId xmlns:p14="http://schemas.microsoft.com/office/powerpoint/2010/main" val="2645557579"/>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p>
          <a:p>
            <a:pPr algn="l"/>
            <a:r>
              <a:rPr lang="es-ES" sz="1200" dirty="0">
                <a:solidFill>
                  <a:srgbClr val="000000"/>
                </a:solidFill>
                <a:latin typeface="Franklin Gothic Book"/>
                <a:cs typeface="Franklin Gothic Book"/>
              </a:rPr>
              <a:t>Premios: </a:t>
            </a:r>
            <a:r>
              <a:rPr lang="es-ES" sz="1200" dirty="0" err="1">
                <a:solidFill>
                  <a:srgbClr val="000000"/>
                </a:solidFill>
                <a:latin typeface="Franklin Gothic Book"/>
                <a:cs typeface="Franklin Gothic Book"/>
              </a:rPr>
              <a:t>Victor</a:t>
            </a:r>
            <a:r>
              <a:rPr lang="es-ES" sz="1200" dirty="0">
                <a:solidFill>
                  <a:srgbClr val="000000"/>
                </a:solidFill>
                <a:latin typeface="Franklin Gothic Book"/>
                <a:cs typeface="Franklin Gothic Book"/>
              </a:rPr>
              <a:t> </a:t>
            </a:r>
            <a:r>
              <a:rPr lang="es-ES" sz="1200" dirty="0" err="1">
                <a:solidFill>
                  <a:srgbClr val="000000"/>
                </a:solidFill>
                <a:latin typeface="Franklin Gothic Book"/>
                <a:cs typeface="Franklin Gothic Book"/>
              </a:rPr>
              <a:t>Beltrí</a:t>
            </a:r>
            <a:r>
              <a:rPr lang="es-ES" sz="1200" dirty="0">
                <a:solidFill>
                  <a:srgbClr val="000000"/>
                </a:solidFill>
                <a:latin typeface="Franklin Gothic Book"/>
                <a:cs typeface="Franklin Gothic Book"/>
              </a:rPr>
              <a:t>, Pérez Piñero, Mariano de la Villa</a:t>
            </a:r>
          </a:p>
          <a:p>
            <a:pPr algn="l"/>
            <a:endParaRPr lang="es-ES" sz="2400" dirty="0">
              <a:solidFill>
                <a:srgbClr val="000000"/>
              </a:solidFill>
              <a:latin typeface="+mn-lt"/>
            </a:endParaRPr>
          </a:p>
        </p:txBody>
      </p:sp>
      <p:pic>
        <p:nvPicPr>
          <p:cNvPr id="4" name="Imagen 3" descr="Un grupo de personas en una banca de madera&#10;&#10;Descripción generada automáticamente">
            <a:extLst>
              <a:ext uri="{FF2B5EF4-FFF2-40B4-BE49-F238E27FC236}">
                <a16:creationId xmlns:a16="http://schemas.microsoft.com/office/drawing/2014/main" id="{42E26EC4-DEA5-4F35-9605-14DB4B1857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1276397"/>
            <a:ext cx="3290450" cy="2467838"/>
          </a:xfrm>
          <a:prstGeom prst="rect">
            <a:avLst/>
          </a:prstGeom>
        </p:spPr>
      </p:pic>
      <p:pic>
        <p:nvPicPr>
          <p:cNvPr id="13" name="Imagen 12" descr="Un grupo de personas en un parque de diversiones&#10;&#10;Descripción generada automáticamente con confianza baja">
            <a:extLst>
              <a:ext uri="{FF2B5EF4-FFF2-40B4-BE49-F238E27FC236}">
                <a16:creationId xmlns:a16="http://schemas.microsoft.com/office/drawing/2014/main" id="{ABEC00D6-6476-41CD-81CB-051C98DD3D9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23230" y="1283129"/>
            <a:ext cx="3300148" cy="2475112"/>
          </a:xfrm>
          <a:prstGeom prst="rect">
            <a:avLst/>
          </a:prstGeom>
        </p:spPr>
      </p:pic>
    </p:spTree>
    <p:extLst>
      <p:ext uri="{BB962C8B-B14F-4D97-AF65-F5344CB8AC3E}">
        <p14:creationId xmlns:p14="http://schemas.microsoft.com/office/powerpoint/2010/main" val="973265694"/>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p>
          <a:p>
            <a:pPr algn="l"/>
            <a:r>
              <a:rPr lang="es-ES" sz="1600" dirty="0">
                <a:solidFill>
                  <a:srgbClr val="000000"/>
                </a:solidFill>
                <a:latin typeface="Franklin Gothic Book"/>
                <a:cs typeface="Franklin Gothic Book"/>
              </a:rPr>
              <a:t>premios de arquitectura de la región de </a:t>
            </a:r>
            <a:r>
              <a:rPr lang="es-ES" sz="1600" dirty="0" err="1">
                <a:solidFill>
                  <a:srgbClr val="000000"/>
                </a:solidFill>
                <a:latin typeface="Franklin Gothic Book"/>
                <a:cs typeface="Franklin Gothic Book"/>
              </a:rPr>
              <a:t>murcia</a:t>
            </a:r>
            <a:endParaRPr lang="es-ES" sz="1600" dirty="0">
              <a:solidFill>
                <a:srgbClr val="000000"/>
              </a:solidFill>
              <a:latin typeface="Franklin Gothic Book"/>
              <a:cs typeface="Franklin Gothic Book"/>
            </a:endParaRPr>
          </a:p>
          <a:p>
            <a:pPr algn="l"/>
            <a:endParaRPr lang="es-ES" sz="2400" dirty="0">
              <a:solidFill>
                <a:srgbClr val="000000"/>
              </a:solidFill>
              <a:latin typeface="+mn-lt"/>
            </a:endParaRPr>
          </a:p>
        </p:txBody>
      </p:sp>
      <p:pic>
        <p:nvPicPr>
          <p:cNvPr id="4" name="Imagen 3">
            <a:extLst>
              <a:ext uri="{FF2B5EF4-FFF2-40B4-BE49-F238E27FC236}">
                <a16:creationId xmlns:a16="http://schemas.microsoft.com/office/drawing/2014/main" id="{E8228F8E-9FA1-4F64-A72C-A7427C5005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550" y="1279290"/>
            <a:ext cx="5525692" cy="3683795"/>
          </a:xfrm>
          <a:prstGeom prst="rect">
            <a:avLst/>
          </a:prstGeom>
        </p:spPr>
      </p:pic>
    </p:spTree>
    <p:extLst>
      <p:ext uri="{BB962C8B-B14F-4D97-AF65-F5344CB8AC3E}">
        <p14:creationId xmlns:p14="http://schemas.microsoft.com/office/powerpoint/2010/main" val="156598964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p>
          <a:p>
            <a:pPr algn="l"/>
            <a:r>
              <a:rPr lang="es-ES" sz="1600" dirty="0">
                <a:solidFill>
                  <a:srgbClr val="000000"/>
                </a:solidFill>
                <a:latin typeface="Franklin Gothic Book"/>
                <a:cs typeface="Franklin Gothic Book"/>
              </a:rPr>
              <a:t>premios de arquitectura de la región de </a:t>
            </a:r>
            <a:r>
              <a:rPr lang="es-ES" sz="1600" dirty="0" err="1">
                <a:solidFill>
                  <a:srgbClr val="000000"/>
                </a:solidFill>
                <a:latin typeface="Franklin Gothic Book"/>
                <a:cs typeface="Franklin Gothic Book"/>
              </a:rPr>
              <a:t>murcia</a:t>
            </a:r>
            <a:endParaRPr lang="es-ES" sz="1600" dirty="0">
              <a:solidFill>
                <a:srgbClr val="000000"/>
              </a:solidFill>
              <a:latin typeface="Franklin Gothic Book"/>
              <a:cs typeface="Franklin Gothic Book"/>
            </a:endParaRPr>
          </a:p>
          <a:p>
            <a:pPr algn="l"/>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F5F57B50-399F-4C85-B19D-7BC95292DD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550" y="1307432"/>
            <a:ext cx="6435064" cy="3619150"/>
          </a:xfrm>
          <a:prstGeom prst="rect">
            <a:avLst/>
          </a:prstGeom>
        </p:spPr>
      </p:pic>
    </p:spTree>
    <p:extLst>
      <p:ext uri="{BB962C8B-B14F-4D97-AF65-F5344CB8AC3E}">
        <p14:creationId xmlns:p14="http://schemas.microsoft.com/office/powerpoint/2010/main" val="750719326"/>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p>
          <a:p>
            <a:pPr algn="l"/>
            <a:r>
              <a:rPr lang="es-ES" sz="1600" dirty="0">
                <a:solidFill>
                  <a:srgbClr val="000000"/>
                </a:solidFill>
                <a:latin typeface="Franklin Gothic Book"/>
                <a:cs typeface="Franklin Gothic Book"/>
              </a:rPr>
              <a:t>premios de arquitectura de la región de </a:t>
            </a:r>
            <a:r>
              <a:rPr lang="es-ES" sz="1600" dirty="0" err="1">
                <a:solidFill>
                  <a:srgbClr val="000000"/>
                </a:solidFill>
                <a:latin typeface="Franklin Gothic Book"/>
                <a:cs typeface="Franklin Gothic Book"/>
              </a:rPr>
              <a:t>murcia</a:t>
            </a:r>
            <a:endParaRPr lang="es-ES" sz="1600" dirty="0">
              <a:solidFill>
                <a:srgbClr val="000000"/>
              </a:solidFill>
              <a:latin typeface="Franklin Gothic Book"/>
              <a:cs typeface="Franklin Gothic Book"/>
            </a:endParaRPr>
          </a:p>
          <a:p>
            <a:pPr algn="l"/>
            <a:endParaRPr lang="es-ES" sz="2400" dirty="0">
              <a:solidFill>
                <a:srgbClr val="000000"/>
              </a:solidFill>
              <a:latin typeface="+mn-lt"/>
            </a:endParaRPr>
          </a:p>
        </p:txBody>
      </p:sp>
      <p:pic>
        <p:nvPicPr>
          <p:cNvPr id="4" name="Imagen 3">
            <a:extLst>
              <a:ext uri="{FF2B5EF4-FFF2-40B4-BE49-F238E27FC236}">
                <a16:creationId xmlns:a16="http://schemas.microsoft.com/office/drawing/2014/main" id="{53D583B3-91DF-4AD9-9E1B-BD1D3F6C75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995" y="1209141"/>
            <a:ext cx="2468479" cy="3702719"/>
          </a:xfrm>
          <a:prstGeom prst="rect">
            <a:avLst/>
          </a:prstGeom>
        </p:spPr>
      </p:pic>
      <p:pic>
        <p:nvPicPr>
          <p:cNvPr id="13" name="Imagen 12">
            <a:extLst>
              <a:ext uri="{FF2B5EF4-FFF2-40B4-BE49-F238E27FC236}">
                <a16:creationId xmlns:a16="http://schemas.microsoft.com/office/drawing/2014/main" id="{AF1192EE-BAC0-44F5-B2EC-C8D5BE1C10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65753" y="2358188"/>
            <a:ext cx="3830507" cy="2553671"/>
          </a:xfrm>
          <a:prstGeom prst="rect">
            <a:avLst/>
          </a:prstGeom>
        </p:spPr>
      </p:pic>
    </p:spTree>
    <p:extLst>
      <p:ext uri="{BB962C8B-B14F-4D97-AF65-F5344CB8AC3E}">
        <p14:creationId xmlns:p14="http://schemas.microsoft.com/office/powerpoint/2010/main" val="2294727291"/>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 </a:t>
            </a:r>
            <a:r>
              <a:rPr lang="es-ES" sz="1600" dirty="0">
                <a:solidFill>
                  <a:srgbClr val="000000"/>
                </a:solidFill>
                <a:latin typeface="Franklin Gothic Book"/>
                <a:cs typeface="Franklin Gothic Book"/>
              </a:rPr>
              <a:t>BIENAL DE ARQUITECTURA</a:t>
            </a:r>
          </a:p>
          <a:p>
            <a:pPr algn="l"/>
            <a:endParaRPr lang="es-ES" sz="2000" dirty="0">
              <a:solidFill>
                <a:srgbClr val="000000"/>
              </a:solidFill>
              <a:latin typeface="Franklin Gothic Book"/>
              <a:cs typeface="Franklin Gothic Book"/>
            </a:endParaRPr>
          </a:p>
          <a:p>
            <a:pPr algn="l"/>
            <a:endParaRPr lang="es-ES" sz="2400" dirty="0">
              <a:solidFill>
                <a:srgbClr val="000000"/>
              </a:solidFill>
              <a:latin typeface="+mn-lt"/>
            </a:endParaRPr>
          </a:p>
        </p:txBody>
      </p:sp>
      <p:pic>
        <p:nvPicPr>
          <p:cNvPr id="3" name="Imagen 2" descr="Un grupo de personas en frente de un edificio&#10;&#10;Descripción generada automáticamente con confianza media">
            <a:extLst>
              <a:ext uri="{FF2B5EF4-FFF2-40B4-BE49-F238E27FC236}">
                <a16:creationId xmlns:a16="http://schemas.microsoft.com/office/drawing/2014/main" id="{4E4A1BD7-0BA1-42BE-B985-ED0AB831B4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1076325"/>
            <a:ext cx="6670978" cy="3752426"/>
          </a:xfrm>
          <a:prstGeom prst="rect">
            <a:avLst/>
          </a:prstGeom>
        </p:spPr>
      </p:pic>
    </p:spTree>
    <p:extLst>
      <p:ext uri="{BB962C8B-B14F-4D97-AF65-F5344CB8AC3E}">
        <p14:creationId xmlns:p14="http://schemas.microsoft.com/office/powerpoint/2010/main" val="2304157364"/>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728850"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                   </a:t>
            </a:r>
            <a:r>
              <a:rPr lang="es-ES" sz="1600" dirty="0">
                <a:solidFill>
                  <a:srgbClr val="000000"/>
                </a:solidFill>
                <a:latin typeface="Franklin Gothic Book"/>
                <a:cs typeface="Franklin Gothic Book"/>
              </a:rPr>
              <a:t>revista cuadernos</a:t>
            </a:r>
          </a:p>
          <a:p>
            <a:pPr algn="l"/>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90824E49-BE1F-4ECA-863F-FE529664C22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463177" y="989986"/>
            <a:ext cx="2979826" cy="3973100"/>
          </a:xfrm>
          <a:prstGeom prst="rect">
            <a:avLst/>
          </a:prstGeom>
        </p:spPr>
      </p:pic>
    </p:spTree>
    <p:extLst>
      <p:ext uri="{BB962C8B-B14F-4D97-AF65-F5344CB8AC3E}">
        <p14:creationId xmlns:p14="http://schemas.microsoft.com/office/powerpoint/2010/main" val="1553858577"/>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728850"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 </a:t>
            </a:r>
            <a:r>
              <a:rPr lang="es-ES" sz="1600" dirty="0">
                <a:solidFill>
                  <a:srgbClr val="000000"/>
                </a:solidFill>
                <a:latin typeface="Franklin Gothic Book"/>
                <a:cs typeface="Franklin Gothic Book"/>
              </a:rPr>
              <a:t>Suplemento de verano la verdad</a:t>
            </a:r>
          </a:p>
          <a:p>
            <a:pPr algn="l"/>
            <a:endParaRPr lang="es-ES" sz="2400" dirty="0">
              <a:solidFill>
                <a:srgbClr val="000000"/>
              </a:solidFill>
              <a:latin typeface="+mn-lt"/>
            </a:endParaRPr>
          </a:p>
        </p:txBody>
      </p:sp>
      <p:pic>
        <p:nvPicPr>
          <p:cNvPr id="2" name="1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649" y="1651873"/>
            <a:ext cx="6725728" cy="2522148"/>
          </a:xfrm>
          <a:prstGeom prst="rect">
            <a:avLst/>
          </a:prstGeom>
        </p:spPr>
      </p:pic>
    </p:spTree>
    <p:extLst>
      <p:ext uri="{BB962C8B-B14F-4D97-AF65-F5344CB8AC3E}">
        <p14:creationId xmlns:p14="http://schemas.microsoft.com/office/powerpoint/2010/main" val="2304132280"/>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728850"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err="1">
                <a:solidFill>
                  <a:srgbClr val="000000"/>
                </a:solidFill>
                <a:latin typeface="Franklin Gothic Book"/>
                <a:cs typeface="Franklin Gothic Book"/>
              </a:rPr>
              <a:t>POSICIONAMIENTO_</a:t>
            </a:r>
            <a:r>
              <a:rPr lang="es-ES" sz="1600" dirty="0" err="1">
                <a:solidFill>
                  <a:srgbClr val="000000"/>
                </a:solidFill>
                <a:latin typeface="Franklin Gothic Book"/>
                <a:cs typeface="Franklin Gothic Book"/>
              </a:rPr>
              <a:t>Suplemento</a:t>
            </a:r>
            <a:r>
              <a:rPr lang="es-ES" sz="1600" dirty="0">
                <a:solidFill>
                  <a:srgbClr val="000000"/>
                </a:solidFill>
                <a:latin typeface="Franklin Gothic Book"/>
                <a:cs typeface="Franklin Gothic Book"/>
              </a:rPr>
              <a:t> de verano la verdad</a:t>
            </a:r>
          </a:p>
          <a:p>
            <a:pPr algn="l"/>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4BA0F6FB-85E8-4E95-8A6D-3E12ED9331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1294681"/>
            <a:ext cx="2204757" cy="3641933"/>
          </a:xfrm>
          <a:prstGeom prst="rect">
            <a:avLst/>
          </a:prstGeom>
        </p:spPr>
      </p:pic>
      <p:pic>
        <p:nvPicPr>
          <p:cNvPr id="22" name="Imagen 21">
            <a:extLst>
              <a:ext uri="{FF2B5EF4-FFF2-40B4-BE49-F238E27FC236}">
                <a16:creationId xmlns:a16="http://schemas.microsoft.com/office/drawing/2014/main" id="{57C73244-AE00-4981-98AD-3F6FCFE9DD2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01303" y="1297221"/>
            <a:ext cx="2234211" cy="3674401"/>
          </a:xfrm>
          <a:prstGeom prst="rect">
            <a:avLst/>
          </a:prstGeom>
        </p:spPr>
      </p:pic>
      <p:pic>
        <p:nvPicPr>
          <p:cNvPr id="24" name="Imagen 23">
            <a:extLst>
              <a:ext uri="{FF2B5EF4-FFF2-40B4-BE49-F238E27FC236}">
                <a16:creationId xmlns:a16="http://schemas.microsoft.com/office/drawing/2014/main" id="{A8691484-C67C-4A1B-AB62-0E860117AB8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49880" y="2034875"/>
            <a:ext cx="2247617" cy="2947242"/>
          </a:xfrm>
          <a:prstGeom prst="rect">
            <a:avLst/>
          </a:prstGeom>
        </p:spPr>
      </p:pic>
    </p:spTree>
    <p:extLst>
      <p:ext uri="{BB962C8B-B14F-4D97-AF65-F5344CB8AC3E}">
        <p14:creationId xmlns:p14="http://schemas.microsoft.com/office/powerpoint/2010/main" val="11115286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264449"/>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-Jornada Técnica El mortero como aliado en la rehabilitación de fachadas: Grupo Puma.</a:t>
            </a:r>
          </a:p>
          <a:p>
            <a:pPr algn="just"/>
            <a:r>
              <a:rPr lang="es-ES" sz="1200" b="1" i="1" dirty="0">
                <a:latin typeface="+mj-lt"/>
                <a:ea typeface="Calibri" panose="020F0502020204030204" pitchFamily="34" charset="0"/>
                <a:cs typeface="Calibri" panose="020F0502020204030204" pitchFamily="34" charset="0"/>
              </a:rPr>
              <a:t>28 de septiembre.</a:t>
            </a:r>
            <a:endParaRPr lang="es-ES" sz="1200" dirty="0">
              <a:effectLst/>
              <a:latin typeface="+mj-lt"/>
              <a:ea typeface="Calibri" panose="020F0502020204030204" pitchFamily="34" charset="0"/>
              <a:cs typeface="Times New Roman" panose="02020603050405020304" pitchFamily="18" charset="0"/>
            </a:endParaRPr>
          </a:p>
          <a:p>
            <a:pPr algn="just"/>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8ABC2B77-1541-4582-9F7F-7691BC4FB8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831" y="1624818"/>
            <a:ext cx="5691441" cy="3265464"/>
          </a:xfrm>
          <a:prstGeom prst="rect">
            <a:avLst/>
          </a:prstGeom>
        </p:spPr>
      </p:pic>
    </p:spTree>
    <p:extLst>
      <p:ext uri="{BB962C8B-B14F-4D97-AF65-F5344CB8AC3E}">
        <p14:creationId xmlns:p14="http://schemas.microsoft.com/office/powerpoint/2010/main" val="3835202715"/>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chemeClr val="accent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728850"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CUALITATIVO:</a:t>
            </a:r>
          </a:p>
          <a:p>
            <a:pPr algn="l"/>
            <a:r>
              <a:rPr lang="es-ES" sz="2000" dirty="0">
                <a:solidFill>
                  <a:srgbClr val="000000"/>
                </a:solidFill>
                <a:latin typeface="Franklin Gothic Book"/>
                <a:cs typeface="Franklin Gothic Book"/>
              </a:rPr>
              <a:t>POSICIONAMIENTO_</a:t>
            </a:r>
            <a:r>
              <a:rPr lang="es-ES" sz="1600" dirty="0">
                <a:solidFill>
                  <a:srgbClr val="000000"/>
                </a:solidFill>
                <a:latin typeface="Franklin Gothic Book"/>
                <a:cs typeface="Franklin Gothic Book"/>
              </a:rPr>
              <a:t>TALLER PEDRO CANO</a:t>
            </a:r>
          </a:p>
          <a:p>
            <a:pPr algn="l"/>
            <a:endParaRPr lang="es-ES" sz="2400" dirty="0">
              <a:solidFill>
                <a:srgbClr val="000000"/>
              </a:solidFill>
              <a:latin typeface="+mn-lt"/>
            </a:endParaRPr>
          </a:p>
        </p:txBody>
      </p:sp>
      <p:pic>
        <p:nvPicPr>
          <p:cNvPr id="3" name="Imagen 2" descr="Interfaz de usuario gráfica, Word&#10;&#10;Descripción generada automáticamente">
            <a:extLst>
              <a:ext uri="{FF2B5EF4-FFF2-40B4-BE49-F238E27FC236}">
                <a16:creationId xmlns:a16="http://schemas.microsoft.com/office/drawing/2014/main" id="{668F133E-7592-4ECB-A835-77709C01A9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750" y="989687"/>
            <a:ext cx="6728850" cy="3784978"/>
          </a:xfrm>
          <a:prstGeom prst="rect">
            <a:avLst/>
          </a:prstGeom>
        </p:spPr>
      </p:pic>
    </p:spTree>
    <p:extLst>
      <p:ext uri="{BB962C8B-B14F-4D97-AF65-F5344CB8AC3E}">
        <p14:creationId xmlns:p14="http://schemas.microsoft.com/office/powerpoint/2010/main" val="42357368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449115"/>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-Jornada Técnica Entorno normativo e impacto de los sistemas de ventilación para garantizar la salud y confort. </a:t>
            </a:r>
            <a:r>
              <a:rPr lang="es-ES" sz="1200" b="1" i="1" dirty="0" err="1">
                <a:effectLst/>
                <a:latin typeface="+mj-lt"/>
                <a:ea typeface="Calibri" panose="020F0502020204030204" pitchFamily="34" charset="0"/>
                <a:cs typeface="Calibri" panose="020F0502020204030204" pitchFamily="34" charset="0"/>
              </a:rPr>
              <a:t>SiberZone</a:t>
            </a:r>
            <a:r>
              <a:rPr lang="es-ES" sz="1200" b="1" i="1" dirty="0">
                <a:effectLst/>
                <a:latin typeface="+mj-lt"/>
                <a:ea typeface="Calibri" panose="020F0502020204030204" pitchFamily="34" charset="0"/>
                <a:cs typeface="Calibri" panose="020F0502020204030204" pitchFamily="34" charset="0"/>
              </a:rPr>
              <a:t>. </a:t>
            </a:r>
          </a:p>
          <a:p>
            <a:pPr algn="just"/>
            <a:r>
              <a:rPr lang="es-ES" sz="1200" b="1" i="1" dirty="0">
                <a:latin typeface="+mj-lt"/>
                <a:ea typeface="Calibri" panose="020F0502020204030204" pitchFamily="34" charset="0"/>
                <a:cs typeface="Calibri" panose="020F0502020204030204" pitchFamily="34" charset="0"/>
              </a:rPr>
              <a:t>19 de octubre.</a:t>
            </a:r>
            <a:endParaRPr lang="es-ES" sz="1200" dirty="0">
              <a:effectLst/>
              <a:latin typeface="+mj-lt"/>
              <a:ea typeface="Calibri" panose="020F0502020204030204" pitchFamily="34" charset="0"/>
              <a:cs typeface="Times New Roman" panose="02020603050405020304" pitchFamily="18" charset="0"/>
            </a:endParaRPr>
          </a:p>
          <a:p>
            <a:pPr algn="just"/>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E2F6449E-C9A4-41DC-8E31-EBAA25961B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854" y="1824153"/>
            <a:ext cx="6136421" cy="3060540"/>
          </a:xfrm>
          <a:prstGeom prst="rect">
            <a:avLst/>
          </a:prstGeom>
        </p:spPr>
      </p:pic>
    </p:spTree>
    <p:extLst>
      <p:ext uri="{BB962C8B-B14F-4D97-AF65-F5344CB8AC3E}">
        <p14:creationId xmlns:p14="http://schemas.microsoft.com/office/powerpoint/2010/main" val="42835569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774845"/>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-Jornada Técnica Sistemas de aislamiento térmico en exterior (SATE), patologías, ejecución y ventajas. </a:t>
            </a:r>
            <a:r>
              <a:rPr lang="es-ES" sz="1200" b="1" i="1" dirty="0" err="1">
                <a:effectLst/>
                <a:latin typeface="+mj-lt"/>
                <a:ea typeface="Calibri" panose="020F0502020204030204" pitchFamily="34" charset="0"/>
                <a:cs typeface="Calibri" panose="020F0502020204030204" pitchFamily="34" charset="0"/>
              </a:rPr>
              <a:t>Kerakoll</a:t>
            </a:r>
            <a:r>
              <a:rPr lang="es-ES" sz="1200" b="1" i="1" dirty="0">
                <a:effectLst/>
                <a:latin typeface="+mj-lt"/>
                <a:ea typeface="Calibri" panose="020F0502020204030204" pitchFamily="34" charset="0"/>
                <a:cs typeface="Calibri" panose="020F0502020204030204" pitchFamily="34" charset="0"/>
              </a:rPr>
              <a:t>.</a:t>
            </a:r>
          </a:p>
          <a:p>
            <a:pPr algn="just"/>
            <a:r>
              <a:rPr lang="es-ES" sz="1200" b="1" i="1" dirty="0">
                <a:latin typeface="+mj-lt"/>
                <a:ea typeface="Calibri" panose="020F0502020204030204" pitchFamily="34" charset="0"/>
                <a:cs typeface="Calibri" panose="020F0502020204030204" pitchFamily="34" charset="0"/>
              </a:rPr>
              <a:t>26 de octubre.</a:t>
            </a:r>
            <a:endParaRPr lang="es-ES" sz="1200" b="1" i="1" dirty="0">
              <a:effectLst/>
              <a:latin typeface="+mj-lt"/>
              <a:ea typeface="Calibri" panose="020F0502020204030204" pitchFamily="34" charset="0"/>
              <a:cs typeface="Calibri" panose="020F0502020204030204" pitchFamily="34"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a:p>
            <a:pPr algn="just"/>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DE64592E-E8A5-40DE-BE46-BC6458B1BA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794" y="1878956"/>
            <a:ext cx="6090144" cy="2934688"/>
          </a:xfrm>
          <a:prstGeom prst="rect">
            <a:avLst/>
          </a:prstGeom>
        </p:spPr>
      </p:pic>
    </p:spTree>
    <p:extLst>
      <p:ext uri="{BB962C8B-B14F-4D97-AF65-F5344CB8AC3E}">
        <p14:creationId xmlns:p14="http://schemas.microsoft.com/office/powerpoint/2010/main" val="34028197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774845"/>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-Jornada Técnica Acondicionamiento Acústico-Diseño Acústico basado en la actividad. </a:t>
            </a:r>
            <a:r>
              <a:rPr lang="es-ES" sz="1200" b="1" i="1" dirty="0" err="1">
                <a:effectLst/>
                <a:latin typeface="+mj-lt"/>
                <a:ea typeface="Calibri" panose="020F0502020204030204" pitchFamily="34" charset="0"/>
                <a:cs typeface="Calibri" panose="020F0502020204030204" pitchFamily="34" charset="0"/>
              </a:rPr>
              <a:t>Ecophon</a:t>
            </a:r>
            <a:r>
              <a:rPr lang="es-ES" sz="1200" b="1" i="1" dirty="0">
                <a:effectLst/>
                <a:latin typeface="+mj-lt"/>
                <a:ea typeface="Calibri" panose="020F0502020204030204" pitchFamily="34" charset="0"/>
                <a:cs typeface="Calibri" panose="020F0502020204030204" pitchFamily="34" charset="0"/>
              </a:rPr>
              <a:t> Saint </a:t>
            </a:r>
            <a:r>
              <a:rPr lang="es-ES" sz="1200" b="1" i="1" dirty="0" err="1">
                <a:effectLst/>
                <a:latin typeface="+mj-lt"/>
                <a:ea typeface="Calibri" panose="020F0502020204030204" pitchFamily="34" charset="0"/>
                <a:cs typeface="Calibri" panose="020F0502020204030204" pitchFamily="34" charset="0"/>
              </a:rPr>
              <a:t>Gobain</a:t>
            </a:r>
            <a:r>
              <a:rPr lang="es-ES" sz="1200" b="1" i="1" dirty="0">
                <a:effectLst/>
                <a:latin typeface="+mj-lt"/>
                <a:ea typeface="Calibri" panose="020F0502020204030204" pitchFamily="34" charset="0"/>
                <a:cs typeface="Calibri" panose="020F0502020204030204" pitchFamily="34" charset="0"/>
              </a:rPr>
              <a:t>. </a:t>
            </a:r>
            <a:endParaRPr lang="es-ES" sz="1200" dirty="0">
              <a:effectLst/>
              <a:latin typeface="+mj-lt"/>
              <a:ea typeface="Calibri" panose="020F0502020204030204" pitchFamily="34" charset="0"/>
              <a:cs typeface="Times New Roman" panose="02020603050405020304" pitchFamily="18" charset="0"/>
            </a:endParaRPr>
          </a:p>
          <a:p>
            <a:pPr algn="just"/>
            <a:r>
              <a:rPr lang="es-ES" sz="1200" b="1" i="1" dirty="0">
                <a:latin typeface="+mj-lt"/>
                <a:ea typeface="Calibri" panose="020F0502020204030204" pitchFamily="34" charset="0"/>
                <a:cs typeface="Calibri" panose="020F0502020204030204" pitchFamily="34" charset="0"/>
              </a:rPr>
              <a:t>16 de noviembre.</a:t>
            </a:r>
            <a:endParaRPr lang="es-ES" sz="1200" b="1" i="1" dirty="0">
              <a:effectLst/>
              <a:latin typeface="+mj-lt"/>
              <a:ea typeface="Calibri" panose="020F0502020204030204" pitchFamily="34" charset="0"/>
              <a:cs typeface="Calibri" panose="020F0502020204030204" pitchFamily="34"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a:p>
            <a:pPr algn="just"/>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3CE56E05-B1F9-4122-A89E-9147630D0F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889" y="1744977"/>
            <a:ext cx="5774592" cy="3197680"/>
          </a:xfrm>
          <a:prstGeom prst="rect">
            <a:avLst/>
          </a:prstGeom>
        </p:spPr>
      </p:pic>
    </p:spTree>
    <p:extLst>
      <p:ext uri="{BB962C8B-B14F-4D97-AF65-F5344CB8AC3E}">
        <p14:creationId xmlns:p14="http://schemas.microsoft.com/office/powerpoint/2010/main" val="26486047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590179"/>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-Jornada Técnica Arquitectura Circular: La madera en exterior. </a:t>
            </a:r>
            <a:r>
              <a:rPr lang="es-ES" sz="1200" b="1" i="1" dirty="0" err="1">
                <a:effectLst/>
                <a:latin typeface="+mj-lt"/>
                <a:ea typeface="Calibri" panose="020F0502020204030204" pitchFamily="34" charset="0"/>
                <a:cs typeface="Calibri" panose="020F0502020204030204" pitchFamily="34" charset="0"/>
              </a:rPr>
              <a:t>Visendum</a:t>
            </a:r>
            <a:r>
              <a:rPr lang="es-ES" sz="1200" b="1" i="1" dirty="0">
                <a:effectLst/>
                <a:latin typeface="+mj-lt"/>
                <a:ea typeface="Calibri" panose="020F0502020204030204" pitchFamily="34" charset="0"/>
                <a:cs typeface="Calibri" panose="020F0502020204030204" pitchFamily="34" charset="0"/>
              </a:rPr>
              <a:t>.</a:t>
            </a:r>
          </a:p>
          <a:p>
            <a:pPr algn="just"/>
            <a:r>
              <a:rPr lang="es-ES" sz="1200" b="1" i="1" dirty="0">
                <a:latin typeface="+mj-lt"/>
                <a:ea typeface="Calibri" panose="020F0502020204030204" pitchFamily="34" charset="0"/>
                <a:cs typeface="Calibri" panose="020F0502020204030204" pitchFamily="34" charset="0"/>
              </a:rPr>
              <a:t>23 de noviembre.</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a:p>
            <a:pPr algn="just"/>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5CC8A57F-81B8-4A61-A70C-CE7F80DC63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141" y="1606534"/>
            <a:ext cx="4371536" cy="3278652"/>
          </a:xfrm>
          <a:prstGeom prst="rect">
            <a:avLst/>
          </a:prstGeom>
        </p:spPr>
      </p:pic>
    </p:spTree>
    <p:extLst>
      <p:ext uri="{BB962C8B-B14F-4D97-AF65-F5344CB8AC3E}">
        <p14:creationId xmlns:p14="http://schemas.microsoft.com/office/powerpoint/2010/main" val="26568421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731243"/>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pPr algn="just"/>
            <a:r>
              <a:rPr lang="es-ES" sz="1200" b="1" i="1" dirty="0">
                <a:effectLst/>
                <a:latin typeface="+mj-lt"/>
                <a:ea typeface="Calibri" panose="020F0502020204030204" pitchFamily="34" charset="0"/>
                <a:cs typeface="Calibri" panose="020F0502020204030204" pitchFamily="34" charset="0"/>
              </a:rPr>
              <a:t>INGRESOS POR JORNADAS: 12.350 €          </a:t>
            </a:r>
            <a:r>
              <a:rPr lang="es-ES" sz="1200" b="1" i="1" dirty="0" err="1">
                <a:effectLst/>
                <a:latin typeface="+mj-lt"/>
                <a:ea typeface="Calibri" panose="020F0502020204030204" pitchFamily="34" charset="0"/>
                <a:cs typeface="Calibri" panose="020F0502020204030204" pitchFamily="34" charset="0"/>
              </a:rPr>
              <a:t>Nº</a:t>
            </a:r>
            <a:r>
              <a:rPr lang="es-ES" sz="1200" b="1" i="1" dirty="0">
                <a:effectLst/>
                <a:latin typeface="+mj-lt"/>
                <a:ea typeface="Calibri" panose="020F0502020204030204" pitchFamily="34" charset="0"/>
                <a:cs typeface="Calibri" panose="020F0502020204030204" pitchFamily="34" charset="0"/>
              </a:rPr>
              <a:t> EMPRESAS: 26</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r>
              <a:rPr lang="es-ES" sz="1200" b="1" i="1" dirty="0">
                <a:effectLst/>
                <a:latin typeface="+mj-lt"/>
                <a:ea typeface="Calibri" panose="020F0502020204030204" pitchFamily="34" charset="0"/>
                <a:cs typeface="Calibri" panose="020F0502020204030204" pitchFamily="34" charset="0"/>
              </a:rPr>
              <a:t>INGRESOS POR PATROCINIO: 10.500 €       </a:t>
            </a:r>
            <a:r>
              <a:rPr lang="es-ES" sz="1200" b="1" i="1" dirty="0" err="1">
                <a:effectLst/>
                <a:latin typeface="+mj-lt"/>
                <a:ea typeface="Calibri" panose="020F0502020204030204" pitchFamily="34" charset="0"/>
                <a:cs typeface="Calibri" panose="020F0502020204030204" pitchFamily="34" charset="0"/>
              </a:rPr>
              <a:t>Nº</a:t>
            </a:r>
            <a:r>
              <a:rPr lang="es-ES" sz="1200" b="1" i="1" dirty="0">
                <a:effectLst/>
                <a:latin typeface="+mj-lt"/>
                <a:ea typeface="Calibri" panose="020F0502020204030204" pitchFamily="34" charset="0"/>
                <a:cs typeface="Calibri" panose="020F0502020204030204" pitchFamily="34" charset="0"/>
              </a:rPr>
              <a:t> EMPRESAS: 23</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a:p>
            <a:pPr algn="just"/>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30C64AF7-9DC0-42DD-AB4B-63DA4D6A65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550" y="1900990"/>
            <a:ext cx="6407979" cy="2927417"/>
          </a:xfrm>
          <a:prstGeom prst="rect">
            <a:avLst/>
          </a:prstGeom>
        </p:spPr>
      </p:pic>
    </p:spTree>
    <p:extLst>
      <p:ext uri="{BB962C8B-B14F-4D97-AF65-F5344CB8AC3E}">
        <p14:creationId xmlns:p14="http://schemas.microsoft.com/office/powerpoint/2010/main" val="17864797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479186" y="666054"/>
            <a:ext cx="4100616" cy="276999"/>
          </a:xfrm>
          <a:prstGeom prst="rect">
            <a:avLst/>
          </a:prstGeom>
        </p:spPr>
        <p:txBody>
          <a:bodyPr wrap="square">
            <a:spAutoFit/>
          </a:bodyPr>
          <a:lstStyle/>
          <a:p>
            <a:pPr algn="just">
              <a:spcBef>
                <a:spcPts val="500"/>
              </a:spcBef>
              <a:spcAft>
                <a:spcPts val="600"/>
              </a:spcAft>
            </a:pPr>
            <a:r>
              <a:rPr lang="es-ES" sz="1200" b="1" i="1" dirty="0">
                <a:effectLst/>
                <a:latin typeface="+mj-lt"/>
                <a:ea typeface="Calibri" panose="020F0502020204030204" pitchFamily="34" charset="0"/>
                <a:cs typeface="Calibri" panose="020F0502020204030204" pitchFamily="34" charset="0"/>
              </a:rPr>
              <a:t>- Jornada “Proyectando Iguales”</a:t>
            </a:r>
            <a:endParaRPr lang="es-ES" sz="1200" dirty="0">
              <a:effectLst/>
              <a:latin typeface="+mj-lt"/>
              <a:ea typeface="Calibri" panose="020F0502020204030204" pitchFamily="34" charset="0"/>
              <a:cs typeface="Times New Roman" panose="02020603050405020304" pitchFamily="18" charset="0"/>
            </a:endParaRPr>
          </a:p>
        </p:txBody>
      </p:sp>
      <p:pic>
        <p:nvPicPr>
          <p:cNvPr id="23" name="Imagen 22">
            <a:extLst>
              <a:ext uri="{FF2B5EF4-FFF2-40B4-BE49-F238E27FC236}">
                <a16:creationId xmlns:a16="http://schemas.microsoft.com/office/drawing/2014/main" id="{C2EF9D94-B5C3-4C84-A295-A514F4C34A1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313246" y="997578"/>
            <a:ext cx="5510132" cy="4029284"/>
          </a:xfrm>
          <a:prstGeom prst="rect">
            <a:avLst/>
          </a:prstGeom>
        </p:spPr>
      </p:pic>
    </p:spTree>
    <p:extLst>
      <p:ext uri="{BB962C8B-B14F-4D97-AF65-F5344CB8AC3E}">
        <p14:creationId xmlns:p14="http://schemas.microsoft.com/office/powerpoint/2010/main" val="28485841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479186" y="666054"/>
            <a:ext cx="4100616" cy="276999"/>
          </a:xfrm>
          <a:prstGeom prst="rect">
            <a:avLst/>
          </a:prstGeom>
        </p:spPr>
        <p:txBody>
          <a:bodyPr wrap="square">
            <a:spAutoFit/>
          </a:bodyPr>
          <a:lstStyle/>
          <a:p>
            <a:pPr algn="just">
              <a:spcBef>
                <a:spcPts val="500"/>
              </a:spcBef>
              <a:spcAft>
                <a:spcPts val="600"/>
              </a:spcAft>
            </a:pPr>
            <a:r>
              <a:rPr lang="es-ES" sz="1200" b="1" i="1" dirty="0">
                <a:effectLst/>
                <a:latin typeface="+mj-lt"/>
                <a:ea typeface="Calibri" panose="020F0502020204030204" pitchFamily="34" charset="0"/>
                <a:cs typeface="Calibri" panose="020F0502020204030204" pitchFamily="34" charset="0"/>
              </a:rPr>
              <a:t>- Jornada “Proyectando Iguales”</a:t>
            </a:r>
            <a:endParaRPr lang="es-ES" sz="1200" dirty="0">
              <a:effectLst/>
              <a:latin typeface="+mj-lt"/>
              <a:ea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C17C7584-ACC3-4A19-9DE8-793DF93EA4C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91742" y="989686"/>
            <a:ext cx="2943343" cy="2207507"/>
          </a:xfrm>
          <a:prstGeom prst="rect">
            <a:avLst/>
          </a:prstGeom>
        </p:spPr>
      </p:pic>
      <p:pic>
        <p:nvPicPr>
          <p:cNvPr id="2" name="1 Imagen"/>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16729" y="2966546"/>
            <a:ext cx="3599484" cy="2024710"/>
          </a:xfrm>
          <a:prstGeom prst="rect">
            <a:avLst/>
          </a:prstGeom>
        </p:spPr>
      </p:pic>
    </p:spTree>
    <p:extLst>
      <p:ext uri="{BB962C8B-B14F-4D97-AF65-F5344CB8AC3E}">
        <p14:creationId xmlns:p14="http://schemas.microsoft.com/office/powerpoint/2010/main" val="2451204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1052417"/>
            <a:ext cx="6512415" cy="928459"/>
          </a:xfrm>
          <a:prstGeom prst="rect">
            <a:avLst/>
          </a:prstGeom>
        </p:spPr>
        <p:txBody>
          <a:bodyPr wrap="square">
            <a:spAutoFit/>
          </a:bodyPr>
          <a:lstStyle/>
          <a:p>
            <a:pPr algn="just">
              <a:spcBef>
                <a:spcPts val="500"/>
              </a:spcBef>
              <a:spcAft>
                <a:spcPts val="600"/>
              </a:spcAft>
            </a:pPr>
            <a:r>
              <a:rPr lang="es-ES" sz="1200" b="1" i="1" dirty="0">
                <a:effectLst/>
                <a:latin typeface="+mj-lt"/>
                <a:ea typeface="Calibri" panose="020F0502020204030204" pitchFamily="34" charset="0"/>
                <a:cs typeface="Calibri" panose="020F0502020204030204" pitchFamily="34" charset="0"/>
              </a:rPr>
              <a:t>- Conferencia “Reflexiones sobre Murcia El Carmen: Exposición de Proyectos Fin de Carrera”. </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r>
              <a:rPr lang="es-ES" sz="1200" b="1" dirty="0">
                <a:effectLst/>
                <a:latin typeface="+mj-lt"/>
                <a:ea typeface="Calibri" panose="020F0502020204030204" pitchFamily="34" charset="0"/>
                <a:cs typeface="Calibri" panose="020F0502020204030204" pitchFamily="34" charset="0"/>
              </a:rPr>
              <a:t>Fecha: </a:t>
            </a:r>
            <a:r>
              <a:rPr lang="es-ES" sz="1200" dirty="0">
                <a:effectLst/>
                <a:latin typeface="+mj-lt"/>
                <a:ea typeface="Calibri" panose="020F0502020204030204" pitchFamily="34" charset="0"/>
                <a:cs typeface="Calibri" panose="020F0502020204030204" pitchFamily="34" charset="0"/>
              </a:rPr>
              <a:t>11 de marzo</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11" name="Imagen 10">
            <a:extLst>
              <a:ext uri="{FF2B5EF4-FFF2-40B4-BE49-F238E27FC236}">
                <a16:creationId xmlns:a16="http://schemas.microsoft.com/office/drawing/2014/main" id="{BEFFB20B-30DB-4FF3-87CE-07B27443D27D}"/>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17908" y="1706025"/>
            <a:ext cx="5764462" cy="3242510"/>
          </a:xfrm>
          <a:prstGeom prst="rect">
            <a:avLst/>
          </a:prstGeom>
        </p:spPr>
      </p:pic>
    </p:spTree>
    <p:extLst>
      <p:ext uri="{BB962C8B-B14F-4D97-AF65-F5344CB8AC3E}">
        <p14:creationId xmlns:p14="http://schemas.microsoft.com/office/powerpoint/2010/main" val="1446224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a:ln>
                <a:noFill/>
              </a:ln>
              <a:solidFill>
                <a:prstClr val="white"/>
              </a:solidFill>
              <a:effectLst/>
              <a:uLnTx/>
              <a:uFillTx/>
              <a:latin typeface="Franklin Gothic Medium"/>
              <a:ea typeface="+mn-ea"/>
              <a:cs typeface="+mn-cs"/>
            </a:endParaRPr>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ANÁLISIS DE GESTIÓN</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CUANTITATIVO</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AGRUPACIONES</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ECC</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CTEM</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INTRODUCCIÓN: </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r>
              <a:rPr kumimoji="0" lang="es-ES" sz="1200" b="1" i="0" u="none" strike="noStrike" kern="1200" cap="none" spc="150" normalizeH="0" baseline="0" noProof="0" dirty="0">
                <a:ln>
                  <a:noFill/>
                </a:ln>
                <a:solidFill>
                  <a:prstClr val="white"/>
                </a:solidFill>
                <a:effectLst/>
                <a:uLnTx/>
                <a:uFillTx/>
                <a:latin typeface="Franklin Gothic Medium"/>
                <a:ea typeface="+mn-ea"/>
                <a:cs typeface="+mn-cs"/>
              </a:rPr>
              <a:t>EL ESTADO DE LA PROFESIÓN</a:t>
            </a: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a:p>
            <a:pPr marL="0" marR="0" lvl="0" indent="0" algn="r" defTabSz="914400" rtl="0" eaLnBrk="1" fontAlgn="auto" latinLnBrk="0" hangingPunct="1">
              <a:lnSpc>
                <a:spcPct val="100000"/>
              </a:lnSpc>
              <a:spcBef>
                <a:spcPct val="20000"/>
              </a:spcBef>
              <a:spcAft>
                <a:spcPts val="0"/>
              </a:spcAft>
              <a:buClr>
                <a:srgbClr val="DDDDDD"/>
              </a:buClr>
              <a:buSzTx/>
              <a:buFont typeface="Wingdings 2" pitchFamily="18" charset="2"/>
              <a:buNone/>
              <a:tabLst/>
              <a:defRPr/>
            </a:pPr>
            <a:endParaRPr kumimoji="0" lang="es-ES" sz="1200" b="1" i="0" u="none" strike="noStrike" kern="1200" cap="none" spc="150" normalizeH="0" baseline="0" noProof="0" dirty="0">
              <a:ln>
                <a:noFill/>
              </a:ln>
              <a:solidFill>
                <a:prstClr val="white"/>
              </a:solidFill>
              <a:effectLst/>
              <a:uLnTx/>
              <a:uFillTx/>
              <a:latin typeface="Franklin Gothic Medium"/>
              <a:ea typeface="+mn-ea"/>
              <a:cs typeface="+mn-cs"/>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all" spc="150" normalizeH="0" baseline="0" noProof="0" dirty="0">
                <a:ln>
                  <a:noFill/>
                </a:ln>
                <a:solidFill>
                  <a:srgbClr val="000000"/>
                </a:solidFill>
                <a:effectLst/>
                <a:uLnTx/>
                <a:uFillTx/>
                <a:latin typeface="Franklin Gothic Medium"/>
                <a:ea typeface="+mj-ea"/>
                <a:cs typeface="+mj-cs"/>
              </a:rPr>
              <a:t>ANÁLISIS DE GESTIÓN CUANTITATIVO: </a:t>
            </a:r>
            <a:r>
              <a:rPr kumimoji="0" lang="es-ES" sz="2000" b="0" i="0" u="none" strike="noStrike" kern="1200" cap="all" spc="150" normalizeH="0" baseline="0" noProof="0" dirty="0">
                <a:ln>
                  <a:noFill/>
                </a:ln>
                <a:solidFill>
                  <a:srgbClr val="000000"/>
                </a:solidFill>
                <a:effectLst/>
                <a:uLnTx/>
                <a:uFillTx/>
                <a:latin typeface="Franklin Gothic Book"/>
                <a:ea typeface="+mj-ea"/>
                <a:cs typeface="Franklin Gothic Book"/>
              </a:rPr>
              <a:t>redes sociales</a:t>
            </a:r>
            <a:br>
              <a:rPr kumimoji="0" lang="es-ES" sz="4000" b="0" i="0" u="none" strike="noStrike" kern="1200" cap="all" spc="150" normalizeH="0" baseline="0" noProof="0" dirty="0">
                <a:ln>
                  <a:noFill/>
                </a:ln>
                <a:solidFill>
                  <a:srgbClr val="000000"/>
                </a:solidFill>
                <a:effectLst/>
                <a:uLnTx/>
                <a:uFillTx/>
                <a:latin typeface="Franklin Gothic Medium"/>
                <a:ea typeface="+mj-ea"/>
                <a:cs typeface="+mj-cs"/>
              </a:rPr>
            </a:br>
            <a:endParaRPr kumimoji="0" lang="es-ES" sz="2400" b="0" i="0" u="none" strike="noStrike" kern="1200" cap="all" spc="150" normalizeH="0" baseline="0" noProof="0" dirty="0">
              <a:ln>
                <a:noFill/>
              </a:ln>
              <a:solidFill>
                <a:srgbClr val="000000"/>
              </a:solidFill>
              <a:effectLst/>
              <a:uLnTx/>
              <a:uFillTx/>
              <a:latin typeface="Franklin Gothic Medium"/>
              <a:ea typeface="+mj-ea"/>
              <a:cs typeface="+mj-cs"/>
            </a:endParaRPr>
          </a:p>
        </p:txBody>
      </p:sp>
      <p:pic>
        <p:nvPicPr>
          <p:cNvPr id="22" name="Imagen 21">
            <a:extLst>
              <a:ext uri="{FF2B5EF4-FFF2-40B4-BE49-F238E27FC236}">
                <a16:creationId xmlns:a16="http://schemas.microsoft.com/office/drawing/2014/main" id="{49433CA3-28A1-4546-A347-5E448024ED2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855888" y="756494"/>
            <a:ext cx="662679" cy="662679"/>
          </a:xfrm>
          <a:prstGeom prst="rect">
            <a:avLst/>
          </a:prstGeom>
        </p:spPr>
      </p:pic>
      <p:pic>
        <p:nvPicPr>
          <p:cNvPr id="23" name="Imagen 22">
            <a:extLst>
              <a:ext uri="{FF2B5EF4-FFF2-40B4-BE49-F238E27FC236}">
                <a16:creationId xmlns:a16="http://schemas.microsoft.com/office/drawing/2014/main" id="{EE137D1F-27AD-477F-B2A9-7075DAB32CC2}"/>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780733" y="759449"/>
            <a:ext cx="666258" cy="666258"/>
          </a:xfrm>
          <a:prstGeom prst="rect">
            <a:avLst/>
          </a:prstGeom>
        </p:spPr>
      </p:pic>
      <p:pic>
        <p:nvPicPr>
          <p:cNvPr id="24" name="Imagen 23">
            <a:extLst>
              <a:ext uri="{FF2B5EF4-FFF2-40B4-BE49-F238E27FC236}">
                <a16:creationId xmlns:a16="http://schemas.microsoft.com/office/drawing/2014/main" id="{5B7D15C6-5CFB-4B9A-B31E-A4EC30461FAA}"/>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929386" y="754794"/>
            <a:ext cx="664022" cy="664022"/>
          </a:xfrm>
          <a:prstGeom prst="rect">
            <a:avLst/>
          </a:prstGeom>
        </p:spPr>
      </p:pic>
      <p:pic>
        <p:nvPicPr>
          <p:cNvPr id="25" name="Imagen 24">
            <a:extLst>
              <a:ext uri="{FF2B5EF4-FFF2-40B4-BE49-F238E27FC236}">
                <a16:creationId xmlns:a16="http://schemas.microsoft.com/office/drawing/2014/main" id="{9B69E287-631D-4670-9261-E5A2DD0BF4F9}"/>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5705578" y="758663"/>
            <a:ext cx="662913" cy="662913"/>
          </a:xfrm>
          <a:prstGeom prst="rect">
            <a:avLst/>
          </a:prstGeom>
        </p:spPr>
      </p:pic>
      <p:sp>
        <p:nvSpPr>
          <p:cNvPr id="2" name="CuadroTexto 1">
            <a:extLst>
              <a:ext uri="{FF2B5EF4-FFF2-40B4-BE49-F238E27FC236}">
                <a16:creationId xmlns:a16="http://schemas.microsoft.com/office/drawing/2014/main" id="{5660279B-C030-4E93-BA11-B1800108C3E1}"/>
              </a:ext>
            </a:extLst>
          </p:cNvPr>
          <p:cNvSpPr txBox="1"/>
          <p:nvPr/>
        </p:nvSpPr>
        <p:spPr>
          <a:xfrm>
            <a:off x="999460" y="4566822"/>
            <a:ext cx="479174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uLnTx/>
                <a:uFillTx/>
                <a:latin typeface="Franklin Gothic Medium"/>
                <a:ea typeface="+mn-ea"/>
                <a:cs typeface="+mn-cs"/>
              </a:rPr>
              <a:t>Seguidores Twitter: 4.612</a:t>
            </a:r>
          </a:p>
        </p:txBody>
      </p:sp>
      <p:graphicFrame>
        <p:nvGraphicFramePr>
          <p:cNvPr id="28" name="Gráfico 27">
            <a:extLst>
              <a:ext uri="{FF2B5EF4-FFF2-40B4-BE49-F238E27FC236}">
                <a16:creationId xmlns:a16="http://schemas.microsoft.com/office/drawing/2014/main" id="{FEE1ABFD-7887-4252-BD28-50A697CF79DA}"/>
              </a:ext>
            </a:extLst>
          </p:cNvPr>
          <p:cNvGraphicFramePr>
            <a:graphicFrameLocks/>
          </p:cNvGraphicFramePr>
          <p:nvPr>
            <p:extLst>
              <p:ext uri="{D42A27DB-BD31-4B8C-83A1-F6EECF244321}">
                <p14:modId xmlns:p14="http://schemas.microsoft.com/office/powerpoint/2010/main" val="3773278346"/>
              </p:ext>
            </p:extLst>
          </p:nvPr>
        </p:nvGraphicFramePr>
        <p:xfrm>
          <a:off x="874990" y="1612232"/>
          <a:ext cx="4830587" cy="2925217"/>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7154505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pic>
        <p:nvPicPr>
          <p:cNvPr id="13" name="Imagen 12">
            <a:extLst>
              <a:ext uri="{FF2B5EF4-FFF2-40B4-BE49-F238E27FC236}">
                <a16:creationId xmlns:a16="http://schemas.microsoft.com/office/drawing/2014/main" id="{1D60C365-376E-4C23-A523-7316D37AC50E}"/>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828260" y="723257"/>
            <a:ext cx="3995119" cy="1997560"/>
          </a:xfrm>
          <a:prstGeom prst="rect">
            <a:avLst/>
          </a:prstGeom>
        </p:spPr>
      </p:pic>
      <p:pic>
        <p:nvPicPr>
          <p:cNvPr id="3" name="Imagen 2">
            <a:extLst>
              <a:ext uri="{FF2B5EF4-FFF2-40B4-BE49-F238E27FC236}">
                <a16:creationId xmlns:a16="http://schemas.microsoft.com/office/drawing/2014/main" id="{80617E64-1F47-48AD-8068-BD0BAA4A1D83}"/>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811899" y="2810371"/>
            <a:ext cx="3995119" cy="2247254"/>
          </a:xfrm>
          <a:prstGeom prst="rect">
            <a:avLst/>
          </a:prstGeom>
        </p:spPr>
      </p:pic>
    </p:spTree>
    <p:extLst>
      <p:ext uri="{BB962C8B-B14F-4D97-AF65-F5344CB8AC3E}">
        <p14:creationId xmlns:p14="http://schemas.microsoft.com/office/powerpoint/2010/main" val="18792273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350035" y="643684"/>
            <a:ext cx="4473343" cy="602729"/>
          </a:xfrm>
          <a:prstGeom prst="rect">
            <a:avLst/>
          </a:prstGeom>
        </p:spPr>
        <p:txBody>
          <a:bodyPr wrap="square">
            <a:spAutoFit/>
          </a:bodyPr>
          <a:lstStyle/>
          <a:p>
            <a:pPr algn="just">
              <a:spcBef>
                <a:spcPts val="500"/>
              </a:spcBef>
              <a:spcAft>
                <a:spcPts val="600"/>
              </a:spcAft>
            </a:pPr>
            <a:r>
              <a:rPr lang="es-ES" sz="1200" b="1" dirty="0">
                <a:latin typeface="+mj-lt"/>
                <a:ea typeface="Calibri" panose="020F0502020204030204" pitchFamily="34" charset="0"/>
                <a:cs typeface="Calibri" panose="020F0502020204030204" pitchFamily="34" charset="0"/>
              </a:rPr>
              <a:t>- </a:t>
            </a:r>
            <a:r>
              <a:rPr lang="es-ES" sz="1200" b="1" dirty="0">
                <a:effectLst/>
                <a:latin typeface="+mj-lt"/>
                <a:ea typeface="Calibri" panose="020F0502020204030204" pitchFamily="34" charset="0"/>
                <a:cs typeface="Calibri" panose="020F0502020204030204" pitchFamily="34" charset="0"/>
              </a:rPr>
              <a:t>Charla-Coloquio "BOOKSTAGE: ¿QUÉ LEEN LOS ARTISTAS?" </a:t>
            </a: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31FEBBBC-FEA3-4DA7-AD7C-2B35DA67028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52400" y="1246412"/>
            <a:ext cx="6720798" cy="3780449"/>
          </a:xfrm>
          <a:prstGeom prst="rect">
            <a:avLst/>
          </a:prstGeom>
        </p:spPr>
      </p:pic>
    </p:spTree>
    <p:extLst>
      <p:ext uri="{BB962C8B-B14F-4D97-AF65-F5344CB8AC3E}">
        <p14:creationId xmlns:p14="http://schemas.microsoft.com/office/powerpoint/2010/main" val="25641121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1052417"/>
            <a:ext cx="6512415" cy="602729"/>
          </a:xfrm>
          <a:prstGeom prst="rect">
            <a:avLst/>
          </a:prstGeom>
        </p:spPr>
        <p:txBody>
          <a:bodyPr wrap="square">
            <a:spAutoFit/>
          </a:bodyPr>
          <a:lstStyle/>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sp>
        <p:nvSpPr>
          <p:cNvPr id="23" name="Rectángulo 22">
            <a:extLst>
              <a:ext uri="{FF2B5EF4-FFF2-40B4-BE49-F238E27FC236}">
                <a16:creationId xmlns:a16="http://schemas.microsoft.com/office/drawing/2014/main" id="{1D787A42-DF5C-45B9-BD75-CC5CDC5760BC}"/>
              </a:ext>
            </a:extLst>
          </p:cNvPr>
          <p:cNvSpPr/>
          <p:nvPr/>
        </p:nvSpPr>
        <p:spPr>
          <a:xfrm>
            <a:off x="2103792" y="642778"/>
            <a:ext cx="4749000" cy="602729"/>
          </a:xfrm>
          <a:prstGeom prst="rect">
            <a:avLst/>
          </a:prstGeom>
        </p:spPr>
        <p:txBody>
          <a:bodyPr wrap="square">
            <a:spAutoFit/>
          </a:bodyPr>
          <a:lstStyle/>
          <a:p>
            <a:pPr algn="just">
              <a:spcBef>
                <a:spcPts val="500"/>
              </a:spcBef>
              <a:spcAft>
                <a:spcPts val="600"/>
              </a:spcAft>
            </a:pPr>
            <a:r>
              <a:rPr lang="es-ES" sz="1200" b="1" dirty="0">
                <a:effectLst/>
                <a:latin typeface="+mj-lt"/>
                <a:ea typeface="Calibri" panose="020F0502020204030204" pitchFamily="34" charset="0"/>
                <a:cs typeface="Calibri" panose="020F0502020204030204" pitchFamily="34" charset="0"/>
              </a:rPr>
              <a:t>CASOS DE ÉXITO EN REFORMAS.</a:t>
            </a: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3E367709-A7C9-4FBF-BC49-E21FF7EF889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9973" y="1052416"/>
            <a:ext cx="5214225" cy="3910669"/>
          </a:xfrm>
          <a:prstGeom prst="rect">
            <a:avLst/>
          </a:prstGeom>
        </p:spPr>
      </p:pic>
    </p:spTree>
    <p:extLst>
      <p:ext uri="{BB962C8B-B14F-4D97-AF65-F5344CB8AC3E}">
        <p14:creationId xmlns:p14="http://schemas.microsoft.com/office/powerpoint/2010/main" val="32266538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1052417"/>
            <a:ext cx="6512415" cy="602729"/>
          </a:xfrm>
          <a:prstGeom prst="rect">
            <a:avLst/>
          </a:prstGeom>
        </p:spPr>
        <p:txBody>
          <a:bodyPr wrap="square">
            <a:spAutoFit/>
          </a:bodyPr>
          <a:lstStyle/>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sp>
        <p:nvSpPr>
          <p:cNvPr id="23" name="Rectángulo 22">
            <a:extLst>
              <a:ext uri="{FF2B5EF4-FFF2-40B4-BE49-F238E27FC236}">
                <a16:creationId xmlns:a16="http://schemas.microsoft.com/office/drawing/2014/main" id="{1D787A42-DF5C-45B9-BD75-CC5CDC5760BC}"/>
              </a:ext>
            </a:extLst>
          </p:cNvPr>
          <p:cNvSpPr/>
          <p:nvPr/>
        </p:nvSpPr>
        <p:spPr>
          <a:xfrm>
            <a:off x="296256" y="929501"/>
            <a:ext cx="6512415" cy="1254189"/>
          </a:xfrm>
          <a:prstGeom prst="rect">
            <a:avLst/>
          </a:prstGeom>
        </p:spPr>
        <p:txBody>
          <a:bodyPr wrap="square">
            <a:spAutoFit/>
          </a:bodyPr>
          <a:lstStyle/>
          <a:p>
            <a:pPr marL="171450" indent="-171450" algn="just">
              <a:spcBef>
                <a:spcPts val="500"/>
              </a:spcBef>
              <a:spcAft>
                <a:spcPts val="600"/>
              </a:spcAft>
              <a:buFontTx/>
              <a:buChar char="-"/>
            </a:pPr>
            <a:r>
              <a:rPr lang="es-ES" sz="1200" b="1" dirty="0">
                <a:effectLst/>
                <a:latin typeface="+mj-lt"/>
                <a:ea typeface="Calibri" panose="020F0502020204030204" pitchFamily="34" charset="0"/>
                <a:cs typeface="Calibri" panose="020F0502020204030204" pitchFamily="34" charset="0"/>
              </a:rPr>
              <a:t>CICLO DE REHABILITACIÓN. CHARLA I CASOS DE ÉXITO EN REFORMAS.</a:t>
            </a:r>
          </a:p>
          <a:p>
            <a:pPr algn="just">
              <a:spcBef>
                <a:spcPts val="500"/>
              </a:spcBef>
              <a:spcAft>
                <a:spcPts val="600"/>
              </a:spcAft>
            </a:pPr>
            <a:r>
              <a:rPr lang="es-ES" sz="1200" b="1" dirty="0">
                <a:latin typeface="+mj-lt"/>
                <a:ea typeface="Calibri" panose="020F0502020204030204" pitchFamily="34" charset="0"/>
                <a:cs typeface="Calibri" panose="020F0502020204030204" pitchFamily="34" charset="0"/>
              </a:rPr>
              <a:t>Ponentes: Javier Peña (</a:t>
            </a:r>
            <a:r>
              <a:rPr lang="es-ES" sz="1200" b="1" dirty="0" err="1">
                <a:latin typeface="+mj-lt"/>
                <a:ea typeface="Calibri" panose="020F0502020204030204" pitchFamily="34" charset="0"/>
                <a:cs typeface="Calibri" panose="020F0502020204030204" pitchFamily="34" charset="0"/>
              </a:rPr>
              <a:t>Xpiral</a:t>
            </a:r>
            <a:r>
              <a:rPr lang="es-ES" sz="1200" b="1" dirty="0">
                <a:latin typeface="+mj-lt"/>
                <a:ea typeface="Calibri" panose="020F0502020204030204" pitchFamily="34" charset="0"/>
                <a:cs typeface="Calibri" panose="020F0502020204030204" pitchFamily="34" charset="0"/>
              </a:rPr>
              <a:t>) e Ignacio Alarcón (AC+E Arquitectos)</a:t>
            </a:r>
            <a:endParaRPr lang="es-ES" sz="1200" b="1" dirty="0">
              <a:effectLst/>
              <a:latin typeface="+mj-lt"/>
              <a:ea typeface="Calibri" panose="020F0502020204030204" pitchFamily="34" charset="0"/>
              <a:cs typeface="Calibri" panose="020F0502020204030204" pitchFamily="34" charset="0"/>
            </a:endParaRPr>
          </a:p>
          <a:p>
            <a:pPr algn="just">
              <a:spcBef>
                <a:spcPts val="500"/>
              </a:spcBef>
              <a:spcAft>
                <a:spcPts val="600"/>
              </a:spcAft>
            </a:pPr>
            <a:r>
              <a:rPr lang="es-ES" sz="1200" b="1" dirty="0">
                <a:effectLst/>
                <a:latin typeface="+mj-lt"/>
                <a:ea typeface="Calibri" panose="020F0502020204030204" pitchFamily="34" charset="0"/>
                <a:cs typeface="Times New Roman" panose="02020603050405020304" pitchFamily="18" charset="0"/>
              </a:rPr>
              <a:t>Fecha: </a:t>
            </a:r>
            <a:r>
              <a:rPr lang="es-ES" sz="1200" dirty="0">
                <a:effectLst/>
                <a:latin typeface="+mj-lt"/>
                <a:ea typeface="Calibri" panose="020F0502020204030204" pitchFamily="34" charset="0"/>
                <a:cs typeface="Times New Roman" panose="02020603050405020304" pitchFamily="18" charset="0"/>
              </a:rPr>
              <a:t>29 de abril</a:t>
            </a: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8B254CD6-4A94-4781-A665-D220F0AA3F1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45345" y="1882874"/>
            <a:ext cx="5470664" cy="3077248"/>
          </a:xfrm>
          <a:prstGeom prst="rect">
            <a:avLst/>
          </a:prstGeom>
        </p:spPr>
      </p:pic>
    </p:spTree>
    <p:extLst>
      <p:ext uri="{BB962C8B-B14F-4D97-AF65-F5344CB8AC3E}">
        <p14:creationId xmlns:p14="http://schemas.microsoft.com/office/powerpoint/2010/main" val="19283329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endParaRPr lang="es-ES" sz="2800" dirty="0">
              <a:solidFill>
                <a:srgbClr val="000000"/>
              </a:solidFill>
              <a:latin typeface="Franklin Gothic Book"/>
              <a:cs typeface="Franklin Gothic Book"/>
            </a:endParaRPr>
          </a:p>
          <a:p>
            <a:pPr algn="l"/>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1052417"/>
            <a:ext cx="6512415" cy="602729"/>
          </a:xfrm>
          <a:prstGeom prst="rect">
            <a:avLst/>
          </a:prstGeom>
        </p:spPr>
        <p:txBody>
          <a:bodyPr wrap="square">
            <a:spAutoFit/>
          </a:bodyPr>
          <a:lstStyle/>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sp>
        <p:nvSpPr>
          <p:cNvPr id="23" name="Rectángulo 22">
            <a:extLst>
              <a:ext uri="{FF2B5EF4-FFF2-40B4-BE49-F238E27FC236}">
                <a16:creationId xmlns:a16="http://schemas.microsoft.com/office/drawing/2014/main" id="{1D787A42-DF5C-45B9-BD75-CC5CDC5760BC}"/>
              </a:ext>
            </a:extLst>
          </p:cNvPr>
          <p:cNvSpPr/>
          <p:nvPr/>
        </p:nvSpPr>
        <p:spPr>
          <a:xfrm>
            <a:off x="2029363" y="633739"/>
            <a:ext cx="6512415" cy="602729"/>
          </a:xfrm>
          <a:prstGeom prst="rect">
            <a:avLst/>
          </a:prstGeom>
        </p:spPr>
        <p:txBody>
          <a:bodyPr wrap="square">
            <a:spAutoFit/>
          </a:bodyPr>
          <a:lstStyle/>
          <a:p>
            <a:pPr algn="just">
              <a:spcBef>
                <a:spcPts val="500"/>
              </a:spcBef>
              <a:spcAft>
                <a:spcPts val="600"/>
              </a:spcAft>
            </a:pPr>
            <a:r>
              <a:rPr lang="es-ES" sz="1200" b="1" dirty="0">
                <a:effectLst/>
                <a:latin typeface="+mj-lt"/>
                <a:ea typeface="Calibri" panose="020F0502020204030204" pitchFamily="34" charset="0"/>
                <a:cs typeface="Calibri" panose="020F0502020204030204" pitchFamily="34" charset="0"/>
              </a:rPr>
              <a:t>                                                              CASOS DE ÉXITO EN REFORMAS.</a:t>
            </a: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B2983594-2664-4BA9-8A3F-2BF8CCEA2D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750" y="1294246"/>
            <a:ext cx="6664628" cy="3748853"/>
          </a:xfrm>
          <a:prstGeom prst="rect">
            <a:avLst/>
          </a:prstGeom>
        </p:spPr>
      </p:pic>
    </p:spTree>
    <p:extLst>
      <p:ext uri="{BB962C8B-B14F-4D97-AF65-F5344CB8AC3E}">
        <p14:creationId xmlns:p14="http://schemas.microsoft.com/office/powerpoint/2010/main" val="1437487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endParaRPr lang="es-ES" sz="2800" dirty="0">
              <a:solidFill>
                <a:srgbClr val="000000"/>
              </a:solidFill>
              <a:latin typeface="Franklin Gothic Book"/>
              <a:cs typeface="Franklin Gothic Book"/>
            </a:endParaRPr>
          </a:p>
          <a:p>
            <a:pPr algn="l"/>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1052417"/>
            <a:ext cx="6512415" cy="602729"/>
          </a:xfrm>
          <a:prstGeom prst="rect">
            <a:avLst/>
          </a:prstGeom>
        </p:spPr>
        <p:txBody>
          <a:bodyPr wrap="square">
            <a:spAutoFit/>
          </a:bodyPr>
          <a:lstStyle/>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sp>
        <p:nvSpPr>
          <p:cNvPr id="23" name="Rectángulo 22">
            <a:extLst>
              <a:ext uri="{FF2B5EF4-FFF2-40B4-BE49-F238E27FC236}">
                <a16:creationId xmlns:a16="http://schemas.microsoft.com/office/drawing/2014/main" id="{1D787A42-DF5C-45B9-BD75-CC5CDC5760BC}"/>
              </a:ext>
            </a:extLst>
          </p:cNvPr>
          <p:cNvSpPr/>
          <p:nvPr/>
        </p:nvSpPr>
        <p:spPr>
          <a:xfrm>
            <a:off x="296256" y="911276"/>
            <a:ext cx="6512415" cy="1579920"/>
          </a:xfrm>
          <a:prstGeom prst="rect">
            <a:avLst/>
          </a:prstGeom>
        </p:spPr>
        <p:txBody>
          <a:bodyPr wrap="square">
            <a:spAutoFit/>
          </a:bodyPr>
          <a:lstStyle/>
          <a:p>
            <a:pPr marL="171450" indent="-171450" algn="just">
              <a:spcBef>
                <a:spcPts val="500"/>
              </a:spcBef>
              <a:spcAft>
                <a:spcPts val="600"/>
              </a:spcAft>
              <a:buFontTx/>
              <a:buChar char="-"/>
            </a:pPr>
            <a:r>
              <a:rPr lang="es-ES" sz="1200" b="1" dirty="0">
                <a:effectLst/>
                <a:latin typeface="+mj-lt"/>
                <a:ea typeface="Calibri" panose="020F0502020204030204" pitchFamily="34" charset="0"/>
                <a:cs typeface="Calibri" panose="020F0502020204030204" pitchFamily="34" charset="0"/>
              </a:rPr>
              <a:t>CICLO DE REHABILITACIÓN. CHARLA II CASOS DE ÉXITO EN REFORMAS.</a:t>
            </a:r>
          </a:p>
          <a:p>
            <a:pPr algn="just">
              <a:spcBef>
                <a:spcPts val="500"/>
              </a:spcBef>
              <a:spcAft>
                <a:spcPts val="600"/>
              </a:spcAft>
            </a:pPr>
            <a:r>
              <a:rPr lang="es-ES" sz="1200" b="1" dirty="0">
                <a:latin typeface="+mj-lt"/>
                <a:ea typeface="Calibri" panose="020F0502020204030204" pitchFamily="34" charset="0"/>
                <a:cs typeface="Calibri" panose="020F0502020204030204" pitchFamily="34" charset="0"/>
              </a:rPr>
              <a:t>Ponentes: José Manuel Muñoz y Gema González (Srta. </a:t>
            </a:r>
            <a:r>
              <a:rPr lang="es-ES" sz="1200" b="1" dirty="0" err="1">
                <a:latin typeface="+mj-lt"/>
                <a:ea typeface="Calibri" panose="020F0502020204030204" pitchFamily="34" charset="0"/>
                <a:cs typeface="Calibri" panose="020F0502020204030204" pitchFamily="34" charset="0"/>
              </a:rPr>
              <a:t>Rottenmeier</a:t>
            </a:r>
            <a:r>
              <a:rPr lang="es-ES" sz="1200" b="1" dirty="0">
                <a:latin typeface="+mj-lt"/>
                <a:ea typeface="Calibri" panose="020F0502020204030204" pitchFamily="34" charset="0"/>
                <a:cs typeface="Calibri" panose="020F0502020204030204" pitchFamily="34" charset="0"/>
              </a:rPr>
              <a:t> Estudio de Arquitectura)</a:t>
            </a:r>
          </a:p>
          <a:p>
            <a:pPr algn="just">
              <a:spcBef>
                <a:spcPts val="500"/>
              </a:spcBef>
              <a:spcAft>
                <a:spcPts val="600"/>
              </a:spcAft>
            </a:pPr>
            <a:r>
              <a:rPr lang="es-ES" sz="1200" b="1" dirty="0">
                <a:effectLst/>
                <a:latin typeface="+mj-lt"/>
                <a:ea typeface="Calibri" panose="020F0502020204030204" pitchFamily="34" charset="0"/>
                <a:cs typeface="Calibri" panose="020F0502020204030204" pitchFamily="34" charset="0"/>
              </a:rPr>
              <a:t>                 Miguel Fernández y Manuel Acosta (</a:t>
            </a:r>
            <a:r>
              <a:rPr lang="es-ES" sz="1200" b="1" dirty="0" err="1">
                <a:effectLst/>
                <a:latin typeface="+mj-lt"/>
                <a:ea typeface="Calibri" panose="020F0502020204030204" pitchFamily="34" charset="0"/>
                <a:cs typeface="Calibri" panose="020F0502020204030204" pitchFamily="34" charset="0"/>
              </a:rPr>
              <a:t>O</a:t>
            </a:r>
            <a:r>
              <a:rPr lang="es-ES" sz="1200" b="1" dirty="0" err="1">
                <a:latin typeface="+mj-lt"/>
                <a:ea typeface="Calibri" panose="020F0502020204030204" pitchFamily="34" charset="0"/>
                <a:cs typeface="Calibri" panose="020F0502020204030204" pitchFamily="34" charset="0"/>
              </a:rPr>
              <a:t>kono</a:t>
            </a:r>
            <a:r>
              <a:rPr lang="es-ES" sz="1200" b="1" dirty="0">
                <a:latin typeface="+mj-lt"/>
                <a:ea typeface="Calibri" panose="020F0502020204030204" pitchFamily="34" charset="0"/>
                <a:cs typeface="Calibri" panose="020F0502020204030204" pitchFamily="34" charset="0"/>
              </a:rPr>
              <a:t> Arquitectura)</a:t>
            </a:r>
            <a:endParaRPr lang="es-ES" sz="1200" b="1" dirty="0">
              <a:effectLst/>
              <a:latin typeface="+mj-lt"/>
              <a:ea typeface="Calibri" panose="020F0502020204030204" pitchFamily="34" charset="0"/>
              <a:cs typeface="Calibri" panose="020F0502020204030204" pitchFamily="34" charset="0"/>
            </a:endParaRPr>
          </a:p>
          <a:p>
            <a:pPr algn="just">
              <a:spcBef>
                <a:spcPts val="500"/>
              </a:spcBef>
              <a:spcAft>
                <a:spcPts val="600"/>
              </a:spcAft>
            </a:pPr>
            <a:r>
              <a:rPr lang="es-ES" sz="1200" b="1" dirty="0">
                <a:effectLst/>
                <a:latin typeface="+mj-lt"/>
                <a:ea typeface="Calibri" panose="020F0502020204030204" pitchFamily="34" charset="0"/>
                <a:cs typeface="Times New Roman" panose="02020603050405020304" pitchFamily="18" charset="0"/>
              </a:rPr>
              <a:t>Fecha: </a:t>
            </a:r>
            <a:r>
              <a:rPr lang="es-ES" sz="1200" dirty="0">
                <a:effectLst/>
                <a:latin typeface="+mj-lt"/>
                <a:ea typeface="Calibri" panose="020F0502020204030204" pitchFamily="34" charset="0"/>
                <a:cs typeface="Times New Roman" panose="02020603050405020304" pitchFamily="18" charset="0"/>
              </a:rPr>
              <a:t>13 de mayo</a:t>
            </a: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46F6EE29-78D5-409B-B4F3-52928FB25A7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699806" y="1949597"/>
            <a:ext cx="5096801" cy="2866951"/>
          </a:xfrm>
          <a:prstGeom prst="rect">
            <a:avLst/>
          </a:prstGeom>
        </p:spPr>
      </p:pic>
    </p:spTree>
    <p:extLst>
      <p:ext uri="{BB962C8B-B14F-4D97-AF65-F5344CB8AC3E}">
        <p14:creationId xmlns:p14="http://schemas.microsoft.com/office/powerpoint/2010/main" val="12879610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1071740"/>
            <a:ext cx="6485010" cy="461665"/>
          </a:xfrm>
          <a:prstGeom prst="rect">
            <a:avLst/>
          </a:prstGeom>
        </p:spPr>
        <p:txBody>
          <a:bodyPr wrap="square">
            <a:spAutoFit/>
          </a:bodyPr>
          <a:lstStyle/>
          <a:p>
            <a:pPr algn="just"/>
            <a:r>
              <a:rPr lang="es-ES" sz="1200" b="1" i="1" dirty="0">
                <a:effectLst/>
                <a:latin typeface="+mj-lt"/>
                <a:ea typeface="Calibri" panose="020F0502020204030204" pitchFamily="34" charset="0"/>
                <a:cs typeface="Calibri" panose="020F0502020204030204" pitchFamily="34" charset="0"/>
              </a:rPr>
              <a:t>-Jornada Formativa Rendimiento energético de instalaciones térmicas e iluminación</a:t>
            </a:r>
            <a:endParaRPr lang="es-ES" sz="1200" dirty="0">
              <a:effectLst/>
              <a:latin typeface="+mj-lt"/>
              <a:ea typeface="Calibri" panose="020F0502020204030204" pitchFamily="34" charset="0"/>
              <a:cs typeface="Times New Roman" panose="02020603050405020304" pitchFamily="18" charset="0"/>
            </a:endParaRPr>
          </a:p>
          <a:p>
            <a:pPr algn="just"/>
            <a:r>
              <a:rPr lang="es-ES" sz="1200" b="1" dirty="0">
                <a:effectLst/>
                <a:latin typeface="+mj-lt"/>
                <a:ea typeface="Calibri" panose="020F0502020204030204" pitchFamily="34" charset="0"/>
                <a:cs typeface="Calibri" panose="020F0502020204030204" pitchFamily="34" charset="0"/>
              </a:rPr>
              <a:t>Fecha: </a:t>
            </a:r>
            <a:r>
              <a:rPr lang="es-ES" sz="1200" dirty="0">
                <a:effectLst/>
                <a:latin typeface="+mj-lt"/>
                <a:ea typeface="Calibri" panose="020F0502020204030204" pitchFamily="34" charset="0"/>
                <a:cs typeface="Calibri" panose="020F0502020204030204" pitchFamily="34" charset="0"/>
              </a:rPr>
              <a:t>28 de mayo </a:t>
            </a:r>
            <a:endParaRPr lang="es-ES" sz="1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330891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1071740"/>
            <a:ext cx="6485010" cy="461665"/>
          </a:xfrm>
          <a:prstGeom prst="rect">
            <a:avLst/>
          </a:prstGeom>
        </p:spPr>
        <p:txBody>
          <a:bodyPr wrap="square">
            <a:spAutoFit/>
          </a:bodyPr>
          <a:lstStyle/>
          <a:p>
            <a:pPr algn="just"/>
            <a:r>
              <a:rPr lang="es-ES" sz="1200" b="1" i="1" dirty="0">
                <a:effectLst/>
                <a:latin typeface="+mj-lt"/>
                <a:ea typeface="Calibri" panose="020F0502020204030204" pitchFamily="34" charset="0"/>
                <a:cs typeface="Calibri" panose="020F0502020204030204" pitchFamily="34" charset="0"/>
              </a:rPr>
              <a:t>-Conferencia DESURBANIZAR. Andrés Cánovas. </a:t>
            </a:r>
            <a:endParaRPr lang="es-ES" sz="1200" dirty="0">
              <a:effectLst/>
              <a:latin typeface="+mj-lt"/>
              <a:ea typeface="Calibri" panose="020F0502020204030204" pitchFamily="34" charset="0"/>
              <a:cs typeface="Times New Roman" panose="02020603050405020304" pitchFamily="18" charset="0"/>
            </a:endParaRPr>
          </a:p>
          <a:p>
            <a:pPr algn="just"/>
            <a:r>
              <a:rPr lang="es-ES" sz="1200" b="1" dirty="0">
                <a:effectLst/>
                <a:latin typeface="+mj-lt"/>
                <a:ea typeface="Calibri" panose="020F0502020204030204" pitchFamily="34" charset="0"/>
                <a:cs typeface="Calibri" panose="020F0502020204030204" pitchFamily="34" charset="0"/>
              </a:rPr>
              <a:t>Fecha: </a:t>
            </a:r>
            <a:r>
              <a:rPr lang="es-ES" sz="1200" dirty="0">
                <a:effectLst/>
                <a:latin typeface="+mj-lt"/>
                <a:ea typeface="Calibri" panose="020F0502020204030204" pitchFamily="34" charset="0"/>
                <a:cs typeface="Calibri" panose="020F0502020204030204" pitchFamily="34" charset="0"/>
              </a:rPr>
              <a:t>2 de junio</a:t>
            </a: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105B9E4C-C319-4DF5-8184-11A5A8C5EF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125" y="1592836"/>
            <a:ext cx="5844930" cy="3287773"/>
          </a:xfrm>
          <a:prstGeom prst="rect">
            <a:avLst/>
          </a:prstGeom>
        </p:spPr>
      </p:pic>
    </p:spTree>
    <p:extLst>
      <p:ext uri="{BB962C8B-B14F-4D97-AF65-F5344CB8AC3E}">
        <p14:creationId xmlns:p14="http://schemas.microsoft.com/office/powerpoint/2010/main" val="61609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1071740"/>
            <a:ext cx="6485010" cy="461665"/>
          </a:xfrm>
          <a:prstGeom prst="rect">
            <a:avLst/>
          </a:prstGeom>
        </p:spPr>
        <p:txBody>
          <a:bodyPr wrap="square">
            <a:spAutoFit/>
          </a:bodyPr>
          <a:lstStyle/>
          <a:p>
            <a:pPr algn="just"/>
            <a:r>
              <a:rPr lang="es-ES" sz="1200" b="1" i="1" dirty="0">
                <a:effectLst/>
                <a:latin typeface="+mj-lt"/>
                <a:ea typeface="Calibri" panose="020F0502020204030204" pitchFamily="34" charset="0"/>
                <a:cs typeface="Calibri" panose="020F0502020204030204" pitchFamily="34" charset="0"/>
              </a:rPr>
              <a:t>-Charla Rehabilitación de Fachadas</a:t>
            </a:r>
            <a:endParaRPr lang="es-ES" sz="1200" dirty="0">
              <a:effectLst/>
              <a:latin typeface="+mj-lt"/>
              <a:ea typeface="Calibri" panose="020F0502020204030204" pitchFamily="34" charset="0"/>
              <a:cs typeface="Times New Roman" panose="02020603050405020304" pitchFamily="18" charset="0"/>
            </a:endParaRPr>
          </a:p>
          <a:p>
            <a:pPr algn="just"/>
            <a:r>
              <a:rPr lang="es-ES" sz="1200" b="1" dirty="0">
                <a:effectLst/>
                <a:latin typeface="+mj-lt"/>
                <a:ea typeface="Calibri" panose="020F0502020204030204" pitchFamily="34" charset="0"/>
                <a:cs typeface="Calibri" panose="020F0502020204030204" pitchFamily="34" charset="0"/>
              </a:rPr>
              <a:t>Fecha: </a:t>
            </a:r>
            <a:r>
              <a:rPr lang="es-ES" sz="1200" dirty="0">
                <a:effectLst/>
                <a:latin typeface="+mj-lt"/>
                <a:ea typeface="Calibri" panose="020F0502020204030204" pitchFamily="34" charset="0"/>
                <a:cs typeface="Calibri" panose="020F0502020204030204" pitchFamily="34" charset="0"/>
              </a:rPr>
              <a:t>3 de junio</a:t>
            </a: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ECE9AE57-52EC-4E0A-8DB1-B3A21D4ED4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550" y="1615458"/>
            <a:ext cx="5771890" cy="3246688"/>
          </a:xfrm>
          <a:prstGeom prst="rect">
            <a:avLst/>
          </a:prstGeom>
        </p:spPr>
      </p:pic>
    </p:spTree>
    <p:extLst>
      <p:ext uri="{BB962C8B-B14F-4D97-AF65-F5344CB8AC3E}">
        <p14:creationId xmlns:p14="http://schemas.microsoft.com/office/powerpoint/2010/main" val="31071989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1071740"/>
            <a:ext cx="6485010" cy="461665"/>
          </a:xfrm>
          <a:prstGeom prst="rect">
            <a:avLst/>
          </a:prstGeom>
        </p:spPr>
        <p:txBody>
          <a:bodyPr wrap="square">
            <a:spAutoFit/>
          </a:bodyPr>
          <a:lstStyle/>
          <a:p>
            <a:pPr algn="just"/>
            <a:r>
              <a:rPr lang="es-ES" sz="1200" b="1" i="1" dirty="0">
                <a:effectLst/>
                <a:latin typeface="+mj-lt"/>
                <a:ea typeface="Calibri" panose="020F0502020204030204" pitchFamily="34" charset="0"/>
                <a:cs typeface="Calibri" panose="020F0502020204030204" pitchFamily="34" charset="0"/>
              </a:rPr>
              <a:t>-Charla Casos de regeneración urbana. Premios FAD 2020. Ciudad y paisaje. </a:t>
            </a:r>
            <a:endParaRPr lang="es-ES" sz="1200" dirty="0">
              <a:effectLst/>
              <a:latin typeface="+mj-lt"/>
              <a:ea typeface="Calibri" panose="020F0502020204030204" pitchFamily="34" charset="0"/>
              <a:cs typeface="Times New Roman" panose="02020603050405020304" pitchFamily="18" charset="0"/>
            </a:endParaRPr>
          </a:p>
          <a:p>
            <a:pPr algn="just"/>
            <a:r>
              <a:rPr lang="es-ES" sz="1200" b="1" dirty="0">
                <a:effectLst/>
                <a:latin typeface="+mj-lt"/>
                <a:ea typeface="Calibri" panose="020F0502020204030204" pitchFamily="34" charset="0"/>
                <a:cs typeface="Calibri" panose="020F0502020204030204" pitchFamily="34" charset="0"/>
              </a:rPr>
              <a:t>Fecha: </a:t>
            </a:r>
            <a:r>
              <a:rPr lang="es-ES" sz="1200" dirty="0">
                <a:effectLst/>
                <a:latin typeface="+mj-lt"/>
                <a:ea typeface="Calibri" panose="020F0502020204030204" pitchFamily="34" charset="0"/>
                <a:cs typeface="Calibri" panose="020F0502020204030204" pitchFamily="34" charset="0"/>
              </a:rPr>
              <a:t>30 de junio</a:t>
            </a: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F756EEDE-AD20-4626-B86B-D7B55E64CA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692" y="1751428"/>
            <a:ext cx="6323170" cy="3186285"/>
          </a:xfrm>
          <a:prstGeom prst="rect">
            <a:avLst/>
          </a:prstGeom>
        </p:spPr>
      </p:pic>
    </p:spTree>
    <p:extLst>
      <p:ext uri="{BB962C8B-B14F-4D97-AF65-F5344CB8AC3E}">
        <p14:creationId xmlns:p14="http://schemas.microsoft.com/office/powerpoint/2010/main" val="2460742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Jornadas técnicas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989687"/>
            <a:ext cx="6512415" cy="553998"/>
          </a:xfrm>
          <a:prstGeom prst="rect">
            <a:avLst/>
          </a:prstGeom>
        </p:spPr>
        <p:txBody>
          <a:bodyPr wrap="square">
            <a:spAutoFit/>
          </a:bodyPr>
          <a:lstStyle/>
          <a:p>
            <a:pPr algn="just">
              <a:spcBef>
                <a:spcPts val="500"/>
              </a:spcBef>
              <a:spcAft>
                <a:spcPts val="600"/>
              </a:spcAft>
            </a:pPr>
            <a:r>
              <a:rPr lang="es-ES" i="1" dirty="0">
                <a:solidFill>
                  <a:srgbClr val="000000"/>
                </a:solidFill>
                <a:cs typeface="Franklin Gothic Book"/>
              </a:rPr>
              <a:t>-</a:t>
            </a:r>
            <a:r>
              <a:rPr lang="es-ES" sz="1200" b="1" i="1" dirty="0">
                <a:effectLst/>
                <a:latin typeface="+mj-lt"/>
                <a:ea typeface="Calibri" panose="020F0502020204030204" pitchFamily="34" charset="0"/>
                <a:cs typeface="Calibri" panose="020F0502020204030204" pitchFamily="34" charset="0"/>
              </a:rPr>
              <a:t>Jornada Teórica-práctica: Sistemas de aislamiento térmico por el exterior con acabado mineral y acabado cerámico. </a:t>
            </a:r>
            <a:r>
              <a:rPr lang="es-ES" sz="1200" b="1" i="1" dirty="0" err="1">
                <a:effectLst/>
                <a:latin typeface="+mj-lt"/>
                <a:ea typeface="Calibri" panose="020F0502020204030204" pitchFamily="34" charset="0"/>
                <a:cs typeface="Calibri" panose="020F0502020204030204" pitchFamily="34" charset="0"/>
              </a:rPr>
              <a:t>Mapetherm</a:t>
            </a:r>
            <a:r>
              <a:rPr lang="es-ES" sz="1200" b="1" i="1" dirty="0">
                <a:effectLst/>
                <a:latin typeface="+mj-lt"/>
                <a:ea typeface="Calibri" panose="020F0502020204030204" pitchFamily="34" charset="0"/>
                <a:cs typeface="Calibri" panose="020F0502020204030204" pitchFamily="34" charset="0"/>
              </a:rPr>
              <a:t> </a:t>
            </a:r>
            <a:r>
              <a:rPr lang="es-ES" sz="1200" b="1" i="1" dirty="0" err="1">
                <a:effectLst/>
                <a:latin typeface="+mj-lt"/>
                <a:ea typeface="Calibri" panose="020F0502020204030204" pitchFamily="34" charset="0"/>
                <a:cs typeface="Calibri" panose="020F0502020204030204" pitchFamily="34" charset="0"/>
              </a:rPr>
              <a:t>System</a:t>
            </a:r>
            <a:r>
              <a:rPr lang="es-ES" sz="1200" b="1" i="1" dirty="0">
                <a:effectLst/>
                <a:latin typeface="+mj-lt"/>
                <a:ea typeface="Calibri" panose="020F0502020204030204" pitchFamily="34" charset="0"/>
                <a:cs typeface="Calibri" panose="020F0502020204030204" pitchFamily="34" charset="0"/>
              </a:rPr>
              <a:t> y </a:t>
            </a:r>
            <a:r>
              <a:rPr lang="es-ES" sz="1200" b="1" i="1" dirty="0" err="1">
                <a:effectLst/>
                <a:latin typeface="+mj-lt"/>
                <a:ea typeface="Calibri" panose="020F0502020204030204" pitchFamily="34" charset="0"/>
                <a:cs typeface="Calibri" panose="020F0502020204030204" pitchFamily="34" charset="0"/>
              </a:rPr>
              <a:t>Mapetherm</a:t>
            </a:r>
            <a:r>
              <a:rPr lang="es-ES" sz="1200" b="1" i="1" dirty="0">
                <a:effectLst/>
                <a:latin typeface="+mj-lt"/>
                <a:ea typeface="Calibri" panose="020F0502020204030204" pitchFamily="34" charset="0"/>
                <a:cs typeface="Calibri" panose="020F0502020204030204" pitchFamily="34" charset="0"/>
              </a:rPr>
              <a:t> Tilo </a:t>
            </a:r>
            <a:r>
              <a:rPr lang="es-ES" sz="1200" b="1" i="1" dirty="0" err="1">
                <a:effectLst/>
                <a:latin typeface="+mj-lt"/>
                <a:ea typeface="Calibri" panose="020F0502020204030204" pitchFamily="34" charset="0"/>
                <a:cs typeface="Calibri" panose="020F0502020204030204" pitchFamily="34" charset="0"/>
              </a:rPr>
              <a:t>System</a:t>
            </a:r>
            <a:r>
              <a:rPr lang="es-ES" sz="1200" b="1" i="1" dirty="0">
                <a:effectLst/>
                <a:latin typeface="+mj-lt"/>
                <a:ea typeface="Calibri" panose="020F0502020204030204" pitchFamily="34" charset="0"/>
                <a:cs typeface="Calibri" panose="020F0502020204030204" pitchFamily="34" charset="0"/>
              </a:rPr>
              <a:t>. MAPEI.</a:t>
            </a: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BBB4D6E9-E179-4E30-B2CA-25E0DAC518B8}"/>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16654" y="1633818"/>
            <a:ext cx="6271620" cy="3393044"/>
          </a:xfrm>
          <a:prstGeom prst="rect">
            <a:avLst/>
          </a:prstGeom>
        </p:spPr>
      </p:pic>
    </p:spTree>
    <p:extLst>
      <p:ext uri="{BB962C8B-B14F-4D97-AF65-F5344CB8AC3E}">
        <p14:creationId xmlns:p14="http://schemas.microsoft.com/office/powerpoint/2010/main" val="19268047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1071740"/>
            <a:ext cx="6485010" cy="461665"/>
          </a:xfrm>
          <a:prstGeom prst="rect">
            <a:avLst/>
          </a:prstGeom>
        </p:spPr>
        <p:txBody>
          <a:bodyPr wrap="square">
            <a:spAutoFit/>
          </a:bodyPr>
          <a:lstStyle/>
          <a:p>
            <a:pPr algn="just"/>
            <a:r>
              <a:rPr lang="es-ES" sz="1200" b="1" i="1" dirty="0">
                <a:effectLst/>
                <a:latin typeface="+mj-lt"/>
                <a:ea typeface="Calibri" panose="020F0502020204030204" pitchFamily="34" charset="0"/>
                <a:cs typeface="Calibri" panose="020F0502020204030204" pitchFamily="34" charset="0"/>
              </a:rPr>
              <a:t>-XI Congreso </a:t>
            </a:r>
            <a:r>
              <a:rPr lang="es-ES" sz="1200" b="1" i="1" dirty="0" err="1">
                <a:effectLst/>
                <a:latin typeface="+mj-lt"/>
                <a:ea typeface="Calibri" panose="020F0502020204030204" pitchFamily="34" charset="0"/>
                <a:cs typeface="Calibri" panose="020F0502020204030204" pitchFamily="34" charset="0"/>
              </a:rPr>
              <a:t>Docomomo</a:t>
            </a:r>
            <a:r>
              <a:rPr lang="es-ES" sz="1200" b="1" i="1" dirty="0">
                <a:effectLst/>
                <a:latin typeface="+mj-lt"/>
                <a:ea typeface="Calibri" panose="020F0502020204030204" pitchFamily="34" charset="0"/>
                <a:cs typeface="Calibri" panose="020F0502020204030204" pitchFamily="34" charset="0"/>
              </a:rPr>
              <a:t> Ibérico: Arquitectura y Medio. El Mediterráneo. </a:t>
            </a:r>
            <a:endParaRPr lang="es-ES" sz="1200" dirty="0">
              <a:effectLst/>
              <a:latin typeface="+mj-lt"/>
              <a:ea typeface="Calibri" panose="020F0502020204030204" pitchFamily="34" charset="0"/>
              <a:cs typeface="Times New Roman" panose="02020603050405020304" pitchFamily="18" charset="0"/>
            </a:endParaRPr>
          </a:p>
          <a:p>
            <a:pPr algn="just"/>
            <a:r>
              <a:rPr lang="es-ES" sz="1200" b="1" dirty="0">
                <a:effectLst/>
                <a:latin typeface="+mj-lt"/>
                <a:ea typeface="Calibri" panose="020F0502020204030204" pitchFamily="34" charset="0"/>
                <a:cs typeface="Calibri" panose="020F0502020204030204" pitchFamily="34" charset="0"/>
              </a:rPr>
              <a:t>Fecha: </a:t>
            </a:r>
            <a:r>
              <a:rPr lang="es-ES" sz="1200" dirty="0">
                <a:effectLst/>
                <a:latin typeface="+mj-lt"/>
                <a:ea typeface="Calibri" panose="020F0502020204030204" pitchFamily="34" charset="0"/>
                <a:cs typeface="Calibri" panose="020F0502020204030204" pitchFamily="34" charset="0"/>
              </a:rPr>
              <a:t>15, 16 y 17 de septiembre </a:t>
            </a:r>
            <a:endParaRPr lang="es-ES" sz="1200" dirty="0">
              <a:effectLst/>
              <a:latin typeface="+mj-lt"/>
              <a:ea typeface="Calibri" panose="020F0502020204030204" pitchFamily="34" charset="0"/>
              <a:cs typeface="Times New Roman" panose="02020603050405020304" pitchFamily="18" charset="0"/>
            </a:endParaRPr>
          </a:p>
        </p:txBody>
      </p:sp>
      <p:pic>
        <p:nvPicPr>
          <p:cNvPr id="4" name="Imagen 3" descr="Imagen que contiene hombre, tabla, parado, mujer&#10;&#10;Descripción generada automáticamente">
            <a:extLst>
              <a:ext uri="{FF2B5EF4-FFF2-40B4-BE49-F238E27FC236}">
                <a16:creationId xmlns:a16="http://schemas.microsoft.com/office/drawing/2014/main" id="{BA1EB369-1CC5-4332-9764-654A16B7E0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057" y="1533405"/>
            <a:ext cx="6201312" cy="3464264"/>
          </a:xfrm>
          <a:prstGeom prst="rect">
            <a:avLst/>
          </a:prstGeom>
        </p:spPr>
      </p:pic>
    </p:spTree>
    <p:extLst>
      <p:ext uri="{BB962C8B-B14F-4D97-AF65-F5344CB8AC3E}">
        <p14:creationId xmlns:p14="http://schemas.microsoft.com/office/powerpoint/2010/main" val="13323901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1071740"/>
            <a:ext cx="6485010" cy="646331"/>
          </a:xfrm>
          <a:prstGeom prst="rect">
            <a:avLst/>
          </a:prstGeom>
        </p:spPr>
        <p:txBody>
          <a:bodyPr wrap="square">
            <a:spAutoFit/>
          </a:bodyPr>
          <a:lstStyle/>
          <a:p>
            <a:pPr algn="just"/>
            <a:r>
              <a:rPr lang="es-ES" sz="1200" b="1" i="1" dirty="0">
                <a:effectLst/>
                <a:latin typeface="+mj-lt"/>
                <a:ea typeface="Calibri" panose="020F0502020204030204" pitchFamily="34" charset="0"/>
                <a:cs typeface="Calibri" panose="020F0502020204030204" pitchFamily="34" charset="0"/>
              </a:rPr>
              <a:t>-Reunión informativa ayudas libro del edificio existente para rehabilitación y redacción de proyectos de rehabilitación</a:t>
            </a:r>
            <a:endParaRPr lang="es-ES" sz="1200" dirty="0">
              <a:effectLst/>
              <a:latin typeface="+mj-lt"/>
              <a:ea typeface="Calibri" panose="020F0502020204030204" pitchFamily="34" charset="0"/>
              <a:cs typeface="Times New Roman" panose="02020603050405020304" pitchFamily="18" charset="0"/>
            </a:endParaRPr>
          </a:p>
          <a:p>
            <a:pPr algn="just"/>
            <a:r>
              <a:rPr lang="es-ES" sz="1200" b="1" dirty="0">
                <a:effectLst/>
                <a:latin typeface="+mj-lt"/>
                <a:ea typeface="Calibri" panose="020F0502020204030204" pitchFamily="34" charset="0"/>
                <a:cs typeface="Calibri" panose="020F0502020204030204" pitchFamily="34" charset="0"/>
              </a:rPr>
              <a:t>Fecha: </a:t>
            </a:r>
            <a:r>
              <a:rPr lang="es-ES" sz="1200" dirty="0">
                <a:effectLst/>
                <a:latin typeface="+mj-lt"/>
                <a:ea typeface="Calibri" panose="020F0502020204030204" pitchFamily="34" charset="0"/>
                <a:cs typeface="Calibri" panose="020F0502020204030204" pitchFamily="34" charset="0"/>
              </a:rPr>
              <a:t>27 de septiembre </a:t>
            </a: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BFD2220D-4263-40CE-9C24-F122FC37FE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8159" y="1800124"/>
            <a:ext cx="5436967" cy="3041303"/>
          </a:xfrm>
          <a:prstGeom prst="rect">
            <a:avLst/>
          </a:prstGeom>
        </p:spPr>
      </p:pic>
    </p:spTree>
    <p:extLst>
      <p:ext uri="{BB962C8B-B14F-4D97-AF65-F5344CB8AC3E}">
        <p14:creationId xmlns:p14="http://schemas.microsoft.com/office/powerpoint/2010/main" val="20535613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CONFERENCIAS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1071740"/>
            <a:ext cx="6485010" cy="461665"/>
          </a:xfrm>
          <a:prstGeom prst="rect">
            <a:avLst/>
          </a:prstGeom>
        </p:spPr>
        <p:txBody>
          <a:bodyPr wrap="square">
            <a:spAutoFit/>
          </a:bodyPr>
          <a:lstStyle/>
          <a:p>
            <a:pPr algn="just"/>
            <a:r>
              <a:rPr lang="es-ES" sz="1200" b="1" i="1" dirty="0">
                <a:effectLst/>
                <a:latin typeface="+mj-lt"/>
                <a:ea typeface="Calibri" panose="020F0502020204030204" pitchFamily="34" charset="0"/>
                <a:cs typeface="Calibri" panose="020F0502020204030204" pitchFamily="34" charset="0"/>
              </a:rPr>
              <a:t>-Jornada Presentación MAMBA. Nueva herramienta de mediciones y presupuestos</a:t>
            </a:r>
            <a:endParaRPr lang="es-ES" sz="1200" dirty="0">
              <a:effectLst/>
              <a:latin typeface="+mj-lt"/>
              <a:ea typeface="Calibri" panose="020F0502020204030204" pitchFamily="34" charset="0"/>
              <a:cs typeface="Times New Roman" panose="02020603050405020304" pitchFamily="18" charset="0"/>
            </a:endParaRPr>
          </a:p>
          <a:p>
            <a:pPr algn="just"/>
            <a:r>
              <a:rPr lang="es-ES" sz="1200" b="1" dirty="0">
                <a:effectLst/>
                <a:latin typeface="+mj-lt"/>
                <a:ea typeface="Calibri" panose="020F0502020204030204" pitchFamily="34" charset="0"/>
                <a:cs typeface="Calibri" panose="020F0502020204030204" pitchFamily="34" charset="0"/>
              </a:rPr>
              <a:t>Fecha: </a:t>
            </a:r>
            <a:r>
              <a:rPr lang="es-ES" sz="1200" dirty="0">
                <a:effectLst/>
                <a:latin typeface="+mj-lt"/>
                <a:ea typeface="Calibri" panose="020F0502020204030204" pitchFamily="34" charset="0"/>
                <a:cs typeface="Calibri" panose="020F0502020204030204" pitchFamily="34" charset="0"/>
              </a:rPr>
              <a:t>17 de noviembre</a:t>
            </a: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A055924-058B-4169-906F-B61AECFED7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8922" y="1582726"/>
            <a:ext cx="5880099" cy="3307556"/>
          </a:xfrm>
          <a:prstGeom prst="rect">
            <a:avLst/>
          </a:prstGeom>
        </p:spPr>
      </p:pic>
    </p:spTree>
    <p:extLst>
      <p:ext uri="{BB962C8B-B14F-4D97-AF65-F5344CB8AC3E}">
        <p14:creationId xmlns:p14="http://schemas.microsoft.com/office/powerpoint/2010/main" val="17571776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TRABAJO-comisiones</a:t>
            </a:r>
            <a:endParaRPr lang="es-ES" sz="18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1059647"/>
            <a:ext cx="6512415" cy="3485570"/>
          </a:xfrm>
          <a:prstGeom prst="rect">
            <a:avLst/>
          </a:prstGeom>
        </p:spPr>
        <p:txBody>
          <a:bodyPr wrap="square">
            <a:spAutoFit/>
          </a:bodyPr>
          <a:lstStyle/>
          <a:p>
            <a:pPr algn="just">
              <a:spcBef>
                <a:spcPts val="500"/>
              </a:spcBef>
              <a:spcAft>
                <a:spcPts val="600"/>
              </a:spcAft>
            </a:pPr>
            <a:r>
              <a:rPr lang="es-ES" sz="1400" dirty="0">
                <a:latin typeface="+mj-lt"/>
                <a:ea typeface="Calibri" panose="020F0502020204030204" pitchFamily="34" charset="0"/>
                <a:cs typeface="Calibri" panose="020F0502020204030204" pitchFamily="34" charset="0"/>
              </a:rPr>
              <a:t>MANTENIMIENTO</a:t>
            </a:r>
          </a:p>
          <a:p>
            <a:pPr algn="just">
              <a:spcBef>
                <a:spcPts val="500"/>
              </a:spcBef>
              <a:spcAft>
                <a:spcPts val="600"/>
              </a:spcAft>
            </a:pPr>
            <a:r>
              <a:rPr lang="es-ES" sz="1400" dirty="0">
                <a:latin typeface="+mj-lt"/>
                <a:ea typeface="Calibri" panose="020F0502020204030204" pitchFamily="34" charset="0"/>
                <a:cs typeface="Calibri" panose="020F0502020204030204" pitchFamily="34" charset="0"/>
              </a:rPr>
              <a:t>COMISION DE VISADO</a:t>
            </a:r>
          </a:p>
          <a:p>
            <a:pPr algn="just">
              <a:spcBef>
                <a:spcPts val="500"/>
              </a:spcBef>
              <a:spcAft>
                <a:spcPts val="600"/>
              </a:spcAft>
            </a:pPr>
            <a:r>
              <a:rPr lang="es-ES" sz="1400" dirty="0">
                <a:effectLst/>
                <a:latin typeface="+mj-lt"/>
                <a:ea typeface="Calibri" panose="020F0502020204030204" pitchFamily="34" charset="0"/>
                <a:cs typeface="Calibri" panose="020F0502020204030204" pitchFamily="34" charset="0"/>
              </a:rPr>
              <a:t>CONCURSOS</a:t>
            </a:r>
          </a:p>
          <a:p>
            <a:pPr algn="just">
              <a:spcBef>
                <a:spcPts val="500"/>
              </a:spcBef>
              <a:spcAft>
                <a:spcPts val="600"/>
              </a:spcAft>
            </a:pPr>
            <a:r>
              <a:rPr lang="es-ES" sz="1400" dirty="0">
                <a:effectLst/>
                <a:latin typeface="+mj-lt"/>
                <a:ea typeface="Calibri" panose="020F0502020204030204" pitchFamily="34" charset="0"/>
                <a:cs typeface="Calibri" panose="020F0502020204030204" pitchFamily="34" charset="0"/>
              </a:rPr>
              <a:t>GENERO</a:t>
            </a:r>
          </a:p>
          <a:p>
            <a:pPr algn="just">
              <a:spcBef>
                <a:spcPts val="500"/>
              </a:spcBef>
              <a:spcAft>
                <a:spcPts val="600"/>
              </a:spcAft>
            </a:pPr>
            <a:r>
              <a:rPr lang="es-ES" sz="1400" dirty="0">
                <a:effectLst/>
                <a:latin typeface="+mj-lt"/>
                <a:ea typeface="Calibri" panose="020F0502020204030204" pitchFamily="34" charset="0"/>
                <a:cs typeface="Calibri" panose="020F0502020204030204" pitchFamily="34" charset="0"/>
              </a:rPr>
              <a:t>OFICINAS DE APOYO A LA REHABILITACION</a:t>
            </a:r>
          </a:p>
          <a:p>
            <a:pPr algn="just">
              <a:spcBef>
                <a:spcPts val="500"/>
              </a:spcBef>
              <a:spcAft>
                <a:spcPts val="600"/>
              </a:spcAft>
            </a:pPr>
            <a:r>
              <a:rPr lang="es-ES" sz="1400" dirty="0">
                <a:latin typeface="+mj-lt"/>
                <a:ea typeface="Calibri" panose="020F0502020204030204" pitchFamily="34" charset="0"/>
                <a:cs typeface="Calibri" panose="020F0502020204030204" pitchFamily="34" charset="0"/>
              </a:rPr>
              <a:t>APOYO AL EJERCICIO DE LA PROFESION</a:t>
            </a:r>
          </a:p>
          <a:p>
            <a:pPr algn="just">
              <a:spcBef>
                <a:spcPts val="500"/>
              </a:spcBef>
              <a:spcAft>
                <a:spcPts val="600"/>
              </a:spcAft>
            </a:pPr>
            <a:r>
              <a:rPr lang="es-ES" sz="1400" dirty="0">
                <a:effectLst/>
                <a:latin typeface="+mj-lt"/>
                <a:ea typeface="Calibri" panose="020F0502020204030204" pitchFamily="34" charset="0"/>
                <a:cs typeface="Calibri" panose="020F0502020204030204" pitchFamily="34" charset="0"/>
              </a:rPr>
              <a:t>EXPERTOS INUNDABILIDAD</a:t>
            </a:r>
            <a:endParaRPr lang="es-ES" sz="3200" dirty="0">
              <a:effectLst/>
              <a:latin typeface="+mj-lt"/>
              <a:ea typeface="Calibri" panose="020F0502020204030204" pitchFamily="34" charset="0"/>
              <a:cs typeface="Calibri" panose="020F0502020204030204" pitchFamily="34" charset="0"/>
            </a:endParaRPr>
          </a:p>
          <a:p>
            <a:pPr algn="just">
              <a:spcBef>
                <a:spcPts val="500"/>
              </a:spcBef>
              <a:spcAft>
                <a:spcPts val="600"/>
              </a:spcAft>
            </a:pPr>
            <a:r>
              <a:rPr lang="es-ES" sz="1400" dirty="0">
                <a:latin typeface="+mj-lt"/>
                <a:ea typeface="Calibri" panose="020F0502020204030204" pitchFamily="34" charset="0"/>
                <a:cs typeface="Calibri" panose="020F0502020204030204" pitchFamily="34" charset="0"/>
              </a:rPr>
              <a:t>LIBRO DEL EDIFICIO</a:t>
            </a:r>
          </a:p>
          <a:p>
            <a:pPr algn="just">
              <a:spcBef>
                <a:spcPts val="500"/>
              </a:spcBef>
              <a:spcAft>
                <a:spcPts val="600"/>
              </a:spcAft>
            </a:pPr>
            <a:r>
              <a:rPr lang="es-ES" sz="1400" dirty="0">
                <a:effectLst/>
                <a:latin typeface="+mj-lt"/>
                <a:ea typeface="Calibri" panose="020F0502020204030204" pitchFamily="34" charset="0"/>
                <a:cs typeface="Calibri" panose="020F0502020204030204" pitchFamily="34" charset="0"/>
              </a:rPr>
              <a:t>ARQUITECTURA </a:t>
            </a:r>
            <a:r>
              <a:rPr lang="es-ES" sz="1400" dirty="0">
                <a:latin typeface="+mj-lt"/>
                <a:ea typeface="Calibri" panose="020F0502020204030204" pitchFamily="34" charset="0"/>
                <a:cs typeface="Calibri" panose="020F0502020204030204" pitchFamily="34" charset="0"/>
              </a:rPr>
              <a:t>Y CONSTRUCCION SOSTENIBLE</a:t>
            </a:r>
            <a:endParaRPr lang="es-ES" sz="14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141087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 - MANTENIMIENTO</a:t>
            </a: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9ADC84D4-BF96-43AF-B301-07E0DD69396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75127" y="986498"/>
            <a:ext cx="2664455" cy="1998341"/>
          </a:xfrm>
          <a:prstGeom prst="rect">
            <a:avLst/>
          </a:prstGeom>
        </p:spPr>
      </p:pic>
      <p:pic>
        <p:nvPicPr>
          <p:cNvPr id="11" name="Imagen 10">
            <a:extLst>
              <a:ext uri="{FF2B5EF4-FFF2-40B4-BE49-F238E27FC236}">
                <a16:creationId xmlns:a16="http://schemas.microsoft.com/office/drawing/2014/main" id="{051F3C0F-642D-4D59-BBF8-B29FCC4DF103}"/>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985025" y="989687"/>
            <a:ext cx="3838353" cy="2878765"/>
          </a:xfrm>
          <a:prstGeom prst="rect">
            <a:avLst/>
          </a:prstGeom>
        </p:spPr>
      </p:pic>
      <p:pic>
        <p:nvPicPr>
          <p:cNvPr id="23" name="Imagen 22">
            <a:extLst>
              <a:ext uri="{FF2B5EF4-FFF2-40B4-BE49-F238E27FC236}">
                <a16:creationId xmlns:a16="http://schemas.microsoft.com/office/drawing/2014/main" id="{64A0CB22-DDCA-4209-8381-A16712F69ECA}"/>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81551" y="2994489"/>
            <a:ext cx="2658032" cy="1996765"/>
          </a:xfrm>
          <a:prstGeom prst="rect">
            <a:avLst/>
          </a:prstGeom>
        </p:spPr>
      </p:pic>
    </p:spTree>
    <p:extLst>
      <p:ext uri="{BB962C8B-B14F-4D97-AF65-F5344CB8AC3E}">
        <p14:creationId xmlns:p14="http://schemas.microsoft.com/office/powerpoint/2010/main" val="8615336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 - MANTENIMIENTO</a:t>
            </a:r>
            <a:br>
              <a:rPr lang="es-ES" sz="4000" dirty="0">
                <a:solidFill>
                  <a:srgbClr val="000000"/>
                </a:solidFill>
              </a:rPr>
            </a:br>
            <a:endParaRPr lang="es-ES" sz="2400" dirty="0">
              <a:solidFill>
                <a:srgbClr val="000000"/>
              </a:solidFill>
              <a:latin typeface="+mn-lt"/>
            </a:endParaRPr>
          </a:p>
        </p:txBody>
      </p:sp>
      <p:pic>
        <p:nvPicPr>
          <p:cNvPr id="4" name="Imagen 3">
            <a:extLst>
              <a:ext uri="{FF2B5EF4-FFF2-40B4-BE49-F238E27FC236}">
                <a16:creationId xmlns:a16="http://schemas.microsoft.com/office/drawing/2014/main" id="{6772A4C2-3692-4691-871A-B710272465D7}"/>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61506" y="989687"/>
            <a:ext cx="5199321" cy="3899491"/>
          </a:xfrm>
          <a:prstGeom prst="rect">
            <a:avLst/>
          </a:prstGeom>
        </p:spPr>
      </p:pic>
    </p:spTree>
    <p:extLst>
      <p:ext uri="{BB962C8B-B14F-4D97-AF65-F5344CB8AC3E}">
        <p14:creationId xmlns:p14="http://schemas.microsoft.com/office/powerpoint/2010/main" val="39249661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 CONCURSOS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D38D6304-A43D-4862-9285-4F1D16EBC49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40538" y="979218"/>
            <a:ext cx="3211926" cy="2408944"/>
          </a:xfrm>
          <a:prstGeom prst="rect">
            <a:avLst/>
          </a:prstGeom>
        </p:spPr>
      </p:pic>
      <p:pic>
        <p:nvPicPr>
          <p:cNvPr id="4" name="Imagen 3">
            <a:extLst>
              <a:ext uri="{FF2B5EF4-FFF2-40B4-BE49-F238E27FC236}">
                <a16:creationId xmlns:a16="http://schemas.microsoft.com/office/drawing/2014/main" id="{495A5CBD-9A80-4C65-8A96-EA044A8E0A32}"/>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408473" y="979218"/>
            <a:ext cx="2366129" cy="3154839"/>
          </a:xfrm>
          <a:prstGeom prst="rect">
            <a:avLst/>
          </a:prstGeom>
        </p:spPr>
      </p:pic>
      <p:pic>
        <p:nvPicPr>
          <p:cNvPr id="13" name="Imagen 12">
            <a:extLst>
              <a:ext uri="{FF2B5EF4-FFF2-40B4-BE49-F238E27FC236}">
                <a16:creationId xmlns:a16="http://schemas.microsoft.com/office/drawing/2014/main" id="{544D8850-F383-45DD-A391-9DE89D2291C5}"/>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52400" y="3563794"/>
            <a:ext cx="4207298" cy="1399292"/>
          </a:xfrm>
          <a:prstGeom prst="rect">
            <a:avLst/>
          </a:prstGeom>
        </p:spPr>
      </p:pic>
    </p:spTree>
    <p:extLst>
      <p:ext uri="{BB962C8B-B14F-4D97-AF65-F5344CB8AC3E}">
        <p14:creationId xmlns:p14="http://schemas.microsoft.com/office/powerpoint/2010/main" val="875121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 - </a:t>
            </a:r>
            <a:r>
              <a:rPr lang="es-ES" sz="1800" dirty="0" err="1">
                <a:solidFill>
                  <a:srgbClr val="000000"/>
                </a:solidFill>
                <a:latin typeface="Franklin Gothic Book"/>
                <a:cs typeface="Franklin Gothic Book"/>
              </a:rPr>
              <a:t>GéNERO</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pic>
        <p:nvPicPr>
          <p:cNvPr id="4" name="Imagen 3">
            <a:extLst>
              <a:ext uri="{FF2B5EF4-FFF2-40B4-BE49-F238E27FC236}">
                <a16:creationId xmlns:a16="http://schemas.microsoft.com/office/drawing/2014/main" id="{71A1423F-7286-432B-AA16-402F5AB2DF9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4056" y="1243686"/>
            <a:ext cx="6619322" cy="3168164"/>
          </a:xfrm>
          <a:prstGeom prst="rect">
            <a:avLst/>
          </a:prstGeom>
        </p:spPr>
      </p:pic>
    </p:spTree>
    <p:extLst>
      <p:ext uri="{BB962C8B-B14F-4D97-AF65-F5344CB8AC3E}">
        <p14:creationId xmlns:p14="http://schemas.microsoft.com/office/powerpoint/2010/main" val="35124884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 - </a:t>
            </a:r>
            <a:r>
              <a:rPr lang="es-ES" sz="1800" dirty="0" err="1">
                <a:solidFill>
                  <a:srgbClr val="000000"/>
                </a:solidFill>
                <a:latin typeface="Franklin Gothic Book"/>
                <a:cs typeface="Franklin Gothic Book"/>
              </a:rPr>
              <a:t>GéNERO</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pic>
        <p:nvPicPr>
          <p:cNvPr id="3" name="Imagen 2">
            <a:extLst>
              <a:ext uri="{FF2B5EF4-FFF2-40B4-BE49-F238E27FC236}">
                <a16:creationId xmlns:a16="http://schemas.microsoft.com/office/drawing/2014/main" id="{3531B551-2DD1-44BA-8BAD-2C8033DFC7F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775031" y="914739"/>
            <a:ext cx="4048347" cy="4048347"/>
          </a:xfrm>
          <a:prstGeom prst="rect">
            <a:avLst/>
          </a:prstGeom>
        </p:spPr>
      </p:pic>
      <p:pic>
        <p:nvPicPr>
          <p:cNvPr id="22" name="Imagen 2">
            <a:extLst>
              <a:ext uri="{FF2B5EF4-FFF2-40B4-BE49-F238E27FC236}">
                <a16:creationId xmlns:a16="http://schemas.microsoft.com/office/drawing/2014/main" id="{D5381818-4CA7-454F-825C-738C6BBDB5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017" y="1739763"/>
            <a:ext cx="2470150" cy="1389460"/>
          </a:xfrm>
          <a:prstGeom prst="rect">
            <a:avLst/>
          </a:prstGeom>
        </p:spPr>
      </p:pic>
    </p:spTree>
    <p:extLst>
      <p:ext uri="{BB962C8B-B14F-4D97-AF65-F5344CB8AC3E}">
        <p14:creationId xmlns:p14="http://schemas.microsoft.com/office/powerpoint/2010/main" val="2665554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 – </a:t>
            </a:r>
            <a:r>
              <a:rPr lang="es-ES" sz="1800" dirty="0" err="1">
                <a:solidFill>
                  <a:srgbClr val="000000"/>
                </a:solidFill>
                <a:latin typeface="Franklin Gothic Book"/>
                <a:cs typeface="Franklin Gothic Book"/>
              </a:rPr>
              <a:t>GéNERO</a:t>
            </a:r>
            <a:r>
              <a:rPr lang="es-ES" sz="1400" dirty="0">
                <a:solidFill>
                  <a:srgbClr val="000000"/>
                </a:solidFill>
                <a:latin typeface="Franklin Gothic Book"/>
                <a:cs typeface="Franklin Gothic Book"/>
              </a:rPr>
              <a:t>-WOMEN IN ARCHITECTURE</a:t>
            </a:r>
            <a:br>
              <a:rPr lang="es-ES" sz="14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pic>
        <p:nvPicPr>
          <p:cNvPr id="4" name="Imagen 3">
            <a:extLst>
              <a:ext uri="{FF2B5EF4-FFF2-40B4-BE49-F238E27FC236}">
                <a16:creationId xmlns:a16="http://schemas.microsoft.com/office/drawing/2014/main" id="{78F283DE-DB3E-4FBF-B61A-AF098E91BCC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73978" y="989687"/>
            <a:ext cx="6649400" cy="3894801"/>
          </a:xfrm>
          <a:prstGeom prst="rect">
            <a:avLst/>
          </a:prstGeom>
        </p:spPr>
      </p:pic>
    </p:spTree>
    <p:extLst>
      <p:ext uri="{BB962C8B-B14F-4D97-AF65-F5344CB8AC3E}">
        <p14:creationId xmlns:p14="http://schemas.microsoft.com/office/powerpoint/2010/main" val="609379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Jornadas técnicas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989687"/>
            <a:ext cx="6512415" cy="461665"/>
          </a:xfrm>
          <a:prstGeom prst="rect">
            <a:avLst/>
          </a:prstGeom>
        </p:spPr>
        <p:txBody>
          <a:bodyPr wrap="square">
            <a:spAutoFit/>
          </a:bodyPr>
          <a:lstStyle/>
          <a:p>
            <a:r>
              <a:rPr lang="es-ES" sz="1200" b="1" i="1" dirty="0">
                <a:solidFill>
                  <a:srgbClr val="000000"/>
                </a:solidFill>
                <a:cs typeface="Franklin Gothic Book"/>
              </a:rPr>
              <a:t>-</a:t>
            </a:r>
            <a:r>
              <a:rPr lang="es-ES" sz="1200" b="1" i="1" dirty="0">
                <a:effectLst/>
                <a:latin typeface="+mj-lt"/>
                <a:ea typeface="Calibri" panose="020F0502020204030204" pitchFamily="34" charset="0"/>
              </a:rPr>
              <a:t>Jornada Técnica “MENS SANA IN HABITAT SANO”. La madera y su equilibrio natural. SIDO MADERA.</a:t>
            </a:r>
            <a:endParaRPr lang="es-ES" sz="1200" dirty="0">
              <a:latin typeface="Franklin Gothic Book"/>
              <a:cs typeface="Franklin Gothic Book"/>
            </a:endParaRPr>
          </a:p>
        </p:txBody>
      </p:sp>
      <p:pic>
        <p:nvPicPr>
          <p:cNvPr id="3" name="Imagen 2">
            <a:extLst>
              <a:ext uri="{FF2B5EF4-FFF2-40B4-BE49-F238E27FC236}">
                <a16:creationId xmlns:a16="http://schemas.microsoft.com/office/drawing/2014/main" id="{1EF048E6-A880-4D09-9EC0-36753F691EE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10963" y="1451352"/>
            <a:ext cx="6389968" cy="3558413"/>
          </a:xfrm>
          <a:prstGeom prst="rect">
            <a:avLst/>
          </a:prstGeom>
        </p:spPr>
      </p:pic>
    </p:spTree>
    <p:extLst>
      <p:ext uri="{BB962C8B-B14F-4D97-AF65-F5344CB8AC3E}">
        <p14:creationId xmlns:p14="http://schemas.microsoft.com/office/powerpoint/2010/main" val="14364886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7200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    </a:t>
            </a:r>
            <a:r>
              <a:rPr lang="es-ES" sz="1400" dirty="0">
                <a:solidFill>
                  <a:srgbClr val="000000"/>
                </a:solidFill>
                <a:latin typeface="Franklin Gothic Book"/>
                <a:cs typeface="Franklin Gothic Book"/>
              </a:rPr>
              <a:t>OFICINAS APOYO A LA </a:t>
            </a:r>
            <a:r>
              <a:rPr lang="es-ES" sz="1400" dirty="0" err="1">
                <a:solidFill>
                  <a:srgbClr val="000000"/>
                </a:solidFill>
                <a:latin typeface="Franklin Gothic Book"/>
                <a:cs typeface="Franklin Gothic Book"/>
              </a:rPr>
              <a:t>REHABILITACIóN</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pic>
        <p:nvPicPr>
          <p:cNvPr id="23" name="Imagen 22">
            <a:extLst>
              <a:ext uri="{FF2B5EF4-FFF2-40B4-BE49-F238E27FC236}">
                <a16:creationId xmlns:a16="http://schemas.microsoft.com/office/drawing/2014/main" id="{0E5EBD69-0012-4434-9C6F-777DA52899D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4473" y="1001593"/>
            <a:ext cx="1981200" cy="1102632"/>
          </a:xfrm>
          <a:prstGeom prst="rect">
            <a:avLst/>
          </a:prstGeom>
        </p:spPr>
      </p:pic>
      <p:pic>
        <p:nvPicPr>
          <p:cNvPr id="25" name="Imagen 24">
            <a:extLst>
              <a:ext uri="{FF2B5EF4-FFF2-40B4-BE49-F238E27FC236}">
                <a16:creationId xmlns:a16="http://schemas.microsoft.com/office/drawing/2014/main" id="{BFC53484-0549-4DFE-8DE6-71388CDC25AD}"/>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64473" y="2146632"/>
            <a:ext cx="2241587" cy="1129739"/>
          </a:xfrm>
          <a:prstGeom prst="rect">
            <a:avLst/>
          </a:prstGeom>
        </p:spPr>
      </p:pic>
      <p:pic>
        <p:nvPicPr>
          <p:cNvPr id="27" name="Imagen 26">
            <a:extLst>
              <a:ext uri="{FF2B5EF4-FFF2-40B4-BE49-F238E27FC236}">
                <a16:creationId xmlns:a16="http://schemas.microsoft.com/office/drawing/2014/main" id="{6F23B3C7-F712-42E1-96A4-46724376C883}"/>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64473" y="3361186"/>
            <a:ext cx="2653597" cy="1601900"/>
          </a:xfrm>
          <a:prstGeom prst="rect">
            <a:avLst/>
          </a:prstGeom>
        </p:spPr>
      </p:pic>
      <p:pic>
        <p:nvPicPr>
          <p:cNvPr id="29" name="Imagen 28">
            <a:extLst>
              <a:ext uri="{FF2B5EF4-FFF2-40B4-BE49-F238E27FC236}">
                <a16:creationId xmlns:a16="http://schemas.microsoft.com/office/drawing/2014/main" id="{77A3446E-10F7-4D0A-82EC-E613E26BECB9}"/>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477976" y="1824153"/>
            <a:ext cx="2907213" cy="1461053"/>
          </a:xfrm>
          <a:prstGeom prst="rect">
            <a:avLst/>
          </a:prstGeom>
        </p:spPr>
      </p:pic>
      <p:pic>
        <p:nvPicPr>
          <p:cNvPr id="31" name="Imagen 30">
            <a:extLst>
              <a:ext uri="{FF2B5EF4-FFF2-40B4-BE49-F238E27FC236}">
                <a16:creationId xmlns:a16="http://schemas.microsoft.com/office/drawing/2014/main" id="{ED42FA4B-3EB6-4CA9-B075-DDA3CD7A3476}"/>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3491534" y="3338623"/>
            <a:ext cx="2893655" cy="1601900"/>
          </a:xfrm>
          <a:prstGeom prst="rect">
            <a:avLst/>
          </a:prstGeom>
        </p:spPr>
      </p:pic>
    </p:spTree>
    <p:extLst>
      <p:ext uri="{BB962C8B-B14F-4D97-AF65-F5344CB8AC3E}">
        <p14:creationId xmlns:p14="http://schemas.microsoft.com/office/powerpoint/2010/main" val="35648537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 – MANTENIMIENTO</a:t>
            </a:r>
          </a:p>
          <a:p>
            <a:pPr algn="l"/>
            <a:endParaRPr lang="es-ES" sz="1800" dirty="0">
              <a:solidFill>
                <a:srgbClr val="000000"/>
              </a:solidFill>
              <a:latin typeface="Franklin Gothic Book"/>
            </a:endParaRPr>
          </a:p>
          <a:p>
            <a:pPr algn="l"/>
            <a:endParaRPr lang="es-ES" sz="1800" dirty="0">
              <a:solidFill>
                <a:srgbClr val="000000"/>
              </a:solidFill>
              <a:latin typeface="Franklin Gothic Book"/>
            </a:endParaRPr>
          </a:p>
          <a:p>
            <a:pPr algn="l"/>
            <a:br>
              <a:rPr lang="es-ES" sz="4000" dirty="0">
                <a:solidFill>
                  <a:srgbClr val="000000"/>
                </a:solidFill>
              </a:rPr>
            </a:br>
            <a:endParaRPr lang="es-ES" sz="2400" dirty="0">
              <a:solidFill>
                <a:srgbClr val="000000"/>
              </a:solidFill>
              <a:latin typeface="+mn-lt"/>
            </a:endParaRPr>
          </a:p>
        </p:txBody>
      </p:sp>
      <p:pic>
        <p:nvPicPr>
          <p:cNvPr id="22" name="Imagen 21">
            <a:extLst>
              <a:ext uri="{FF2B5EF4-FFF2-40B4-BE49-F238E27FC236}">
                <a16:creationId xmlns:a16="http://schemas.microsoft.com/office/drawing/2014/main" id="{D6F29470-700D-4F11-8AFB-6BDFE446A1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88" y="1029687"/>
            <a:ext cx="2124766" cy="3777361"/>
          </a:xfrm>
          <a:prstGeom prst="rect">
            <a:avLst/>
          </a:prstGeom>
        </p:spPr>
      </p:pic>
      <p:pic>
        <p:nvPicPr>
          <p:cNvPr id="23" name="Imagen 22">
            <a:extLst>
              <a:ext uri="{FF2B5EF4-FFF2-40B4-BE49-F238E27FC236}">
                <a16:creationId xmlns:a16="http://schemas.microsoft.com/office/drawing/2014/main" id="{AB1F0172-651A-42AC-9E7A-1B203A78B5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29739" y="1029685"/>
            <a:ext cx="2124767" cy="3777363"/>
          </a:xfrm>
          <a:prstGeom prst="rect">
            <a:avLst/>
          </a:prstGeom>
        </p:spPr>
      </p:pic>
    </p:spTree>
    <p:extLst>
      <p:ext uri="{BB962C8B-B14F-4D97-AF65-F5344CB8AC3E}">
        <p14:creationId xmlns:p14="http://schemas.microsoft.com/office/powerpoint/2010/main" val="35132088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 - </a:t>
            </a:r>
            <a:r>
              <a:rPr lang="es-ES" sz="1800" dirty="0" err="1">
                <a:solidFill>
                  <a:srgbClr val="000000"/>
                </a:solidFill>
                <a:latin typeface="Franklin Gothic Book"/>
                <a:cs typeface="Franklin Gothic Book"/>
              </a:rPr>
              <a:t>GéNERO</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pic>
        <p:nvPicPr>
          <p:cNvPr id="22" name="Imagen 2">
            <a:extLst>
              <a:ext uri="{FF2B5EF4-FFF2-40B4-BE49-F238E27FC236}">
                <a16:creationId xmlns:a16="http://schemas.microsoft.com/office/drawing/2014/main" id="{D5381818-4CA7-454F-825C-738C6BBDB5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4405" y="2417298"/>
            <a:ext cx="3545869" cy="1994552"/>
          </a:xfrm>
          <a:prstGeom prst="rect">
            <a:avLst/>
          </a:prstGeom>
        </p:spPr>
      </p:pic>
      <p:pic>
        <p:nvPicPr>
          <p:cNvPr id="4" name="Imagen 3" descr="Imagen que contiene Interfaz de usuario gráfica&#10;&#10;Descripción generada automáticamente">
            <a:extLst>
              <a:ext uri="{FF2B5EF4-FFF2-40B4-BE49-F238E27FC236}">
                <a16:creationId xmlns:a16="http://schemas.microsoft.com/office/drawing/2014/main" id="{B53D6135-2DE2-4CDF-A34C-CA36846E3A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03785" y="772656"/>
            <a:ext cx="2919593" cy="4231936"/>
          </a:xfrm>
          <a:prstGeom prst="rect">
            <a:avLst/>
          </a:prstGeom>
        </p:spPr>
      </p:pic>
    </p:spTree>
    <p:extLst>
      <p:ext uri="{BB962C8B-B14F-4D97-AF65-F5344CB8AC3E}">
        <p14:creationId xmlns:p14="http://schemas.microsoft.com/office/powerpoint/2010/main" val="17355685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7200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    </a:t>
            </a:r>
            <a:r>
              <a:rPr lang="es-ES" sz="1400" dirty="0">
                <a:solidFill>
                  <a:srgbClr val="000000"/>
                </a:solidFill>
                <a:latin typeface="Franklin Gothic Book"/>
                <a:cs typeface="Franklin Gothic Book"/>
              </a:rPr>
              <a:t>OFICINAS APOYO A LA </a:t>
            </a:r>
            <a:r>
              <a:rPr lang="es-ES" sz="1400" dirty="0" err="1">
                <a:solidFill>
                  <a:srgbClr val="000000"/>
                </a:solidFill>
                <a:latin typeface="Franklin Gothic Book"/>
                <a:cs typeface="Franklin Gothic Book"/>
              </a:rPr>
              <a:t>REHABILITACIóN</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pic>
        <p:nvPicPr>
          <p:cNvPr id="24" name="Imagen 23" descr="Un grupo de personas con instrumentos musicales&#10;&#10;Descripción generada automáticamente con confianza media">
            <a:extLst>
              <a:ext uri="{FF2B5EF4-FFF2-40B4-BE49-F238E27FC236}">
                <a16:creationId xmlns:a16="http://schemas.microsoft.com/office/drawing/2014/main" id="{5BCC8786-89B0-4E58-908C-6FCA0CE03A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550" y="973470"/>
            <a:ext cx="3833642" cy="1976124"/>
          </a:xfrm>
          <a:prstGeom prst="rect">
            <a:avLst/>
          </a:prstGeom>
        </p:spPr>
      </p:pic>
      <p:pic>
        <p:nvPicPr>
          <p:cNvPr id="28" name="Imagen 27" descr="Personas sentadas en una mesa&#10;&#10;Descripción generada automáticamente con confianza media">
            <a:extLst>
              <a:ext uri="{FF2B5EF4-FFF2-40B4-BE49-F238E27FC236}">
                <a16:creationId xmlns:a16="http://schemas.microsoft.com/office/drawing/2014/main" id="{E04E554C-4CB9-4C75-B364-4520AB483B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415" y="2972548"/>
            <a:ext cx="3833642" cy="2080993"/>
          </a:xfrm>
          <a:prstGeom prst="rect">
            <a:avLst/>
          </a:prstGeom>
        </p:spPr>
      </p:pic>
    </p:spTree>
    <p:extLst>
      <p:ext uri="{BB962C8B-B14F-4D97-AF65-F5344CB8AC3E}">
        <p14:creationId xmlns:p14="http://schemas.microsoft.com/office/powerpoint/2010/main" val="19899687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de trabajo</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180516"/>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Mesa de Trabajo de Tramitación Municipal</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27 de enero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pic>
        <p:nvPicPr>
          <p:cNvPr id="24" name="Imagen 23">
            <a:extLst>
              <a:ext uri="{FF2B5EF4-FFF2-40B4-BE49-F238E27FC236}">
                <a16:creationId xmlns:a16="http://schemas.microsoft.com/office/drawing/2014/main" id="{3EB71988-9460-4138-8A48-4AF0D9CABA6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3846" y="1609053"/>
            <a:ext cx="4394724" cy="3295926"/>
          </a:xfrm>
          <a:prstGeom prst="rect">
            <a:avLst/>
          </a:prstGeom>
          <a:noFill/>
          <a:ln>
            <a:noFill/>
          </a:ln>
        </p:spPr>
      </p:pic>
    </p:spTree>
    <p:extLst>
      <p:ext uri="{BB962C8B-B14F-4D97-AF65-F5344CB8AC3E}">
        <p14:creationId xmlns:p14="http://schemas.microsoft.com/office/powerpoint/2010/main" val="24529822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TÉCNICAS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2286460"/>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-Mesa de expertos Zonas Inundables</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 de noviembre de 2021</a:t>
            </a: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3600" dirty="0">
              <a:solidFill>
                <a:srgbClr val="C00000"/>
              </a:solidFill>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r>
              <a:rPr lang="es-ES" sz="1200" dirty="0">
                <a:latin typeface="+mj-lt"/>
                <a:ea typeface="Calibri" panose="020F0502020204030204" pitchFamily="34" charset="0"/>
                <a:cs typeface="Calibri" panose="020F0502020204030204" pitchFamily="34" charset="0"/>
              </a:rPr>
              <a:t>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939675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TÉCNICAS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180516"/>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-Colaboración en la Gestión del Libro del Edificio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15 de noviembre de 2021</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460293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TÉCNICAS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605248"/>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a:t>
            </a:r>
            <a:r>
              <a:rPr lang="es-ES" sz="1200" dirty="0">
                <a:solidFill>
                  <a:srgbClr val="000000"/>
                </a:solidFill>
                <a:effectLst/>
                <a:latin typeface="+mj-lt"/>
                <a:ea typeface="Calibri" panose="020F0502020204030204" pitchFamily="34" charset="0"/>
                <a:cs typeface="Calibri" panose="020F0502020204030204" pitchFamily="34" charset="0"/>
              </a:rPr>
              <a:t>Reunión correspondiente a la dinamización de Estrategia de Arquitectura y Construcción Sostenible de la Región de Murcia, con el fin de abordar los avances en el área Formación de los agentes intervinientes en el proceso de edificación y urbanismo.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solidFill>
                  <a:srgbClr val="000000"/>
                </a:solidFill>
                <a:effectLst/>
                <a:latin typeface="+mj-lt"/>
                <a:ea typeface="Calibri" panose="020F0502020204030204" pitchFamily="34" charset="0"/>
                <a:cs typeface="Calibri" panose="020F0502020204030204" pitchFamily="34" charset="0"/>
              </a:rPr>
              <a:t>Fecha: 12 de noviembre de 2021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019438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MESAS TÉCNICAS</a:t>
            </a: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38216" y="1053331"/>
            <a:ext cx="6512415" cy="1392882"/>
          </a:xfrm>
          <a:prstGeom prst="rect">
            <a:avLst/>
          </a:prstGeom>
        </p:spPr>
        <p:txBody>
          <a:bodyPr wrap="square">
            <a:spAutoFit/>
          </a:bodyPr>
          <a:lstStyle/>
          <a:p>
            <a:pPr marL="457200" algn="just">
              <a:lnSpc>
                <a:spcPct val="115000"/>
              </a:lnSpc>
            </a:pPr>
            <a:r>
              <a:rPr lang="es-ES" sz="1200" dirty="0">
                <a:solidFill>
                  <a:srgbClr val="000000"/>
                </a:solidFill>
                <a:effectLst/>
                <a:latin typeface="+mj-lt"/>
                <a:ea typeface="Calibri" panose="020F0502020204030204" pitchFamily="34" charset="0"/>
                <a:cs typeface="Calibri" panose="020F0502020204030204" pitchFamily="34" charset="0"/>
              </a:rPr>
              <a:t>-</a:t>
            </a:r>
            <a:r>
              <a:rPr lang="es-ES" sz="1200" dirty="0">
                <a:solidFill>
                  <a:srgbClr val="39394D"/>
                </a:solidFill>
                <a:effectLst/>
                <a:latin typeface="+mj-lt"/>
                <a:ea typeface="Times New Roman" panose="02020603050405020304" pitchFamily="18" charset="0"/>
                <a:cs typeface="Calibri" panose="020F0502020204030204" pitchFamily="34" charset="0"/>
              </a:rPr>
              <a:t>Jornada sobre "Estrategias de Rehabilitación Energética de Edificios y Presentación del Programa PREE de ayudas para la Región de Murcia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solidFill>
                  <a:srgbClr val="39394D"/>
                </a:solidFill>
                <a:effectLst/>
                <a:latin typeface="+mj-lt"/>
                <a:ea typeface="Times New Roman" panose="02020603050405020304" pitchFamily="18" charset="0"/>
                <a:cs typeface="Calibri" panose="020F0502020204030204" pitchFamily="34" charset="0"/>
              </a:rPr>
              <a:t>Fecha: 8 de julio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endParaRPr lang="es-ES" sz="1200" dirty="0">
              <a:effectLst/>
              <a:latin typeface="+mj-lt"/>
              <a:ea typeface="Calibri" panose="020F0502020204030204" pitchFamily="34" charset="0"/>
              <a:cs typeface="Calibri" panose="020F0502020204030204" pitchFamily="34" charset="0"/>
            </a:endParaRPr>
          </a:p>
          <a:p>
            <a:pPr marL="457200" algn="just">
              <a:lnSpc>
                <a:spcPct val="115000"/>
              </a:lnSpc>
              <a:spcAft>
                <a:spcPts val="1000"/>
              </a:spcAft>
            </a:pPr>
            <a:endParaRPr lang="es-ES" sz="1200" dirty="0">
              <a:latin typeface="+mj-l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515277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1" y="-1602"/>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EXPOSICIONES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0315" y="1106856"/>
            <a:ext cx="6943694" cy="499304"/>
          </a:xfrm>
          <a:prstGeom prst="rect">
            <a:avLst/>
          </a:prstGeom>
        </p:spPr>
        <p:txBody>
          <a:bodyPr wrap="square">
            <a:spAutoFit/>
          </a:bodyPr>
          <a:lstStyle/>
          <a:p>
            <a:pPr marL="457200" algn="just">
              <a:lnSpc>
                <a:spcPct val="115000"/>
              </a:lnSpc>
            </a:pPr>
            <a:r>
              <a:rPr lang="es-ES" sz="1200" b="1" i="1" dirty="0">
                <a:effectLst/>
                <a:latin typeface="+mj-lt"/>
                <a:ea typeface="Calibri" panose="020F0502020204030204" pitchFamily="34" charset="0"/>
                <a:cs typeface="Calibri" panose="020F0502020204030204" pitchFamily="34" charset="0"/>
              </a:rPr>
              <a:t>-Exposición “Reflexiones sobre Murcia El Carmen: Exposición de Proyectos Fin de Carrera”.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b="1" dirty="0">
                <a:effectLst/>
                <a:latin typeface="+mj-lt"/>
                <a:ea typeface="Calibri" panose="020F0502020204030204" pitchFamily="34" charset="0"/>
                <a:cs typeface="Calibri" panose="020F0502020204030204" pitchFamily="34" charset="0"/>
              </a:rPr>
              <a:t>Fecha:</a:t>
            </a:r>
            <a:r>
              <a:rPr lang="es-ES" sz="1200" dirty="0">
                <a:effectLst/>
                <a:latin typeface="+mj-lt"/>
                <a:ea typeface="Calibri" panose="020F0502020204030204" pitchFamily="34" charset="0"/>
                <a:cs typeface="Calibri" panose="020F0502020204030204" pitchFamily="34" charset="0"/>
              </a:rPr>
              <a:t> Del 11 al 31 de marzo</a:t>
            </a:r>
            <a:endParaRPr lang="es-ES" sz="1200" dirty="0">
              <a:effectLst/>
              <a:latin typeface="+mj-lt"/>
              <a:ea typeface="Calibri" panose="020F0502020204030204" pitchFamily="34" charset="0"/>
              <a:cs typeface="Times New Roman" panose="02020603050405020304" pitchFamily="18" charset="0"/>
            </a:endParaRPr>
          </a:p>
        </p:txBody>
      </p:sp>
      <p:pic>
        <p:nvPicPr>
          <p:cNvPr id="2" name="1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03895" y="1436599"/>
            <a:ext cx="4280140" cy="3210105"/>
          </a:xfrm>
          <a:prstGeom prst="rect">
            <a:avLst/>
          </a:prstGeom>
        </p:spPr>
      </p:pic>
    </p:spTree>
    <p:extLst>
      <p:ext uri="{BB962C8B-B14F-4D97-AF65-F5344CB8AC3E}">
        <p14:creationId xmlns:p14="http://schemas.microsoft.com/office/powerpoint/2010/main" val="4234993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1015663"/>
          </a:xfrm>
          <a:prstGeom prst="rect">
            <a:avLst/>
          </a:prstGeom>
        </p:spPr>
        <p:txBody>
          <a:bodyPr wrap="square">
            <a:spAutoFit/>
          </a:bodyPr>
          <a:lstStyle/>
          <a:p>
            <a:endParaRPr lang="es-ES" sz="1200" dirty="0">
              <a:solidFill>
                <a:srgbClr val="000000"/>
              </a:solidFill>
              <a:latin typeface="Franklin Gothic Book"/>
              <a:cs typeface="Franklin Gothic Book"/>
            </a:endParaRPr>
          </a:p>
          <a:p>
            <a:endParaRPr lang="es-ES" sz="1200" dirty="0">
              <a:latin typeface="Franklin Gothic Book"/>
            </a:endParaRPr>
          </a:p>
          <a:p>
            <a:r>
              <a:rPr lang="es-ES" sz="1200" b="1" i="1" dirty="0">
                <a:solidFill>
                  <a:srgbClr val="252525"/>
                </a:solidFill>
                <a:effectLst/>
                <a:latin typeface="Franklin Gothic Book"/>
              </a:rPr>
              <a:t>- </a:t>
            </a:r>
            <a:r>
              <a:rPr lang="es-ES" sz="1200" b="1" i="1" dirty="0">
                <a:solidFill>
                  <a:srgbClr val="252525"/>
                </a:solidFill>
                <a:effectLst/>
                <a:latin typeface="+mj-lt"/>
              </a:rPr>
              <a:t>Jornada Técnica: Novedosos sistemas de fachadas en rehabilitación y obra nueva: </a:t>
            </a:r>
            <a:r>
              <a:rPr lang="es-ES" sz="1200" b="1" i="1" dirty="0" err="1">
                <a:solidFill>
                  <a:srgbClr val="252525"/>
                </a:solidFill>
                <a:effectLst/>
                <a:latin typeface="+mj-lt"/>
              </a:rPr>
              <a:t>Aquapanel</a:t>
            </a:r>
            <a:r>
              <a:rPr lang="es-ES" sz="1200" b="1" i="1" dirty="0">
                <a:solidFill>
                  <a:srgbClr val="252525"/>
                </a:solidFill>
                <a:effectLst/>
                <a:latin typeface="+mj-lt"/>
              </a:rPr>
              <a:t> </a:t>
            </a:r>
            <a:r>
              <a:rPr lang="es-ES" sz="1200" b="1" i="1" dirty="0" err="1">
                <a:solidFill>
                  <a:srgbClr val="252525"/>
                </a:solidFill>
                <a:effectLst/>
                <a:latin typeface="+mj-lt"/>
              </a:rPr>
              <a:t>Knauf</a:t>
            </a:r>
            <a:r>
              <a:rPr lang="es-ES" sz="1200" b="1" i="1" dirty="0">
                <a:solidFill>
                  <a:srgbClr val="252525"/>
                </a:solidFill>
                <a:effectLst/>
                <a:latin typeface="+mj-lt"/>
              </a:rPr>
              <a:t>.</a:t>
            </a:r>
          </a:p>
          <a:p>
            <a:pPr marL="171450" indent="-171450">
              <a:buFontTx/>
              <a:buChar char="-"/>
            </a:pPr>
            <a:endParaRPr lang="es-ES" sz="1200" b="1" i="1" dirty="0">
              <a:latin typeface="+mj-lt"/>
              <a:cs typeface="Franklin Gothic Book"/>
            </a:endParaRPr>
          </a:p>
        </p:txBody>
      </p:sp>
      <p:pic>
        <p:nvPicPr>
          <p:cNvPr id="13" name="Imagen 12">
            <a:extLst>
              <a:ext uri="{FF2B5EF4-FFF2-40B4-BE49-F238E27FC236}">
                <a16:creationId xmlns:a16="http://schemas.microsoft.com/office/drawing/2014/main" id="{3CFF16A6-1834-44E7-966F-BA1A69620988}"/>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39261" y="1583277"/>
            <a:ext cx="5996992" cy="3443585"/>
          </a:xfrm>
          <a:prstGeom prst="rect">
            <a:avLst/>
          </a:prstGeom>
        </p:spPr>
      </p:pic>
    </p:spTree>
    <p:extLst>
      <p:ext uri="{BB962C8B-B14F-4D97-AF65-F5344CB8AC3E}">
        <p14:creationId xmlns:p14="http://schemas.microsoft.com/office/powerpoint/2010/main" val="10216029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EXPOSICIONES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654783" y="448980"/>
            <a:ext cx="4168596" cy="896336"/>
          </a:xfrm>
          <a:prstGeom prst="rect">
            <a:avLst/>
          </a:prstGeom>
        </p:spPr>
        <p:txBody>
          <a:bodyPr wrap="square">
            <a:spAutoFit/>
          </a:bodyPr>
          <a:lstStyle/>
          <a:p>
            <a:pPr algn="just"/>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pPr>
            <a:r>
              <a:rPr lang="es-ES" sz="1200" b="1" dirty="0">
                <a:effectLst/>
                <a:latin typeface="+mj-lt"/>
                <a:ea typeface="Calibri" panose="020F0502020204030204" pitchFamily="34" charset="0"/>
                <a:cs typeface="Calibri" panose="020F0502020204030204" pitchFamily="34" charset="0"/>
              </a:rPr>
              <a:t>-Exposición “Biografías dibujadas” de Carmen Iranzo.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pPr>
            <a:r>
              <a:rPr lang="es-ES" sz="1200" b="1" dirty="0">
                <a:effectLst/>
                <a:latin typeface="+mj-lt"/>
                <a:ea typeface="Calibri" panose="020F0502020204030204" pitchFamily="34" charset="0"/>
                <a:cs typeface="Calibri" panose="020F0502020204030204" pitchFamily="34" charset="0"/>
              </a:rPr>
              <a:t>Fecha:</a:t>
            </a:r>
            <a:r>
              <a:rPr lang="es-ES" sz="1200" dirty="0">
                <a:effectLst/>
                <a:latin typeface="+mj-lt"/>
                <a:ea typeface="Calibri" panose="020F0502020204030204" pitchFamily="34" charset="0"/>
                <a:cs typeface="Calibri" panose="020F0502020204030204" pitchFamily="34" charset="0"/>
              </a:rPr>
              <a:t> Del 8 al 31 de marzo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pP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8CC26E82-ADCB-4246-AAF7-30F85ADB1C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 y="1264024"/>
            <a:ext cx="6718357" cy="3779076"/>
          </a:xfrm>
          <a:prstGeom prst="rect">
            <a:avLst/>
          </a:prstGeom>
        </p:spPr>
      </p:pic>
    </p:spTree>
    <p:extLst>
      <p:ext uri="{BB962C8B-B14F-4D97-AF65-F5344CB8AC3E}">
        <p14:creationId xmlns:p14="http://schemas.microsoft.com/office/powerpoint/2010/main" val="21969322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EXPOSICIONES</a:t>
            </a:r>
            <a:br>
              <a:rPr lang="es-ES" sz="1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3" name="Rectángulo 22">
            <a:extLst>
              <a:ext uri="{FF2B5EF4-FFF2-40B4-BE49-F238E27FC236}">
                <a16:creationId xmlns:a16="http://schemas.microsoft.com/office/drawing/2014/main" id="{4014BA5F-54A8-4342-9241-5391382C9591}"/>
              </a:ext>
            </a:extLst>
          </p:cNvPr>
          <p:cNvSpPr/>
          <p:nvPr/>
        </p:nvSpPr>
        <p:spPr>
          <a:xfrm>
            <a:off x="2065938" y="433938"/>
            <a:ext cx="5253118" cy="896336"/>
          </a:xfrm>
          <a:prstGeom prst="rect">
            <a:avLst/>
          </a:prstGeom>
        </p:spPr>
        <p:txBody>
          <a:bodyPr wrap="square">
            <a:spAutoFit/>
          </a:bodyPr>
          <a:lstStyle/>
          <a:p>
            <a:pPr algn="just"/>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pPr>
            <a:r>
              <a:rPr lang="es-ES" sz="1200" b="1" dirty="0">
                <a:effectLst/>
                <a:latin typeface="+mj-lt"/>
                <a:ea typeface="Calibri" panose="020F0502020204030204" pitchFamily="34" charset="0"/>
                <a:cs typeface="Calibri" panose="020F0502020204030204" pitchFamily="34" charset="0"/>
              </a:rPr>
              <a:t>“Las Escalas del Hábitat. Arquitectura y </a:t>
            </a:r>
            <a:r>
              <a:rPr lang="es-ES" sz="1200" b="1" dirty="0" err="1">
                <a:effectLst/>
                <a:latin typeface="+mj-lt"/>
                <a:ea typeface="Calibri" panose="020F0502020204030204" pitchFamily="34" charset="0"/>
                <a:cs typeface="Calibri" panose="020F0502020204030204" pitchFamily="34" charset="0"/>
              </a:rPr>
              <a:t>Sostenibilidad”_UCAM</a:t>
            </a:r>
            <a:r>
              <a:rPr lang="es-ES" sz="1200" b="1" dirty="0">
                <a:effectLst/>
                <a:latin typeface="+mj-lt"/>
                <a:ea typeface="Calibri" panose="020F0502020204030204" pitchFamily="34" charset="0"/>
                <a:cs typeface="Calibri" panose="020F0502020204030204" pitchFamily="34" charset="0"/>
              </a:rPr>
              <a:t>.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pPr>
            <a:r>
              <a:rPr lang="es-ES" sz="1200" b="1" dirty="0">
                <a:effectLst/>
                <a:latin typeface="+mj-lt"/>
                <a:ea typeface="Calibri" panose="020F0502020204030204" pitchFamily="34" charset="0"/>
                <a:cs typeface="Calibri" panose="020F0502020204030204" pitchFamily="34" charset="0"/>
              </a:rPr>
              <a:t>Fecha:</a:t>
            </a:r>
            <a:r>
              <a:rPr lang="es-ES" sz="1200" dirty="0">
                <a:effectLst/>
                <a:latin typeface="+mj-lt"/>
                <a:ea typeface="Calibri" panose="020F0502020204030204" pitchFamily="34" charset="0"/>
                <a:cs typeface="Calibri" panose="020F0502020204030204" pitchFamily="34" charset="0"/>
              </a:rPr>
              <a:t> del 6 al 28 de mayo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pPr>
            <a:endParaRPr lang="es-ES" sz="1200" dirty="0">
              <a:effectLst/>
              <a:latin typeface="+mj-lt"/>
              <a:ea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B7747497-B6A4-42F6-A87F-D34546104A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4953" y="1195269"/>
            <a:ext cx="5022903" cy="3767177"/>
          </a:xfrm>
          <a:prstGeom prst="rect">
            <a:avLst/>
          </a:prstGeom>
        </p:spPr>
      </p:pic>
    </p:spTree>
    <p:extLst>
      <p:ext uri="{BB962C8B-B14F-4D97-AF65-F5344CB8AC3E}">
        <p14:creationId xmlns:p14="http://schemas.microsoft.com/office/powerpoint/2010/main" val="3324514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1" y="-1602"/>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EXPOSICIONES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27888" y="878347"/>
            <a:ext cx="6943694" cy="499304"/>
          </a:xfrm>
          <a:prstGeom prst="rect">
            <a:avLst/>
          </a:prstGeom>
        </p:spPr>
        <p:txBody>
          <a:bodyPr wrap="square">
            <a:spAutoFit/>
          </a:bodyPr>
          <a:lstStyle/>
          <a:p>
            <a:pPr marL="457200" algn="just">
              <a:lnSpc>
                <a:spcPct val="115000"/>
              </a:lnSpc>
            </a:pPr>
            <a:r>
              <a:rPr lang="es-ES" sz="1200" b="1" dirty="0">
                <a:effectLst/>
                <a:latin typeface="+mj-lt"/>
                <a:ea typeface="Calibri" panose="020F0502020204030204" pitchFamily="34" charset="0"/>
                <a:cs typeface="Calibri" panose="020F0502020204030204" pitchFamily="34" charset="0"/>
              </a:rPr>
              <a:t>-Exposición Las Escalas del Hábitat, Arquitectura y Sostenibilidad. UCAM.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b="1" dirty="0">
                <a:effectLst/>
                <a:latin typeface="+mj-lt"/>
                <a:ea typeface="Calibri" panose="020F0502020204030204" pitchFamily="34" charset="0"/>
                <a:cs typeface="Calibri" panose="020F0502020204030204" pitchFamily="34" charset="0"/>
              </a:rPr>
              <a:t>Fecha:</a:t>
            </a:r>
            <a:r>
              <a:rPr lang="es-ES" sz="1200" dirty="0">
                <a:effectLst/>
                <a:latin typeface="+mj-lt"/>
                <a:ea typeface="Calibri" panose="020F0502020204030204" pitchFamily="34" charset="0"/>
                <a:cs typeface="Calibri" panose="020F0502020204030204" pitchFamily="34" charset="0"/>
              </a:rPr>
              <a:t> Del 06 al 26 de mayo</a:t>
            </a: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CA4A0EEB-E83D-41D1-80EF-6AA671C8EE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551" y="2029411"/>
            <a:ext cx="3805114" cy="2853836"/>
          </a:xfrm>
          <a:prstGeom prst="rect">
            <a:avLst/>
          </a:prstGeom>
        </p:spPr>
      </p:pic>
      <p:pic>
        <p:nvPicPr>
          <p:cNvPr id="11" name="Imagen 10">
            <a:extLst>
              <a:ext uri="{FF2B5EF4-FFF2-40B4-BE49-F238E27FC236}">
                <a16:creationId xmlns:a16="http://schemas.microsoft.com/office/drawing/2014/main" id="{644845EA-582F-41D6-A187-BA7695E6D5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43376" y="1377651"/>
            <a:ext cx="2635694" cy="3514258"/>
          </a:xfrm>
          <a:prstGeom prst="rect">
            <a:avLst/>
          </a:prstGeom>
        </p:spPr>
      </p:pic>
    </p:spTree>
    <p:extLst>
      <p:ext uri="{BB962C8B-B14F-4D97-AF65-F5344CB8AC3E}">
        <p14:creationId xmlns:p14="http://schemas.microsoft.com/office/powerpoint/2010/main" val="23747942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1" y="-1602"/>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EXPOSICIONES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27888" y="878347"/>
            <a:ext cx="6943694" cy="499304"/>
          </a:xfrm>
          <a:prstGeom prst="rect">
            <a:avLst/>
          </a:prstGeom>
        </p:spPr>
        <p:txBody>
          <a:bodyPr wrap="square">
            <a:spAutoFit/>
          </a:bodyPr>
          <a:lstStyle/>
          <a:p>
            <a:pPr marL="457200" algn="just">
              <a:lnSpc>
                <a:spcPct val="115000"/>
              </a:lnSpc>
            </a:pPr>
            <a:r>
              <a:rPr lang="es-ES" sz="1200" b="1" dirty="0">
                <a:effectLst/>
                <a:latin typeface="+mj-lt"/>
                <a:ea typeface="Calibri" panose="020F0502020204030204" pitchFamily="34" charset="0"/>
                <a:cs typeface="Calibri" panose="020F0502020204030204" pitchFamily="34" charset="0"/>
              </a:rPr>
              <a:t>-Exposición La Vivienda Mediterránea Moderna. UPCT.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b="1" dirty="0">
                <a:effectLst/>
                <a:latin typeface="+mj-lt"/>
                <a:ea typeface="Calibri" panose="020F0502020204030204" pitchFamily="34" charset="0"/>
                <a:cs typeface="Calibri" panose="020F0502020204030204" pitchFamily="34" charset="0"/>
              </a:rPr>
              <a:t>Fecha:</a:t>
            </a:r>
            <a:r>
              <a:rPr lang="es-ES" sz="1200" dirty="0">
                <a:effectLst/>
                <a:latin typeface="+mj-lt"/>
                <a:ea typeface="Calibri" panose="020F0502020204030204" pitchFamily="34" charset="0"/>
                <a:cs typeface="Calibri" panose="020F0502020204030204" pitchFamily="34" charset="0"/>
              </a:rPr>
              <a:t> Del 23 de junio al 6 de septiembre </a:t>
            </a: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E25BA779-DF81-41A7-AF62-CC79B3BBDC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6475" y="1226650"/>
            <a:ext cx="2833123" cy="3698800"/>
          </a:xfrm>
          <a:prstGeom prst="rect">
            <a:avLst/>
          </a:prstGeom>
        </p:spPr>
      </p:pic>
      <p:pic>
        <p:nvPicPr>
          <p:cNvPr id="11" name="Imagen 10">
            <a:extLst>
              <a:ext uri="{FF2B5EF4-FFF2-40B4-BE49-F238E27FC236}">
                <a16:creationId xmlns:a16="http://schemas.microsoft.com/office/drawing/2014/main" id="{948086EA-C59B-4674-A5FD-190B48780A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687" y="1377650"/>
            <a:ext cx="3547799" cy="3547799"/>
          </a:xfrm>
          <a:prstGeom prst="rect">
            <a:avLst/>
          </a:prstGeom>
        </p:spPr>
      </p:pic>
    </p:spTree>
    <p:extLst>
      <p:ext uri="{BB962C8B-B14F-4D97-AF65-F5344CB8AC3E}">
        <p14:creationId xmlns:p14="http://schemas.microsoft.com/office/powerpoint/2010/main" val="6855253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1" y="-1602"/>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EXPOSICIONES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27888" y="878347"/>
            <a:ext cx="6943694" cy="499304"/>
          </a:xfrm>
          <a:prstGeom prst="rect">
            <a:avLst/>
          </a:prstGeom>
        </p:spPr>
        <p:txBody>
          <a:bodyPr wrap="square">
            <a:spAutoFit/>
          </a:bodyPr>
          <a:lstStyle/>
          <a:p>
            <a:pPr marL="457200" algn="just">
              <a:lnSpc>
                <a:spcPct val="115000"/>
              </a:lnSpc>
            </a:pPr>
            <a:r>
              <a:rPr lang="es-ES" sz="1200" b="1" dirty="0">
                <a:effectLst/>
                <a:latin typeface="+mj-lt"/>
                <a:ea typeface="Calibri" panose="020F0502020204030204" pitchFamily="34" charset="0"/>
                <a:cs typeface="Calibri" panose="020F0502020204030204" pitchFamily="34" charset="0"/>
              </a:rPr>
              <a:t>-Exposición La Colonización de las dunas. Bonet Castellana en la Manga del Mar Menor.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b="1" dirty="0">
                <a:effectLst/>
                <a:latin typeface="+mj-lt"/>
                <a:ea typeface="Calibri" panose="020F0502020204030204" pitchFamily="34" charset="0"/>
                <a:cs typeface="Calibri" panose="020F0502020204030204" pitchFamily="34" charset="0"/>
              </a:rPr>
              <a:t>Fecha:</a:t>
            </a:r>
            <a:r>
              <a:rPr lang="es-ES" sz="1200" dirty="0">
                <a:effectLst/>
                <a:latin typeface="+mj-lt"/>
                <a:ea typeface="Calibri" panose="020F0502020204030204" pitchFamily="34" charset="0"/>
                <a:cs typeface="Calibri" panose="020F0502020204030204" pitchFamily="34" charset="0"/>
              </a:rPr>
              <a:t> Del 15 de septiembre al 13 de octubre</a:t>
            </a: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5673F532-9352-46D7-8E38-309BD848DB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973" y="1696939"/>
            <a:ext cx="4304681" cy="3228511"/>
          </a:xfrm>
          <a:prstGeom prst="rect">
            <a:avLst/>
          </a:prstGeom>
        </p:spPr>
      </p:pic>
      <p:pic>
        <p:nvPicPr>
          <p:cNvPr id="11" name="Imagen 10">
            <a:extLst>
              <a:ext uri="{FF2B5EF4-FFF2-40B4-BE49-F238E27FC236}">
                <a16:creationId xmlns:a16="http://schemas.microsoft.com/office/drawing/2014/main" id="{55B5C873-6587-44D1-99BA-821DC48870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4301" y="1242420"/>
            <a:ext cx="2071704" cy="3683029"/>
          </a:xfrm>
          <a:prstGeom prst="rect">
            <a:avLst/>
          </a:prstGeom>
        </p:spPr>
      </p:pic>
    </p:spTree>
    <p:extLst>
      <p:ext uri="{BB962C8B-B14F-4D97-AF65-F5344CB8AC3E}">
        <p14:creationId xmlns:p14="http://schemas.microsoft.com/office/powerpoint/2010/main" val="12026669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1" y="-1602"/>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EXPOSICIONES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27888" y="878347"/>
            <a:ext cx="6943694" cy="499304"/>
          </a:xfrm>
          <a:prstGeom prst="rect">
            <a:avLst/>
          </a:prstGeom>
        </p:spPr>
        <p:txBody>
          <a:bodyPr wrap="square">
            <a:spAutoFit/>
          </a:bodyPr>
          <a:lstStyle/>
          <a:p>
            <a:pPr marL="457200" algn="just">
              <a:lnSpc>
                <a:spcPct val="115000"/>
              </a:lnSpc>
            </a:pPr>
            <a:r>
              <a:rPr lang="es-ES" sz="1200" b="1" dirty="0">
                <a:effectLst/>
                <a:latin typeface="+mj-lt"/>
                <a:ea typeface="Calibri" panose="020F0502020204030204" pitchFamily="34" charset="0"/>
                <a:cs typeface="Calibri" panose="020F0502020204030204" pitchFamily="34" charset="0"/>
              </a:rPr>
              <a:t>-Exposición Vivir el Arte XXIV. ASSIDO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b="1" dirty="0">
                <a:effectLst/>
                <a:latin typeface="+mj-lt"/>
                <a:ea typeface="Calibri" panose="020F0502020204030204" pitchFamily="34" charset="0"/>
                <a:cs typeface="Calibri" panose="020F0502020204030204" pitchFamily="34" charset="0"/>
              </a:rPr>
              <a:t>Fecha:</a:t>
            </a:r>
            <a:r>
              <a:rPr lang="es-ES" sz="1200" dirty="0">
                <a:effectLst/>
                <a:latin typeface="+mj-lt"/>
                <a:ea typeface="Calibri" panose="020F0502020204030204" pitchFamily="34" charset="0"/>
                <a:cs typeface="Calibri" panose="020F0502020204030204" pitchFamily="34" charset="0"/>
              </a:rPr>
              <a:t> Del 4 al 26 de noviembre.</a:t>
            </a:r>
            <a:endParaRPr lang="es-ES" sz="1200" dirty="0">
              <a:effectLst/>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9C8AF7CB-DB25-48D4-A48C-A7BD1845E6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551" y="1392850"/>
            <a:ext cx="4691378" cy="3518533"/>
          </a:xfrm>
          <a:prstGeom prst="rect">
            <a:avLst/>
          </a:prstGeom>
        </p:spPr>
      </p:pic>
    </p:spTree>
    <p:extLst>
      <p:ext uri="{BB962C8B-B14F-4D97-AF65-F5344CB8AC3E}">
        <p14:creationId xmlns:p14="http://schemas.microsoft.com/office/powerpoint/2010/main" val="83648137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1034237"/>
            <a:ext cx="6410679" cy="2123658"/>
          </a:xfrm>
          <a:prstGeom prst="rect">
            <a:avLst/>
          </a:prstGeom>
        </p:spPr>
        <p:txBody>
          <a:bodyPr wrap="square">
            <a:spAutoFit/>
          </a:bodyPr>
          <a:lstStyle/>
          <a:p>
            <a:pPr marL="171450" indent="-171450">
              <a:buFont typeface="Arial"/>
              <a:buChar char="•"/>
            </a:pPr>
            <a:r>
              <a:rPr lang="es-ES" sz="1200" dirty="0">
                <a:latin typeface="+mj-lt"/>
                <a:ea typeface="Times New Roman" panose="02020603050405020304" pitchFamily="18" charset="0"/>
              </a:rPr>
              <a:t>R</a:t>
            </a:r>
            <a:r>
              <a:rPr lang="es-ES" sz="1200" dirty="0">
                <a:effectLst/>
                <a:latin typeface="+mj-lt"/>
                <a:ea typeface="Times New Roman" panose="02020603050405020304" pitchFamily="18" charset="0"/>
              </a:rPr>
              <a:t>eunión con la Consejera de Empresa, Industria y Portavocía, Dña. Ana Martínez Vidal, para informarle sobre la línea de Inversiones Tecnológicas COVID (IPRO COVID). 13 de enero.</a:t>
            </a:r>
          </a:p>
          <a:p>
            <a:pPr marL="171450" indent="-171450">
              <a:buFont typeface="Arial"/>
              <a:buChar char="•"/>
            </a:pPr>
            <a:r>
              <a:rPr lang="es-ES" sz="1200" dirty="0">
                <a:effectLst/>
                <a:latin typeface="+mj-lt"/>
                <a:ea typeface="Times New Roman" panose="02020603050405020304" pitchFamily="18" charset="0"/>
              </a:rPr>
              <a:t>Reunión con D. Eduardo </a:t>
            </a:r>
            <a:r>
              <a:rPr lang="es-ES" sz="1200" dirty="0" err="1">
                <a:effectLst/>
                <a:latin typeface="+mj-lt"/>
                <a:ea typeface="Times New Roman" panose="02020603050405020304" pitchFamily="18" charset="0"/>
              </a:rPr>
              <a:t>Piné</a:t>
            </a:r>
            <a:r>
              <a:rPr lang="es-ES" sz="1200" dirty="0">
                <a:effectLst/>
                <a:latin typeface="+mj-lt"/>
                <a:ea typeface="Times New Roman" panose="02020603050405020304" pitchFamily="18" charset="0"/>
              </a:rPr>
              <a:t>, director general de Industria.</a:t>
            </a:r>
          </a:p>
          <a:p>
            <a:pPr marL="171450" indent="-171450">
              <a:buFont typeface="Arial"/>
              <a:buChar char="•"/>
            </a:pPr>
            <a:r>
              <a:rPr lang="es-ES" sz="1200" dirty="0">
                <a:effectLst/>
                <a:latin typeface="+mj-lt"/>
                <a:ea typeface="Times New Roman" panose="02020603050405020304" pitchFamily="18" charset="0"/>
              </a:rPr>
              <a:t>Reuniones con los Ayuntamientos de la Región con menos de 5000 habitantes, tales como </a:t>
            </a:r>
            <a:r>
              <a:rPr lang="es-ES" sz="1200" dirty="0" err="1">
                <a:effectLst/>
                <a:latin typeface="+mj-lt"/>
                <a:ea typeface="Times New Roman" panose="02020603050405020304" pitchFamily="18" charset="0"/>
              </a:rPr>
              <a:t>Aledo</a:t>
            </a:r>
            <a:r>
              <a:rPr lang="es-ES" sz="1200" dirty="0">
                <a:effectLst/>
                <a:latin typeface="+mj-lt"/>
                <a:ea typeface="Times New Roman" panose="02020603050405020304" pitchFamily="18" charset="0"/>
              </a:rPr>
              <a:t>, Campos del Río, Villanueva del Río Segura, </a:t>
            </a:r>
            <a:r>
              <a:rPr lang="es-ES" sz="1200" dirty="0" err="1">
                <a:effectLst/>
                <a:latin typeface="+mj-lt"/>
                <a:ea typeface="Times New Roman" panose="02020603050405020304" pitchFamily="18" charset="0"/>
              </a:rPr>
              <a:t>Ulea</a:t>
            </a:r>
            <a:r>
              <a:rPr lang="es-ES" sz="1200" dirty="0">
                <a:effectLst/>
                <a:latin typeface="+mj-lt"/>
                <a:ea typeface="Times New Roman" panose="02020603050405020304" pitchFamily="18" charset="0"/>
              </a:rPr>
              <a:t>, Pliego y Ricote y </a:t>
            </a:r>
            <a:r>
              <a:rPr lang="es-ES" sz="1200" dirty="0" err="1">
                <a:effectLst/>
                <a:latin typeface="+mj-lt"/>
                <a:ea typeface="Times New Roman" panose="02020603050405020304" pitchFamily="18" charset="0"/>
              </a:rPr>
              <a:t>Ojós</a:t>
            </a:r>
            <a:r>
              <a:rPr lang="es-ES" sz="1200" dirty="0">
                <a:effectLst/>
                <a:latin typeface="+mj-lt"/>
                <a:ea typeface="Times New Roman" panose="02020603050405020304" pitchFamily="18" charset="0"/>
              </a:rPr>
              <a:t>, </a:t>
            </a:r>
            <a:r>
              <a:rPr lang="es-ES" sz="1200" dirty="0">
                <a:effectLst/>
                <a:latin typeface="+mj-lt"/>
                <a:ea typeface="Calibri" panose="020F0502020204030204" pitchFamily="34" charset="0"/>
              </a:rPr>
              <a:t>al objeto de darles a conocer la convocatoria MITECO a la que el COAMU se ha presentado, proyecto piloto para la rehabilitación de viviendas y espacios de actividad económica para atraer población y fomentar la cohesión social. Enero-febrero 2021.</a:t>
            </a:r>
          </a:p>
          <a:p>
            <a:pPr marL="171450" indent="-171450">
              <a:buFont typeface="Arial"/>
              <a:buChar char="•"/>
            </a:pPr>
            <a:r>
              <a:rPr lang="es-ES" sz="1200" dirty="0">
                <a:latin typeface="+mj-lt"/>
                <a:ea typeface="Calibri" panose="020F0502020204030204" pitchFamily="34" charset="0"/>
              </a:rPr>
              <a:t>Reunión con </a:t>
            </a:r>
            <a:r>
              <a:rPr lang="es-ES" sz="1200" dirty="0" err="1">
                <a:latin typeface="+mj-lt"/>
                <a:ea typeface="Calibri" panose="020F0502020204030204" pitchFamily="34" charset="0"/>
              </a:rPr>
              <a:t>D.Horacio</a:t>
            </a:r>
            <a:r>
              <a:rPr lang="es-ES" sz="1200" dirty="0">
                <a:latin typeface="+mj-lt"/>
                <a:ea typeface="Calibri" panose="020F0502020204030204" pitchFamily="34" charset="0"/>
              </a:rPr>
              <a:t> Sánchez Navarro, actual director general de Industria. Ayudas PREE.</a:t>
            </a:r>
            <a:endParaRPr lang="es-ES" sz="1200" dirty="0">
              <a:effectLst/>
              <a:latin typeface="+mj-lt"/>
              <a:ea typeface="Calibri" panose="020F0502020204030204" pitchFamily="34"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53A70197-919A-48EF-90DD-2C8DCAB2C2C5}"/>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589189" y="2846575"/>
            <a:ext cx="2723506" cy="2042630"/>
          </a:xfrm>
          <a:prstGeom prst="rect">
            <a:avLst/>
          </a:prstGeom>
        </p:spPr>
      </p:pic>
      <p:pic>
        <p:nvPicPr>
          <p:cNvPr id="11" name="Imagen 10">
            <a:extLst>
              <a:ext uri="{FF2B5EF4-FFF2-40B4-BE49-F238E27FC236}">
                <a16:creationId xmlns:a16="http://schemas.microsoft.com/office/drawing/2014/main" id="{C8AD20F1-CC30-457E-97B4-C4F29EC6F964}"/>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664423" y="2846575"/>
            <a:ext cx="2723506" cy="2042630"/>
          </a:xfrm>
          <a:prstGeom prst="rect">
            <a:avLst/>
          </a:prstGeom>
        </p:spPr>
      </p:pic>
    </p:spTree>
    <p:extLst>
      <p:ext uri="{BB962C8B-B14F-4D97-AF65-F5344CB8AC3E}">
        <p14:creationId xmlns:p14="http://schemas.microsoft.com/office/powerpoint/2010/main" val="12106164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943739"/>
            <a:ext cx="6410679" cy="646331"/>
          </a:xfrm>
          <a:prstGeom prst="rect">
            <a:avLst/>
          </a:prstGeom>
        </p:spPr>
        <p:txBody>
          <a:bodyPr wrap="square">
            <a:spAutoFit/>
          </a:bodyPr>
          <a:lstStyle/>
          <a:p>
            <a:endParaRPr lang="es-ES" sz="1200" dirty="0">
              <a:latin typeface="+mj-lt"/>
              <a:ea typeface="Times New Roman" panose="02020603050405020304" pitchFamily="18" charset="0"/>
            </a:endParaRPr>
          </a:p>
          <a:p>
            <a:pPr marL="171450" indent="-171450">
              <a:buFont typeface="Arial"/>
              <a:buChar char="•"/>
            </a:pPr>
            <a:r>
              <a:rPr lang="es-ES" sz="1200" dirty="0">
                <a:effectLst/>
                <a:latin typeface="+mj-lt"/>
                <a:ea typeface="Calibri" panose="020F0502020204030204" pitchFamily="34" charset="0"/>
                <a:cs typeface="Calibri" panose="020F0502020204030204" pitchFamily="34" charset="0"/>
              </a:rPr>
              <a:t>Reunión de la Decana  </a:t>
            </a:r>
            <a:r>
              <a:rPr lang="es-ES" sz="1200" dirty="0">
                <a:latin typeface="+mj-lt"/>
                <a:ea typeface="Calibri" panose="020F0502020204030204" pitchFamily="34" charset="0"/>
                <a:cs typeface="Calibri" panose="020F0502020204030204" pitchFamily="34" charset="0"/>
              </a:rPr>
              <a:t>y Vicedecano con</a:t>
            </a:r>
            <a:r>
              <a:rPr lang="es-ES" sz="1200" dirty="0">
                <a:effectLst/>
                <a:latin typeface="+mj-lt"/>
                <a:ea typeface="Calibri" panose="020F0502020204030204" pitchFamily="34" charset="0"/>
                <a:cs typeface="Calibri" panose="020F0502020204030204" pitchFamily="34" charset="0"/>
              </a:rPr>
              <a:t> Marcos Ros, Arquitecto y Europarlamentario. </a:t>
            </a:r>
          </a:p>
          <a:p>
            <a:r>
              <a:rPr lang="es-ES" sz="1200" dirty="0">
                <a:latin typeface="+mj-lt"/>
                <a:ea typeface="Calibri" panose="020F0502020204030204" pitchFamily="34" charset="0"/>
                <a:cs typeface="Calibri" panose="020F0502020204030204" pitchFamily="34" charset="0"/>
              </a:rPr>
              <a:t>    </a:t>
            </a:r>
            <a:r>
              <a:rPr lang="es-ES" sz="1200" dirty="0">
                <a:effectLst/>
                <a:latin typeface="+mj-lt"/>
                <a:ea typeface="Calibri" panose="020F0502020204030204" pitchFamily="34" charset="0"/>
                <a:cs typeface="Calibri" panose="020F0502020204030204" pitchFamily="34" charset="0"/>
              </a:rPr>
              <a:t>19 de febrero.</a:t>
            </a:r>
            <a:endParaRPr lang="es-ES" sz="1200" dirty="0">
              <a:effectLst/>
              <a:latin typeface="+mj-lt"/>
              <a:ea typeface="Times New Roman" panose="02020603050405020304" pitchFamily="18" charset="0"/>
            </a:endParaRPr>
          </a:p>
        </p:txBody>
      </p:sp>
      <p:pic>
        <p:nvPicPr>
          <p:cNvPr id="24" name="Imagen 23" descr="REUNION DE LA DECANA CON MARCOS ROS, ARQUITECTO, DIPUTADO DEL PARLAMENTO EUROPEO">
            <a:extLst>
              <a:ext uri="{FF2B5EF4-FFF2-40B4-BE49-F238E27FC236}">
                <a16:creationId xmlns:a16="http://schemas.microsoft.com/office/drawing/2014/main" id="{4F2B1F5B-C1D7-4EFB-B64B-630FDB14F5CA}"/>
              </a:ext>
            </a:extLst>
          </p:cNvPr>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65248" y="1654938"/>
            <a:ext cx="4942417" cy="3308148"/>
          </a:xfrm>
          <a:prstGeom prst="rect">
            <a:avLst/>
          </a:prstGeom>
          <a:noFill/>
          <a:ln>
            <a:noFill/>
          </a:ln>
        </p:spPr>
      </p:pic>
    </p:spTree>
    <p:extLst>
      <p:ext uri="{BB962C8B-B14F-4D97-AF65-F5344CB8AC3E}">
        <p14:creationId xmlns:p14="http://schemas.microsoft.com/office/powerpoint/2010/main" val="29768521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943739"/>
            <a:ext cx="6410679" cy="646331"/>
          </a:xfrm>
          <a:prstGeom prst="rect">
            <a:avLst/>
          </a:prstGeom>
        </p:spPr>
        <p:txBody>
          <a:bodyPr wrap="square">
            <a:spAutoFit/>
          </a:bodyPr>
          <a:lstStyle/>
          <a:p>
            <a:pPr marL="171450" indent="-171450">
              <a:buFont typeface="Arial"/>
              <a:buChar char="•"/>
            </a:pPr>
            <a:r>
              <a:rPr lang="es-ES" sz="1200" dirty="0">
                <a:effectLst/>
                <a:latin typeface="+mj-lt"/>
                <a:ea typeface="Calibri" panose="020F0502020204030204" pitchFamily="34" charset="0"/>
              </a:rPr>
              <a:t>Reunión de la Comisión Permanente de la Fundación DOCOMOMO IBÉRICO. 2 de marzo.</a:t>
            </a:r>
          </a:p>
          <a:p>
            <a:pPr marL="171450" indent="-171450">
              <a:buFont typeface="Arial"/>
              <a:buChar char="•"/>
            </a:pPr>
            <a:endParaRPr lang="es-ES" sz="1200" dirty="0">
              <a:latin typeface="+mj-lt"/>
              <a:ea typeface="Calibri" panose="020F0502020204030204" pitchFamily="34" charset="0"/>
              <a:cs typeface="Times New Roman" panose="02020603050405020304" pitchFamily="18" charset="0"/>
            </a:endParaRPr>
          </a:p>
          <a:p>
            <a:endParaRPr lang="es-ES" sz="1200" i="1" dirty="0">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B00F1A9C-0565-48AC-B8D1-C90C9D5617A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10963" y="1405217"/>
            <a:ext cx="6157552" cy="3463623"/>
          </a:xfrm>
          <a:prstGeom prst="rect">
            <a:avLst/>
          </a:prstGeom>
        </p:spPr>
      </p:pic>
    </p:spTree>
    <p:extLst>
      <p:ext uri="{BB962C8B-B14F-4D97-AF65-F5344CB8AC3E}">
        <p14:creationId xmlns:p14="http://schemas.microsoft.com/office/powerpoint/2010/main" val="5377677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1034237"/>
            <a:ext cx="6410679" cy="646331"/>
          </a:xfrm>
          <a:prstGeom prst="rect">
            <a:avLst/>
          </a:prstGeom>
        </p:spPr>
        <p:txBody>
          <a:bodyPr wrap="square">
            <a:spAutoFit/>
          </a:bodyPr>
          <a:lstStyle/>
          <a:p>
            <a:pPr marL="171450" indent="-171450">
              <a:buFont typeface="Arial"/>
              <a:buChar char="•"/>
            </a:pPr>
            <a:r>
              <a:rPr lang="es-ES" sz="1200" dirty="0">
                <a:effectLst/>
                <a:latin typeface="+mj-lt"/>
                <a:ea typeface="Calibri" panose="020F0502020204030204" pitchFamily="34" charset="0"/>
              </a:rPr>
              <a:t>Primera Reunión Proyecto europeo BIMEPD. 10 de marzo.</a:t>
            </a:r>
          </a:p>
          <a:p>
            <a:pPr marL="171450" indent="-171450">
              <a:buFont typeface="Arial"/>
              <a:buChar char="•"/>
            </a:pPr>
            <a:endParaRPr lang="es-ES" sz="1200" dirty="0">
              <a:latin typeface="+mj-lt"/>
              <a:ea typeface="Times New Roman" panose="02020603050405020304" pitchFamily="18" charset="0"/>
            </a:endParaRPr>
          </a:p>
          <a:p>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73204C8A-5FA9-455C-A185-A177DA01CAF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10963" y="1432767"/>
            <a:ext cx="6031844" cy="3392912"/>
          </a:xfrm>
          <a:prstGeom prst="rect">
            <a:avLst/>
          </a:prstGeom>
        </p:spPr>
      </p:pic>
    </p:spTree>
    <p:extLst>
      <p:ext uri="{BB962C8B-B14F-4D97-AF65-F5344CB8AC3E}">
        <p14:creationId xmlns:p14="http://schemas.microsoft.com/office/powerpoint/2010/main" val="1818073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05655" y="671404"/>
            <a:ext cx="6512415" cy="1477328"/>
          </a:xfrm>
          <a:prstGeom prst="rect">
            <a:avLst/>
          </a:prstGeom>
        </p:spPr>
        <p:txBody>
          <a:bodyPr wrap="square">
            <a:spAutoFit/>
          </a:bodyPr>
          <a:lstStyle/>
          <a:p>
            <a:endParaRPr lang="es-ES" sz="1200" dirty="0">
              <a:solidFill>
                <a:srgbClr val="000000"/>
              </a:solidFill>
              <a:latin typeface="Franklin Gothic Book"/>
              <a:cs typeface="Franklin Gothic Book"/>
            </a:endParaRPr>
          </a:p>
          <a:p>
            <a:r>
              <a:rPr lang="es-ES" b="1" i="1" dirty="0">
                <a:cs typeface="Franklin Gothic Book"/>
              </a:rPr>
              <a:t>-</a:t>
            </a:r>
            <a:r>
              <a:rPr lang="es-ES" sz="1200" b="1" i="1" dirty="0">
                <a:effectLst/>
                <a:latin typeface="Calibri" panose="020F0502020204030204" pitchFamily="34" charset="0"/>
                <a:ea typeface="Calibri" panose="020F0502020204030204" pitchFamily="34" charset="0"/>
              </a:rPr>
              <a:t> </a:t>
            </a:r>
            <a:r>
              <a:rPr lang="es-ES" sz="1200" b="1" i="1" dirty="0">
                <a:effectLst/>
                <a:latin typeface="+mj-lt"/>
                <a:ea typeface="Calibri" panose="020F0502020204030204" pitchFamily="34" charset="0"/>
              </a:rPr>
              <a:t>Jornada Técnica Soluciones pasivas y herramientas para la rehabilitación energética. Grupo Valero</a:t>
            </a:r>
            <a:r>
              <a:rPr lang="es-ES" sz="1200" b="1" i="1" dirty="0">
                <a:latin typeface="+mj-lt"/>
                <a:cs typeface="Franklin Gothic Book"/>
              </a:rPr>
              <a:t>.</a:t>
            </a:r>
            <a:endParaRPr lang="es-ES" sz="1200" dirty="0">
              <a:latin typeface="+mj-lt"/>
              <a:cs typeface="Franklin Gothic Book"/>
            </a:endParaRPr>
          </a:p>
          <a:p>
            <a:r>
              <a:rPr lang="es-ES" sz="1200" dirty="0">
                <a:latin typeface="Franklin Gothic Book"/>
                <a:cs typeface="Franklin Gothic Book"/>
              </a:rPr>
              <a:t> </a:t>
            </a:r>
          </a:p>
          <a:p>
            <a:r>
              <a:rPr lang="es-ES" sz="1200" b="1" i="1" dirty="0">
                <a:cs typeface="Franklin Gothic Book"/>
              </a:rPr>
              <a:t>-</a:t>
            </a:r>
            <a:r>
              <a:rPr lang="es-ES" sz="1200" b="1" i="1" dirty="0">
                <a:effectLst/>
                <a:latin typeface="Calibri" panose="020F0502020204030204" pitchFamily="34" charset="0"/>
                <a:ea typeface="Calibri" panose="020F0502020204030204" pitchFamily="34" charset="0"/>
              </a:rPr>
              <a:t> </a:t>
            </a:r>
            <a:r>
              <a:rPr lang="es-ES" sz="1200" b="1" i="1" dirty="0">
                <a:effectLst/>
                <a:latin typeface="+mj-lt"/>
                <a:ea typeface="Calibri" panose="020F0502020204030204" pitchFamily="34" charset="0"/>
              </a:rPr>
              <a:t>Jornada Técnica Diseño de estructuras diáfanas y sostenibles con forjados aligerados </a:t>
            </a:r>
            <a:r>
              <a:rPr lang="es-ES" sz="1200" b="1" i="1" dirty="0" err="1">
                <a:effectLst/>
                <a:latin typeface="+mj-lt"/>
                <a:ea typeface="Calibri" panose="020F0502020204030204" pitchFamily="34" charset="0"/>
              </a:rPr>
              <a:t>Unidome</a:t>
            </a:r>
            <a:r>
              <a:rPr lang="es-ES" sz="1200" b="1" i="1" dirty="0">
                <a:effectLst/>
                <a:latin typeface="+mj-lt"/>
                <a:ea typeface="Calibri" panose="020F0502020204030204" pitchFamily="34" charset="0"/>
              </a:rPr>
              <a:t>. </a:t>
            </a:r>
            <a:r>
              <a:rPr lang="es-ES" sz="1200" b="1" i="1" dirty="0" err="1">
                <a:effectLst/>
                <a:latin typeface="+mj-lt"/>
                <a:ea typeface="Calibri" panose="020F0502020204030204" pitchFamily="34" charset="0"/>
              </a:rPr>
              <a:t>Proman</a:t>
            </a:r>
            <a:r>
              <a:rPr lang="es-ES" sz="1200" b="1" i="1" dirty="0">
                <a:latin typeface="+mj-lt"/>
                <a:cs typeface="Franklin Gothic Book"/>
              </a:rPr>
              <a:t>.</a:t>
            </a:r>
            <a:endParaRPr lang="es-ES" sz="1200" dirty="0">
              <a:latin typeface="+mj-lt"/>
              <a:cs typeface="Franklin Gothic Book"/>
            </a:endParaRPr>
          </a:p>
          <a:p>
            <a:endParaRPr lang="es-ES" sz="1200" b="1" i="1" dirty="0">
              <a:latin typeface="+mj-lt"/>
              <a:cs typeface="Franklin Gothic Book"/>
            </a:endParaRPr>
          </a:p>
        </p:txBody>
      </p:sp>
      <p:pic>
        <p:nvPicPr>
          <p:cNvPr id="3" name="Imagen 2">
            <a:extLst>
              <a:ext uri="{FF2B5EF4-FFF2-40B4-BE49-F238E27FC236}">
                <a16:creationId xmlns:a16="http://schemas.microsoft.com/office/drawing/2014/main" id="{223FAFA1-84D5-4359-8930-AB3CBF4795F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21403" y="1968122"/>
            <a:ext cx="5462121" cy="3028063"/>
          </a:xfrm>
          <a:prstGeom prst="rect">
            <a:avLst/>
          </a:prstGeom>
        </p:spPr>
      </p:pic>
    </p:spTree>
    <p:extLst>
      <p:ext uri="{BB962C8B-B14F-4D97-AF65-F5344CB8AC3E}">
        <p14:creationId xmlns:p14="http://schemas.microsoft.com/office/powerpoint/2010/main" val="39166137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1034237"/>
            <a:ext cx="6410679" cy="461665"/>
          </a:xfrm>
          <a:prstGeom prst="rect">
            <a:avLst/>
          </a:prstGeom>
        </p:spPr>
        <p:txBody>
          <a:bodyPr wrap="square">
            <a:spAutoFit/>
          </a:bodyPr>
          <a:lstStyle/>
          <a:p>
            <a:pPr marL="171450" indent="-171450">
              <a:buFont typeface="Arial"/>
              <a:buChar char="•"/>
            </a:pPr>
            <a:r>
              <a:rPr lang="es-ES" sz="1200" dirty="0">
                <a:effectLst/>
                <a:latin typeface="+mj-lt"/>
                <a:ea typeface="Calibri" panose="020F0502020204030204" pitchFamily="34" charset="0"/>
              </a:rPr>
              <a:t>Reunión de la Junta de Gobierno con el Director General de Ordenación y Territorio, D. Jaime Pérez Zulueta. 15 de marzo.</a:t>
            </a: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0F440F66-46CD-40BA-9557-11D530A822F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10963" y="1559859"/>
            <a:ext cx="4424195" cy="3318146"/>
          </a:xfrm>
          <a:prstGeom prst="rect">
            <a:avLst/>
          </a:prstGeom>
        </p:spPr>
      </p:pic>
    </p:spTree>
    <p:extLst>
      <p:ext uri="{BB962C8B-B14F-4D97-AF65-F5344CB8AC3E}">
        <p14:creationId xmlns:p14="http://schemas.microsoft.com/office/powerpoint/2010/main" val="33043289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952905"/>
            <a:ext cx="6410679" cy="830997"/>
          </a:xfrm>
          <a:prstGeom prst="rect">
            <a:avLst/>
          </a:prstGeom>
        </p:spPr>
        <p:txBody>
          <a:bodyPr wrap="square">
            <a:spAutoFit/>
          </a:bodyPr>
          <a:lstStyle/>
          <a:p>
            <a:endParaRPr lang="es-ES" sz="1200" dirty="0">
              <a:latin typeface="+mj-lt"/>
              <a:ea typeface="Times New Roman" panose="02020603050405020304" pitchFamily="18" charset="0"/>
            </a:endParaRPr>
          </a:p>
          <a:p>
            <a:pPr marL="171450" indent="-171450">
              <a:buFont typeface="Arial"/>
              <a:buChar char="•"/>
            </a:pPr>
            <a:r>
              <a:rPr lang="es-ES" sz="1200" dirty="0">
                <a:effectLst/>
                <a:latin typeface="+mj-lt"/>
                <a:ea typeface="Calibri" panose="020F0502020204030204" pitchFamily="34" charset="0"/>
              </a:rPr>
              <a:t>Reunión institucional con el Grupo Sociedad de Tasación. 9 de abril.</a:t>
            </a:r>
          </a:p>
          <a:p>
            <a:pPr marL="171450" indent="-171450">
              <a:buFont typeface="Arial"/>
              <a:buChar char="•"/>
            </a:pPr>
            <a:endParaRPr lang="es-ES" sz="1200" dirty="0">
              <a:latin typeface="+mj-lt"/>
              <a:ea typeface="Times New Roman" panose="02020603050405020304" pitchFamily="18" charset="0"/>
            </a:endParaRPr>
          </a:p>
          <a:p>
            <a:endParaRPr lang="es-ES" sz="1200" dirty="0">
              <a:effectLst/>
              <a:latin typeface="+mj-lt"/>
              <a:ea typeface="Times New Roman" panose="02020603050405020304" pitchFamily="18" charset="0"/>
            </a:endParaRPr>
          </a:p>
        </p:txBody>
      </p:sp>
      <p:pic>
        <p:nvPicPr>
          <p:cNvPr id="11" name="Imagen 10">
            <a:extLst>
              <a:ext uri="{FF2B5EF4-FFF2-40B4-BE49-F238E27FC236}">
                <a16:creationId xmlns:a16="http://schemas.microsoft.com/office/drawing/2014/main" id="{FAD90972-57FB-4A98-9820-0FE778DF659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10963" y="1483798"/>
            <a:ext cx="4529978" cy="3397484"/>
          </a:xfrm>
          <a:prstGeom prst="rect">
            <a:avLst/>
          </a:prstGeom>
        </p:spPr>
      </p:pic>
    </p:spTree>
    <p:extLst>
      <p:ext uri="{BB962C8B-B14F-4D97-AF65-F5344CB8AC3E}">
        <p14:creationId xmlns:p14="http://schemas.microsoft.com/office/powerpoint/2010/main" val="32320866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913921"/>
            <a:ext cx="6410679" cy="646331"/>
          </a:xfrm>
          <a:prstGeom prst="rect">
            <a:avLst/>
          </a:prstGeom>
        </p:spPr>
        <p:txBody>
          <a:bodyPr wrap="square">
            <a:spAutoFit/>
          </a:bodyPr>
          <a:lstStyle/>
          <a:p>
            <a:endParaRPr lang="es-ES" sz="1200" dirty="0">
              <a:latin typeface="+mj-lt"/>
              <a:ea typeface="Times New Roman" panose="02020603050405020304" pitchFamily="18" charset="0"/>
            </a:endParaRPr>
          </a:p>
          <a:p>
            <a:pPr marL="171450" indent="-171450">
              <a:buFont typeface="Arial"/>
              <a:buChar char="•"/>
            </a:pPr>
            <a:r>
              <a:rPr lang="es-ES" sz="1200" dirty="0">
                <a:effectLst/>
                <a:latin typeface="+mj-lt"/>
                <a:ea typeface="Calibri" panose="020F0502020204030204" pitchFamily="34" charset="0"/>
              </a:rPr>
              <a:t>Reunión con el Presidente de ASEMAS. 9 de abril.</a:t>
            </a:r>
          </a:p>
          <a:p>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FF39FA1A-5626-4128-9CA1-2719926D0CF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10963" y="1425387"/>
            <a:ext cx="4545105" cy="3408829"/>
          </a:xfrm>
          <a:prstGeom prst="rect">
            <a:avLst/>
          </a:prstGeom>
        </p:spPr>
      </p:pic>
    </p:spTree>
    <p:extLst>
      <p:ext uri="{BB962C8B-B14F-4D97-AF65-F5344CB8AC3E}">
        <p14:creationId xmlns:p14="http://schemas.microsoft.com/office/powerpoint/2010/main" val="15555405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913921"/>
            <a:ext cx="6410679" cy="830997"/>
          </a:xfrm>
          <a:prstGeom prst="rect">
            <a:avLst/>
          </a:prstGeom>
        </p:spPr>
        <p:txBody>
          <a:bodyPr wrap="square">
            <a:spAutoFit/>
          </a:bodyPr>
          <a:lstStyle/>
          <a:p>
            <a:endParaRPr lang="es-ES" sz="1200" dirty="0">
              <a:latin typeface="+mj-lt"/>
              <a:ea typeface="Times New Roman" panose="02020603050405020304" pitchFamily="18" charset="0"/>
            </a:endParaRPr>
          </a:p>
          <a:p>
            <a:pPr marL="171450" indent="-171450">
              <a:buFont typeface="Arial"/>
              <a:buChar char="•"/>
            </a:pPr>
            <a:r>
              <a:rPr lang="es-ES" sz="1200" dirty="0">
                <a:effectLst/>
                <a:latin typeface="+mj-lt"/>
                <a:ea typeface="Calibri" panose="020F0502020204030204" pitchFamily="34" charset="0"/>
                <a:cs typeface="Calibri" panose="020F0502020204030204" pitchFamily="34" charset="0"/>
              </a:rPr>
              <a:t>Presentación del Plan de Acción de la Estrategia de Arquitectura y construcción sostenible   (EACS) hasta el 2030. 13 de abril.</a:t>
            </a:r>
          </a:p>
          <a:p>
            <a:endParaRPr lang="es-ES" sz="1200" dirty="0">
              <a:effectLst/>
              <a:latin typeface="+mj-lt"/>
              <a:ea typeface="Times New Roman" panose="02020603050405020304" pitchFamily="18" charset="0"/>
            </a:endParaRPr>
          </a:p>
        </p:txBody>
      </p:sp>
      <p:pic>
        <p:nvPicPr>
          <p:cNvPr id="24" name="Imagen 23" descr="PRESENTACIÓN DEL PLAN DE ACCIÓN DE LA ESTRATEGIA DE ARQUITECTURA Y CONSTRUCCIÓN SOSTENIBLE (EACS) HASTA EL 2030">
            <a:extLst>
              <a:ext uri="{FF2B5EF4-FFF2-40B4-BE49-F238E27FC236}">
                <a16:creationId xmlns:a16="http://schemas.microsoft.com/office/drawing/2014/main" id="{38A863A3-0058-4DBB-BD63-6BBD168F1392}"/>
              </a:ext>
            </a:extLst>
          </p:cNvPr>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625702" y="1382660"/>
            <a:ext cx="2839994" cy="3546794"/>
          </a:xfrm>
          <a:prstGeom prst="rect">
            <a:avLst/>
          </a:prstGeom>
          <a:noFill/>
          <a:ln>
            <a:noFill/>
          </a:ln>
        </p:spPr>
      </p:pic>
    </p:spTree>
    <p:extLst>
      <p:ext uri="{BB962C8B-B14F-4D97-AF65-F5344CB8AC3E}">
        <p14:creationId xmlns:p14="http://schemas.microsoft.com/office/powerpoint/2010/main" val="277192714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47124" y="956912"/>
            <a:ext cx="6410679" cy="830997"/>
          </a:xfrm>
          <a:prstGeom prst="rect">
            <a:avLst/>
          </a:prstGeom>
        </p:spPr>
        <p:txBody>
          <a:bodyPr wrap="square">
            <a:spAutoFit/>
          </a:bodyPr>
          <a:lstStyle/>
          <a:p>
            <a:endParaRPr lang="es-ES" sz="1200" dirty="0">
              <a:latin typeface="+mj-lt"/>
              <a:ea typeface="Calibri" panose="020F0502020204030204" pitchFamily="34" charset="0"/>
              <a:cs typeface="Calibri" panose="020F0502020204030204" pitchFamily="34" charset="0"/>
            </a:endParaRPr>
          </a:p>
          <a:p>
            <a:pPr marL="171450" indent="-171450">
              <a:buFont typeface="Arial"/>
              <a:buChar char="•"/>
            </a:pPr>
            <a:r>
              <a:rPr lang="es-ES" sz="1200" dirty="0">
                <a:effectLst/>
                <a:latin typeface="+mj-lt"/>
                <a:ea typeface="Calibri" panose="020F0502020204030204" pitchFamily="34" charset="0"/>
              </a:rPr>
              <a:t>Asistencia del COAMU a la Asamblea General del Centro Tecnológico de la Construcción CTCOM. 22 de abril.</a:t>
            </a:r>
          </a:p>
          <a:p>
            <a:endParaRPr lang="es-ES" sz="1200" dirty="0">
              <a:latin typeface="+mj-lt"/>
              <a:ea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D4F92616-E606-4610-A9E4-48233804B66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96688" y="1620370"/>
            <a:ext cx="4285129" cy="3213847"/>
          </a:xfrm>
          <a:prstGeom prst="rect">
            <a:avLst/>
          </a:prstGeom>
        </p:spPr>
      </p:pic>
    </p:spTree>
    <p:extLst>
      <p:ext uri="{BB962C8B-B14F-4D97-AF65-F5344CB8AC3E}">
        <p14:creationId xmlns:p14="http://schemas.microsoft.com/office/powerpoint/2010/main" val="63887588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47124" y="956912"/>
            <a:ext cx="6410679" cy="646331"/>
          </a:xfrm>
          <a:prstGeom prst="rect">
            <a:avLst/>
          </a:prstGeom>
        </p:spPr>
        <p:txBody>
          <a:bodyPr wrap="square">
            <a:spAutoFit/>
          </a:bodyPr>
          <a:lstStyle/>
          <a:p>
            <a:endParaRPr lang="es-ES" sz="1200" dirty="0">
              <a:latin typeface="+mj-lt"/>
              <a:ea typeface="Calibri" panose="020F0502020204030204" pitchFamily="34" charset="0"/>
              <a:cs typeface="Calibri" panose="020F0502020204030204" pitchFamily="34" charset="0"/>
            </a:endParaRPr>
          </a:p>
          <a:p>
            <a:pPr marL="171450" indent="-171450">
              <a:buFont typeface="Arial"/>
              <a:buChar char="•"/>
            </a:pPr>
            <a:r>
              <a:rPr lang="es-ES" sz="1200" dirty="0">
                <a:effectLst/>
                <a:latin typeface="+mj-lt"/>
                <a:ea typeface="Calibri" panose="020F0502020204030204" pitchFamily="34" charset="0"/>
              </a:rPr>
              <a:t>Jornada de Bienvenida al COAMU a los alumnos de la UPCT. 23 de abril.</a:t>
            </a:r>
          </a:p>
          <a:p>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A278F5AC-58A3-44D2-B642-A15C1E99240A}"/>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60102" y="1500554"/>
            <a:ext cx="2644732" cy="3526308"/>
          </a:xfrm>
          <a:prstGeom prst="rect">
            <a:avLst/>
          </a:prstGeom>
        </p:spPr>
      </p:pic>
      <p:pic>
        <p:nvPicPr>
          <p:cNvPr id="4" name="Imagen 3">
            <a:extLst>
              <a:ext uri="{FF2B5EF4-FFF2-40B4-BE49-F238E27FC236}">
                <a16:creationId xmlns:a16="http://schemas.microsoft.com/office/drawing/2014/main" id="{80D34C77-9F38-4723-8153-95BAA6092027}"/>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974437" y="1500554"/>
            <a:ext cx="3881728" cy="2911296"/>
          </a:xfrm>
          <a:prstGeom prst="rect">
            <a:avLst/>
          </a:prstGeom>
        </p:spPr>
      </p:pic>
    </p:spTree>
    <p:extLst>
      <p:ext uri="{BB962C8B-B14F-4D97-AF65-F5344CB8AC3E}">
        <p14:creationId xmlns:p14="http://schemas.microsoft.com/office/powerpoint/2010/main" val="930575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05126" y="793642"/>
            <a:ext cx="6410679" cy="830997"/>
          </a:xfrm>
          <a:prstGeom prst="rect">
            <a:avLst/>
          </a:prstGeom>
        </p:spPr>
        <p:txBody>
          <a:bodyPr wrap="square">
            <a:spAutoFit/>
          </a:bodyPr>
          <a:lstStyle/>
          <a:p>
            <a:endParaRPr lang="es-ES" sz="1200" dirty="0">
              <a:latin typeface="+mj-lt"/>
              <a:ea typeface="Calibri" panose="020F0502020204030204" pitchFamily="34" charset="0"/>
              <a:cs typeface="Times New Roman" panose="02020603050405020304" pitchFamily="18" charset="0"/>
            </a:endParaRPr>
          </a:p>
          <a:p>
            <a:pPr marL="171450" indent="-171450">
              <a:buFont typeface="Arial"/>
              <a:buChar char="•"/>
            </a:pPr>
            <a:r>
              <a:rPr lang="es-ES" sz="1200" dirty="0">
                <a:effectLst/>
                <a:latin typeface="+mj-lt"/>
                <a:ea typeface="Calibri" panose="020F0502020204030204" pitchFamily="34" charset="0"/>
              </a:rPr>
              <a:t>Asistencia del COAMU al examen de Trabajos Fin de Grado Fundamentos de Arquitectura UPCT y UCAM</a:t>
            </a:r>
            <a:endParaRPr lang="es-ES" sz="1200" dirty="0">
              <a:effectLst/>
              <a:latin typeface="+mj-lt"/>
              <a:ea typeface="Calibri" panose="020F0502020204030204" pitchFamily="34" charset="0"/>
              <a:cs typeface="Times New Roman" panose="02020603050405020304" pitchFamily="18"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28C9ADC3-FD93-41EE-B8B5-C828A85AFA4F}"/>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265584" y="1586871"/>
            <a:ext cx="4473797" cy="3355348"/>
          </a:xfrm>
          <a:prstGeom prst="rect">
            <a:avLst/>
          </a:prstGeom>
        </p:spPr>
      </p:pic>
    </p:spTree>
    <p:extLst>
      <p:ext uri="{BB962C8B-B14F-4D97-AF65-F5344CB8AC3E}">
        <p14:creationId xmlns:p14="http://schemas.microsoft.com/office/powerpoint/2010/main" val="38944378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1034237"/>
            <a:ext cx="6410679" cy="1015663"/>
          </a:xfrm>
          <a:prstGeom prst="rect">
            <a:avLst/>
          </a:prstGeom>
        </p:spPr>
        <p:txBody>
          <a:bodyPr wrap="square">
            <a:spAutoFit/>
          </a:bodyPr>
          <a:lstStyle/>
          <a:p>
            <a:pPr marL="171450" indent="-171450">
              <a:buFont typeface="Arial"/>
              <a:buChar char="•"/>
            </a:pPr>
            <a:r>
              <a:rPr lang="es-ES" sz="1200" dirty="0">
                <a:effectLst/>
                <a:latin typeface="+mj-lt"/>
                <a:ea typeface="Calibri" panose="020F0502020204030204" pitchFamily="34" charset="0"/>
              </a:rPr>
              <a:t>Reunión Junta de Gobierno con el Ayuntamiento de Cartagena. 27 de abril.</a:t>
            </a:r>
          </a:p>
          <a:p>
            <a:pPr marL="171450" indent="-171450">
              <a:buFont typeface="Arial"/>
              <a:buChar char="•"/>
            </a:pPr>
            <a:endParaRPr lang="es-ES" sz="1200" dirty="0">
              <a:latin typeface="+mj-lt"/>
              <a:ea typeface="Times New Roman" panose="02020603050405020304" pitchFamily="18" charset="0"/>
            </a:endParaRPr>
          </a:p>
          <a:p>
            <a:pPr marL="171450" indent="-171450">
              <a:buFont typeface="Arial"/>
              <a:buChar char="•"/>
            </a:pPr>
            <a:r>
              <a:rPr lang="es-ES" sz="1200" dirty="0">
                <a:effectLst/>
                <a:latin typeface="+mj-lt"/>
                <a:ea typeface="Calibri" panose="020F0502020204030204" pitchFamily="34" charset="0"/>
              </a:rPr>
              <a:t>Reunión con el Ayuntamiento de San Javier. 4 de mayo.</a:t>
            </a:r>
          </a:p>
          <a:p>
            <a:pPr marL="171450" indent="-171450">
              <a:buFont typeface="Arial"/>
              <a:buChar char="•"/>
            </a:pPr>
            <a:endParaRPr lang="es-ES" sz="1200" dirty="0">
              <a:latin typeface="+mj-lt"/>
              <a:ea typeface="Times New Roman" panose="02020603050405020304" pitchFamily="18" charset="0"/>
            </a:endParaRPr>
          </a:p>
          <a:p>
            <a:endParaRPr lang="es-ES" sz="1200" dirty="0">
              <a:effectLst/>
              <a:latin typeface="+mj-lt"/>
              <a:ea typeface="Times New Roman" panose="02020603050405020304" pitchFamily="18" charset="0"/>
            </a:endParaRPr>
          </a:p>
        </p:txBody>
      </p:sp>
      <p:pic>
        <p:nvPicPr>
          <p:cNvPr id="23" name="Imagen 22" descr="Interfaz de usuario gráfica, Aplicación, Teams&#10;&#10;Descripción generada automáticamente">
            <a:extLst>
              <a:ext uri="{FF2B5EF4-FFF2-40B4-BE49-F238E27FC236}">
                <a16:creationId xmlns:a16="http://schemas.microsoft.com/office/drawing/2014/main" id="{25920369-7884-4E8E-ACE7-D5E5765C41E3}"/>
              </a:ext>
            </a:extLst>
          </p:cNvPr>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81550" y="2732779"/>
            <a:ext cx="3905643" cy="2196846"/>
          </a:xfrm>
          <a:prstGeom prst="rect">
            <a:avLst/>
          </a:prstGeom>
          <a:noFill/>
          <a:ln>
            <a:noFill/>
          </a:ln>
        </p:spPr>
      </p:pic>
      <p:pic>
        <p:nvPicPr>
          <p:cNvPr id="24" name="Imagen 23" descr="Personas sentadas en una mesa&#10;&#10;Descripción generada automáticamente con confianza media">
            <a:extLst>
              <a:ext uri="{FF2B5EF4-FFF2-40B4-BE49-F238E27FC236}">
                <a16:creationId xmlns:a16="http://schemas.microsoft.com/office/drawing/2014/main" id="{683A615F-A0F9-40B2-8BA6-7D658ED9A75E}"/>
              </a:ext>
            </a:extLst>
          </p:cNvPr>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395537" y="1789165"/>
            <a:ext cx="2355518" cy="3140460"/>
          </a:xfrm>
          <a:prstGeom prst="rect">
            <a:avLst/>
          </a:prstGeom>
          <a:noFill/>
          <a:ln>
            <a:noFill/>
          </a:ln>
        </p:spPr>
      </p:pic>
    </p:spTree>
    <p:extLst>
      <p:ext uri="{BB962C8B-B14F-4D97-AF65-F5344CB8AC3E}">
        <p14:creationId xmlns:p14="http://schemas.microsoft.com/office/powerpoint/2010/main" val="21820948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09273"/>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6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89767" y="651592"/>
            <a:ext cx="3508746" cy="307777"/>
          </a:xfrm>
          <a:prstGeom prst="rect">
            <a:avLst/>
          </a:prstGeom>
        </p:spPr>
        <p:txBody>
          <a:bodyPr wrap="square">
            <a:spAutoFit/>
          </a:bodyPr>
          <a:lstStyle/>
          <a:p>
            <a:pPr marL="171450" indent="-171450">
              <a:buFont typeface="Arial"/>
              <a:buChar char="•"/>
            </a:pPr>
            <a:r>
              <a:rPr lang="es-ES" sz="1400" dirty="0">
                <a:effectLst/>
                <a:latin typeface="+mj-lt"/>
                <a:ea typeface="Calibri" panose="020F0502020204030204" pitchFamily="34" charset="0"/>
              </a:rPr>
              <a:t>Asistencia X Aniversario Seísmo Lorca</a:t>
            </a:r>
            <a:r>
              <a:rPr lang="es-ES" sz="1200" dirty="0">
                <a:effectLst/>
                <a:latin typeface="+mj-lt"/>
                <a:ea typeface="Calibri" panose="020F0502020204030204" pitchFamily="34" charset="0"/>
              </a:rPr>
              <a:t>. </a:t>
            </a:r>
            <a:endParaRPr lang="es-ES" sz="1200" dirty="0">
              <a:effectLst/>
              <a:latin typeface="+mj-lt"/>
              <a:ea typeface="Times New Roman" panose="02020603050405020304" pitchFamily="18" charset="0"/>
            </a:endParaRPr>
          </a:p>
        </p:txBody>
      </p:sp>
      <p:pic>
        <p:nvPicPr>
          <p:cNvPr id="3" name="Imagen 2" descr="Un grupo de personas alrededor de una iglesia&#10;&#10;Descripción generada automáticamente con confianza media">
            <a:extLst>
              <a:ext uri="{FF2B5EF4-FFF2-40B4-BE49-F238E27FC236}">
                <a16:creationId xmlns:a16="http://schemas.microsoft.com/office/drawing/2014/main" id="{4BF0CEF1-F087-444C-92DC-FD80DDCC45A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82772" y="1196800"/>
            <a:ext cx="6227185" cy="3502791"/>
          </a:xfrm>
          <a:prstGeom prst="rect">
            <a:avLst/>
          </a:prstGeom>
        </p:spPr>
      </p:pic>
    </p:spTree>
    <p:extLst>
      <p:ext uri="{BB962C8B-B14F-4D97-AF65-F5344CB8AC3E}">
        <p14:creationId xmlns:p14="http://schemas.microsoft.com/office/powerpoint/2010/main" val="380924346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830997"/>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373140" y="623805"/>
            <a:ext cx="3548655" cy="830997"/>
          </a:xfrm>
          <a:prstGeom prst="rect">
            <a:avLst/>
          </a:prstGeom>
        </p:spPr>
        <p:txBody>
          <a:bodyPr wrap="square">
            <a:spAutoFit/>
          </a:bodyPr>
          <a:lstStyle/>
          <a:p>
            <a:pPr marL="171450" indent="-171450">
              <a:buFont typeface="Arial"/>
              <a:buChar char="•"/>
            </a:pPr>
            <a:r>
              <a:rPr lang="es-ES" sz="1200" dirty="0">
                <a:effectLst/>
                <a:latin typeface="+mj-lt"/>
                <a:ea typeface="Calibri" panose="020F0502020204030204" pitchFamily="34" charset="0"/>
              </a:rPr>
              <a:t>Reunión con el Ayuntamiento de Totana. </a:t>
            </a:r>
          </a:p>
          <a:p>
            <a:r>
              <a:rPr lang="es-ES" sz="1200" dirty="0">
                <a:latin typeface="+mj-lt"/>
                <a:ea typeface="Calibri" panose="020F0502020204030204" pitchFamily="34" charset="0"/>
              </a:rPr>
              <a:t>     18</a:t>
            </a:r>
            <a:r>
              <a:rPr lang="es-ES" sz="1200" dirty="0">
                <a:effectLst/>
                <a:latin typeface="+mj-lt"/>
                <a:ea typeface="Calibri" panose="020F0502020204030204" pitchFamily="34" charset="0"/>
              </a:rPr>
              <a:t> de mayo.</a:t>
            </a:r>
          </a:p>
          <a:p>
            <a:pPr marL="171450" indent="-171450">
              <a:buFont typeface="Arial"/>
              <a:buChar char="•"/>
            </a:pPr>
            <a:endParaRPr lang="es-ES" sz="1200" dirty="0">
              <a:latin typeface="+mj-lt"/>
              <a:ea typeface="Times New Roman" panose="02020603050405020304" pitchFamily="18" charset="0"/>
            </a:endParaRPr>
          </a:p>
          <a:p>
            <a:endParaRPr lang="es-ES" sz="1200" dirty="0">
              <a:effectLst/>
              <a:latin typeface="+mj-lt"/>
              <a:ea typeface="Times New Roman" panose="02020603050405020304" pitchFamily="18" charset="0"/>
            </a:endParaRPr>
          </a:p>
        </p:txBody>
      </p:sp>
      <p:pic>
        <p:nvPicPr>
          <p:cNvPr id="4" name="Imagen 3">
            <a:extLst>
              <a:ext uri="{FF2B5EF4-FFF2-40B4-BE49-F238E27FC236}">
                <a16:creationId xmlns:a16="http://schemas.microsoft.com/office/drawing/2014/main" id="{F7026F08-CD94-4BEB-9234-9E0F25BB90B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81550" y="1230783"/>
            <a:ext cx="4895568" cy="3671676"/>
          </a:xfrm>
          <a:prstGeom prst="rect">
            <a:avLst/>
          </a:prstGeom>
        </p:spPr>
      </p:pic>
    </p:spTree>
    <p:extLst>
      <p:ext uri="{BB962C8B-B14F-4D97-AF65-F5344CB8AC3E}">
        <p14:creationId xmlns:p14="http://schemas.microsoft.com/office/powerpoint/2010/main" val="24281982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Jornadas técnicas</a:t>
            </a: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723257"/>
            <a:ext cx="6512415" cy="923330"/>
          </a:xfrm>
          <a:prstGeom prst="rect">
            <a:avLst/>
          </a:prstGeom>
        </p:spPr>
        <p:txBody>
          <a:bodyPr wrap="square">
            <a:spAutoFit/>
          </a:bodyPr>
          <a:lstStyle/>
          <a:p>
            <a:endParaRPr lang="es-ES" sz="1200" dirty="0">
              <a:solidFill>
                <a:srgbClr val="000000"/>
              </a:solidFill>
              <a:latin typeface="Franklin Gothic Book"/>
              <a:cs typeface="Franklin Gothic Book"/>
            </a:endParaRPr>
          </a:p>
          <a:p>
            <a:r>
              <a:rPr lang="es-ES" b="1" i="1" dirty="0">
                <a:cs typeface="Franklin Gothic Book"/>
              </a:rPr>
              <a:t>-</a:t>
            </a:r>
            <a:r>
              <a:rPr lang="es-ES" sz="1200" b="1" i="1" dirty="0">
                <a:effectLst/>
                <a:latin typeface="Calibri" panose="020F0502020204030204" pitchFamily="34" charset="0"/>
                <a:ea typeface="Calibri" panose="020F0502020204030204" pitchFamily="34" charset="0"/>
              </a:rPr>
              <a:t> </a:t>
            </a:r>
            <a:r>
              <a:rPr lang="es-ES" sz="1200" b="1" i="1" dirty="0">
                <a:solidFill>
                  <a:srgbClr val="252525"/>
                </a:solidFill>
                <a:effectLst/>
                <a:latin typeface="+mj-lt"/>
              </a:rPr>
              <a:t>Jornada Técnica: Nuevo Sistema </a:t>
            </a:r>
            <a:r>
              <a:rPr lang="es-ES" sz="1200" b="1" i="1" dirty="0" err="1">
                <a:solidFill>
                  <a:srgbClr val="252525"/>
                </a:solidFill>
                <a:effectLst/>
                <a:latin typeface="+mj-lt"/>
              </a:rPr>
              <a:t>Dry</a:t>
            </a:r>
            <a:r>
              <a:rPr lang="es-ES" sz="1200" b="1" i="1" dirty="0">
                <a:solidFill>
                  <a:srgbClr val="252525"/>
                </a:solidFill>
                <a:effectLst/>
                <a:latin typeface="+mj-lt"/>
              </a:rPr>
              <a:t> de láminas de poliolefinas para impermeabilización de cubiertas. </a:t>
            </a:r>
            <a:r>
              <a:rPr lang="es-ES" sz="1200" b="1" i="1" dirty="0" err="1">
                <a:solidFill>
                  <a:srgbClr val="252525"/>
                </a:solidFill>
                <a:effectLst/>
                <a:latin typeface="+mj-lt"/>
              </a:rPr>
              <a:t>Revestech</a:t>
            </a:r>
            <a:r>
              <a:rPr lang="es-ES" sz="1200" b="1" i="1" dirty="0">
                <a:solidFill>
                  <a:srgbClr val="252525"/>
                </a:solidFill>
                <a:effectLst/>
                <a:latin typeface="+mj-lt"/>
              </a:rPr>
              <a:t>.</a:t>
            </a:r>
            <a:endParaRPr lang="es-ES" sz="1200" dirty="0">
              <a:latin typeface="Franklin Gothic Book"/>
              <a:cs typeface="Franklin Gothic Book"/>
            </a:endParaRPr>
          </a:p>
          <a:p>
            <a:endParaRPr lang="es-ES" sz="1200" b="1" i="1" dirty="0">
              <a:latin typeface="+mj-lt"/>
              <a:cs typeface="Franklin Gothic Book"/>
            </a:endParaRPr>
          </a:p>
        </p:txBody>
      </p:sp>
      <p:pic>
        <p:nvPicPr>
          <p:cNvPr id="3" name="Imagen 2">
            <a:extLst>
              <a:ext uri="{FF2B5EF4-FFF2-40B4-BE49-F238E27FC236}">
                <a16:creationId xmlns:a16="http://schemas.microsoft.com/office/drawing/2014/main" id="{EB57CE5D-537C-4326-A909-32EAD80ED84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20967" y="1469662"/>
            <a:ext cx="6132277" cy="3557200"/>
          </a:xfrm>
          <a:prstGeom prst="rect">
            <a:avLst/>
          </a:prstGeom>
        </p:spPr>
      </p:pic>
    </p:spTree>
    <p:extLst>
      <p:ext uri="{BB962C8B-B14F-4D97-AF65-F5344CB8AC3E}">
        <p14:creationId xmlns:p14="http://schemas.microsoft.com/office/powerpoint/2010/main" val="8994136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2"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350674"/>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VISITAS INSTITUCIONALES</a:t>
            </a:r>
            <a:br>
              <a:rPr lang="es-ES" sz="1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310963" y="1034237"/>
            <a:ext cx="6410679" cy="646331"/>
          </a:xfrm>
          <a:prstGeom prst="rect">
            <a:avLst/>
          </a:prstGeom>
        </p:spPr>
        <p:txBody>
          <a:bodyPr wrap="square">
            <a:spAutoFit/>
          </a:bodyPr>
          <a:lstStyle/>
          <a:p>
            <a:pPr marL="171450" indent="-171450">
              <a:buFont typeface="Arial"/>
              <a:buChar char="•"/>
            </a:pPr>
            <a:r>
              <a:rPr lang="es-ES" sz="1200" dirty="0">
                <a:effectLst/>
                <a:latin typeface="+mj-lt"/>
                <a:ea typeface="Calibri" panose="020F0502020204030204" pitchFamily="34" charset="0"/>
              </a:rPr>
              <a:t>Olimpiadas</a:t>
            </a:r>
          </a:p>
          <a:p>
            <a:endParaRPr lang="es-ES" sz="1200" dirty="0">
              <a:latin typeface="+mj-lt"/>
              <a:ea typeface="Times New Roman" panose="02020603050405020304" pitchFamily="18" charset="0"/>
            </a:endParaRPr>
          </a:p>
          <a:p>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049812DB-4569-4CD6-BD7D-6B736A6468D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06078" y="1493764"/>
            <a:ext cx="5944978" cy="3344050"/>
          </a:xfrm>
          <a:prstGeom prst="rect">
            <a:avLst/>
          </a:prstGeom>
        </p:spPr>
      </p:pic>
    </p:spTree>
    <p:extLst>
      <p:ext uri="{BB962C8B-B14F-4D97-AF65-F5344CB8AC3E}">
        <p14:creationId xmlns:p14="http://schemas.microsoft.com/office/powerpoint/2010/main" val="264238952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nSpc>
                <a:spcPct val="115000"/>
              </a:lnSpc>
            </a:pPr>
            <a:r>
              <a:rPr lang="es-ES" sz="1200" dirty="0">
                <a:effectLst/>
                <a:latin typeface="+mj-lt"/>
                <a:ea typeface="Calibri" panose="020F0502020204030204" pitchFamily="34" charset="0"/>
                <a:cs typeface="Calibri" panose="020F0502020204030204" pitchFamily="34" charset="0"/>
              </a:rPr>
              <a:t>- Reunión con la Presidenta de la Federación de Municipios, </a:t>
            </a:r>
            <a:r>
              <a:rPr lang="es-ES" sz="1200" dirty="0" err="1">
                <a:effectLst/>
                <a:latin typeface="+mj-lt"/>
                <a:ea typeface="Calibri" panose="020F0502020204030204" pitchFamily="34" charset="0"/>
                <a:cs typeface="Calibri" panose="020F0502020204030204" pitchFamily="34" charset="0"/>
              </a:rPr>
              <a:t>MªDolore</a:t>
            </a:r>
            <a:r>
              <a:rPr lang="es-ES" sz="1200" dirty="0" err="1">
                <a:latin typeface="+mj-lt"/>
                <a:ea typeface="Calibri" panose="020F0502020204030204" pitchFamily="34" charset="0"/>
                <a:cs typeface="Calibri" panose="020F0502020204030204" pitchFamily="34" charset="0"/>
              </a:rPr>
              <a:t>s</a:t>
            </a:r>
            <a:r>
              <a:rPr lang="es-ES" sz="1200" dirty="0">
                <a:latin typeface="+mj-lt"/>
                <a:ea typeface="Calibri" panose="020F0502020204030204" pitchFamily="34" charset="0"/>
                <a:cs typeface="Calibri" panose="020F0502020204030204" pitchFamily="34" charset="0"/>
              </a:rPr>
              <a:t> Muñoz</a:t>
            </a:r>
            <a:r>
              <a:rPr lang="es-ES" sz="1200" dirty="0">
                <a:effectLst/>
                <a:latin typeface="+mj-lt"/>
                <a:ea typeface="Calibri" panose="020F0502020204030204" pitchFamily="34" charset="0"/>
                <a:cs typeface="Calibri" panose="020F0502020204030204" pitchFamily="34" charset="0"/>
              </a:rPr>
              <a:t>. </a:t>
            </a:r>
            <a:endParaRPr lang="es-ES" sz="1200" dirty="0">
              <a:effectLst/>
              <a:latin typeface="+mj-lt"/>
              <a:ea typeface="Calibri" panose="020F0502020204030204" pitchFamily="34" charset="0"/>
              <a:cs typeface="Times New Roman" panose="02020603050405020304" pitchFamily="18" charset="0"/>
            </a:endParaRPr>
          </a:p>
          <a:p>
            <a:pPr marL="457200">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8 de junio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6224185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-Firma Convenio Premios de Arquitectura de la Región de Murcia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11 de junio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23" name="Imagen 22">
            <a:extLst>
              <a:ext uri="{FF2B5EF4-FFF2-40B4-BE49-F238E27FC236}">
                <a16:creationId xmlns:a16="http://schemas.microsoft.com/office/drawing/2014/main" id="{9E5FC8F6-290F-41C9-B6F0-8E7D1F43A0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616" y="1562723"/>
            <a:ext cx="4516009" cy="3387007"/>
          </a:xfrm>
          <a:prstGeom prst="rect">
            <a:avLst/>
          </a:prstGeom>
        </p:spPr>
      </p:pic>
    </p:spTree>
    <p:extLst>
      <p:ext uri="{BB962C8B-B14F-4D97-AF65-F5344CB8AC3E}">
        <p14:creationId xmlns:p14="http://schemas.microsoft.com/office/powerpoint/2010/main" val="116779251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solidFill>
                  <a:srgbClr val="FF0000"/>
                </a:solidFill>
                <a:effectLst/>
                <a:latin typeface="+mj-lt"/>
                <a:ea typeface="Calibri" panose="020F0502020204030204" pitchFamily="34" charset="0"/>
                <a:cs typeface="Calibri" panose="020F0502020204030204" pitchFamily="34" charset="0"/>
              </a:rPr>
              <a:t>- </a:t>
            </a:r>
            <a:r>
              <a:rPr lang="es-ES" sz="1200" dirty="0">
                <a:effectLst/>
                <a:latin typeface="+mj-lt"/>
                <a:ea typeface="Calibri" panose="020F0502020204030204" pitchFamily="34" charset="0"/>
                <a:cs typeface="Calibri" panose="020F0502020204030204" pitchFamily="34" charset="0"/>
              </a:rPr>
              <a:t>Asistencia Festival de Arte y Arquitectura efímera (</a:t>
            </a:r>
            <a:r>
              <a:rPr lang="es-ES" sz="1200" dirty="0" err="1">
                <a:effectLst/>
                <a:latin typeface="+mj-lt"/>
                <a:ea typeface="Calibri" panose="020F0502020204030204" pitchFamily="34" charset="0"/>
                <a:cs typeface="Calibri" panose="020F0502020204030204" pitchFamily="34" charset="0"/>
              </a:rPr>
              <a:t>Creacción</a:t>
            </a:r>
            <a:r>
              <a:rPr lang="es-ES" sz="1200" dirty="0">
                <a:latin typeface="+mj-lt"/>
                <a:ea typeface="Calibri" panose="020F0502020204030204" pitchFamily="34" charset="0"/>
                <a:cs typeface="Calibri" panose="020F0502020204030204" pitchFamily="34" charset="0"/>
              </a:rPr>
              <a:t>!</a:t>
            </a:r>
            <a:r>
              <a:rPr lang="es-ES" sz="1200" dirty="0">
                <a:effectLst/>
                <a:latin typeface="+mj-lt"/>
                <a:ea typeface="Calibri" panose="020F0502020204030204" pitchFamily="34" charset="0"/>
                <a:cs typeface="Calibri" panose="020F0502020204030204" pitchFamily="34" charset="0"/>
              </a:rPr>
              <a:t>) en Yecla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12 de julio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0307F8D7-2E8C-4705-B89D-6AAE7FB070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294" y="1558935"/>
            <a:ext cx="3411219" cy="3411219"/>
          </a:xfrm>
          <a:prstGeom prst="rect">
            <a:avLst/>
          </a:prstGeom>
        </p:spPr>
      </p:pic>
    </p:spTree>
    <p:extLst>
      <p:ext uri="{BB962C8B-B14F-4D97-AF65-F5344CB8AC3E}">
        <p14:creationId xmlns:p14="http://schemas.microsoft.com/office/powerpoint/2010/main" val="41127317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Reunión Concejal de Urbanismo del Ayuntamiento de Murcia, Andrés Guerrero Martínez.</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14 de junio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7851872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Reunión Concejala de Urbanismo del Ayuntamiento de Alcantarilla, Laura Sandoval</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16 de junio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159823635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Asistencia a la Asamblea de </a:t>
            </a:r>
            <a:r>
              <a:rPr lang="es-ES" sz="1200" dirty="0" err="1">
                <a:effectLst/>
                <a:latin typeface="+mj-lt"/>
                <a:ea typeface="Calibri" panose="020F0502020204030204" pitchFamily="34" charset="0"/>
                <a:cs typeface="Calibri" panose="020F0502020204030204" pitchFamily="34" charset="0"/>
              </a:rPr>
              <a:t>Asemas</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25 de junio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AE73BED2-77AE-4739-A153-F1550DBDFB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775" y="1550979"/>
            <a:ext cx="4501465" cy="3376099"/>
          </a:xfrm>
          <a:prstGeom prst="rect">
            <a:avLst/>
          </a:prstGeom>
        </p:spPr>
      </p:pic>
    </p:spTree>
    <p:extLst>
      <p:ext uri="{BB962C8B-B14F-4D97-AF65-F5344CB8AC3E}">
        <p14:creationId xmlns:p14="http://schemas.microsoft.com/office/powerpoint/2010/main" val="26150248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307780" y="140416"/>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Asistencia Asamblea FRECOM Contratistas</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22 de junio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4" name="Imagen 3">
            <a:extLst>
              <a:ext uri="{FF2B5EF4-FFF2-40B4-BE49-F238E27FC236}">
                <a16:creationId xmlns:a16="http://schemas.microsoft.com/office/drawing/2014/main" id="{13601604-5CC6-4E75-BA18-0162DE665C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127" y="1568802"/>
            <a:ext cx="5128105" cy="3422453"/>
          </a:xfrm>
          <a:prstGeom prst="rect">
            <a:avLst/>
          </a:prstGeom>
        </p:spPr>
      </p:pic>
    </p:spTree>
    <p:extLst>
      <p:ext uri="{BB962C8B-B14F-4D97-AF65-F5344CB8AC3E}">
        <p14:creationId xmlns:p14="http://schemas.microsoft.com/office/powerpoint/2010/main" val="259372031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Reunión con Mario Gómez, Ayuntamiento de Murcia.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30 de junio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151159958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227003"/>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a:t>
            </a:r>
            <a:r>
              <a:rPr lang="es-ES" sz="1200" dirty="0">
                <a:latin typeface="+mj-lt"/>
                <a:ea typeface="Calibri" panose="020F0502020204030204" pitchFamily="34" charset="0"/>
                <a:cs typeface="Calibri" panose="020F0502020204030204" pitchFamily="34" charset="0"/>
              </a:rPr>
              <a:t>Visita guiada por Pedro Cano de su exposición “Arquitectura y la Luz del Mediterránea. Teatros romanos en el Mediterráneo”.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 de julio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1AA2C94F-FA15-4949-9FE8-57FC463E27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8159" y="1758131"/>
            <a:ext cx="5605779" cy="3153251"/>
          </a:xfrm>
          <a:prstGeom prst="rect">
            <a:avLst/>
          </a:prstGeom>
        </p:spPr>
      </p:pic>
    </p:spTree>
    <p:extLst>
      <p:ext uri="{BB962C8B-B14F-4D97-AF65-F5344CB8AC3E}">
        <p14:creationId xmlns:p14="http://schemas.microsoft.com/office/powerpoint/2010/main" val="3675694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2000" dirty="0">
                <a:solidFill>
                  <a:srgbClr val="000000"/>
                </a:solidFill>
                <a:latin typeface="Franklin Gothic Book"/>
                <a:cs typeface="Franklin Gothic Book"/>
              </a:rPr>
              <a:t>JORNADA </a:t>
            </a:r>
            <a:r>
              <a:rPr lang="es-ES" sz="2000" dirty="0" err="1">
                <a:solidFill>
                  <a:srgbClr val="000000"/>
                </a:solidFill>
                <a:latin typeface="Franklin Gothic Book"/>
                <a:cs typeface="Franklin Gothic Book"/>
              </a:rPr>
              <a:t>TéCNICA</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281550" y="1226543"/>
            <a:ext cx="4077559" cy="928459"/>
          </a:xfrm>
          <a:prstGeom prst="rect">
            <a:avLst/>
          </a:prstGeom>
        </p:spPr>
        <p:txBody>
          <a:bodyPr wrap="square">
            <a:spAutoFit/>
          </a:bodyPr>
          <a:lstStyle/>
          <a:p>
            <a:pPr algn="just">
              <a:spcBef>
                <a:spcPts val="500"/>
              </a:spcBef>
              <a:spcAft>
                <a:spcPts val="600"/>
              </a:spcAft>
            </a:pPr>
            <a:r>
              <a:rPr lang="es-ES" sz="1200" b="1" i="1" dirty="0">
                <a:effectLst/>
                <a:latin typeface="+mj-lt"/>
                <a:ea typeface="Calibri" panose="020F0502020204030204" pitchFamily="34" charset="0"/>
                <a:cs typeface="Calibri" panose="020F0502020204030204" pitchFamily="34" charset="0"/>
              </a:rPr>
              <a:t>-</a:t>
            </a:r>
            <a:r>
              <a:rPr lang="es-ES" sz="1200" b="1" i="1" dirty="0">
                <a:latin typeface="+mj-lt"/>
                <a:ea typeface="Calibri" panose="020F0502020204030204" pitchFamily="34" charset="0"/>
                <a:cs typeface="Calibri" panose="020F0502020204030204" pitchFamily="34" charset="0"/>
              </a:rPr>
              <a:t> </a:t>
            </a:r>
            <a:r>
              <a:rPr lang="es-ES" sz="1200" b="1" i="1" dirty="0">
                <a:effectLst/>
                <a:latin typeface="+mj-lt"/>
                <a:ea typeface="Calibri" panose="020F0502020204030204" pitchFamily="34" charset="0"/>
                <a:cs typeface="Calibri" panose="020F0502020204030204" pitchFamily="34" charset="0"/>
              </a:rPr>
              <a:t>Jornada online Libro de Órdenes Digital CSCAE</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r>
              <a:rPr lang="es-ES" sz="1200" b="1" dirty="0">
                <a:effectLst/>
                <a:latin typeface="+mj-lt"/>
                <a:ea typeface="Calibri" panose="020F0502020204030204" pitchFamily="34" charset="0"/>
                <a:cs typeface="Calibri" panose="020F0502020204030204" pitchFamily="34" charset="0"/>
              </a:rPr>
              <a:t>Fecha: </a:t>
            </a:r>
            <a:r>
              <a:rPr lang="es-ES" sz="1200" dirty="0">
                <a:effectLst/>
                <a:latin typeface="+mj-lt"/>
                <a:ea typeface="Calibri" panose="020F0502020204030204" pitchFamily="34" charset="0"/>
                <a:cs typeface="Calibri" panose="020F0502020204030204" pitchFamily="34" charset="0"/>
              </a:rPr>
              <a:t>12 de febrero</a:t>
            </a:r>
            <a:endParaRPr lang="es-ES" sz="1200" dirty="0">
              <a:effectLst/>
              <a:latin typeface="+mj-lt"/>
              <a:ea typeface="Calibri" panose="020F0502020204030204" pitchFamily="34" charset="0"/>
              <a:cs typeface="Times New Roman" panose="02020603050405020304" pitchFamily="18" charset="0"/>
            </a:endParaRPr>
          </a:p>
          <a:p>
            <a:pPr algn="just">
              <a:spcBef>
                <a:spcPts val="500"/>
              </a:spcBef>
              <a:spcAft>
                <a:spcPts val="600"/>
              </a:spcAft>
            </a:pPr>
            <a:endParaRPr lang="es-ES" sz="1200" dirty="0">
              <a:effectLst/>
              <a:latin typeface="+mj-lt"/>
              <a:ea typeface="Calibri" panose="020F0502020204030204" pitchFamily="34" charset="0"/>
              <a:cs typeface="Times New Roman" panose="02020603050405020304" pitchFamily="18" charset="0"/>
            </a:endParaRPr>
          </a:p>
        </p:txBody>
      </p:sp>
      <p:pic>
        <p:nvPicPr>
          <p:cNvPr id="26" name="Imagen 25" descr="PRESENTACIÓN JORNADA ONLINE LIBRO DE ORDENES DIGITAL">
            <a:extLst>
              <a:ext uri="{FF2B5EF4-FFF2-40B4-BE49-F238E27FC236}">
                <a16:creationId xmlns:a16="http://schemas.microsoft.com/office/drawing/2014/main" id="{1EBC7F28-3E17-4319-B6B7-8033BECB4EA0}"/>
              </a:ext>
            </a:extLst>
          </p:cNvPr>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09879" y="1298795"/>
            <a:ext cx="2699385" cy="3599815"/>
          </a:xfrm>
          <a:prstGeom prst="rect">
            <a:avLst/>
          </a:prstGeom>
          <a:noFill/>
          <a:ln>
            <a:noFill/>
          </a:ln>
        </p:spPr>
      </p:pic>
    </p:spTree>
    <p:extLst>
      <p:ext uri="{BB962C8B-B14F-4D97-AF65-F5344CB8AC3E}">
        <p14:creationId xmlns:p14="http://schemas.microsoft.com/office/powerpoint/2010/main" val="428434055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Reunión con el Alcalde de Molina de Segura, Eliseo García Cantó.</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5 de julio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269552401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VISITA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Junta de Gobierno celebrada en Lorca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8 de julio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1BDD1337-FE70-409B-81B7-4DD1449A23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7265" y="1541555"/>
            <a:ext cx="4473805" cy="3355354"/>
          </a:xfrm>
          <a:prstGeom prst="rect">
            <a:avLst/>
          </a:prstGeom>
        </p:spPr>
      </p:pic>
    </p:spTree>
    <p:extLst>
      <p:ext uri="{BB962C8B-B14F-4D97-AF65-F5344CB8AC3E}">
        <p14:creationId xmlns:p14="http://schemas.microsoft.com/office/powerpoint/2010/main" val="56600733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Presentación oficial del XXI Congreso </a:t>
            </a:r>
            <a:r>
              <a:rPr lang="es-ES" sz="1200" dirty="0" err="1">
                <a:effectLst/>
                <a:latin typeface="+mj-lt"/>
                <a:ea typeface="Calibri" panose="020F0502020204030204" pitchFamily="34" charset="0"/>
                <a:cs typeface="Calibri" panose="020F0502020204030204" pitchFamily="34" charset="0"/>
              </a:rPr>
              <a:t>Docomomo</a:t>
            </a:r>
            <a:r>
              <a:rPr lang="es-ES" sz="1200" dirty="0">
                <a:effectLst/>
                <a:latin typeface="+mj-lt"/>
                <a:ea typeface="Calibri" panose="020F0502020204030204" pitchFamily="34" charset="0"/>
                <a:cs typeface="Calibri" panose="020F0502020204030204" pitchFamily="34" charset="0"/>
              </a:rPr>
              <a:t> Ibérico en Murcia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29 de julio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EEB9A7B2-C07B-493A-8E65-7403AD65FA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550" y="2048874"/>
            <a:ext cx="6346707" cy="2856018"/>
          </a:xfrm>
          <a:prstGeom prst="rect">
            <a:avLst/>
          </a:prstGeom>
        </p:spPr>
      </p:pic>
    </p:spTree>
    <p:extLst>
      <p:ext uri="{BB962C8B-B14F-4D97-AF65-F5344CB8AC3E}">
        <p14:creationId xmlns:p14="http://schemas.microsoft.com/office/powerpoint/2010/main" val="240308788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Reunión Libro del Edificio</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27 de septiembre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797E8DB3-D009-48E9-8B12-B65080F1AA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780" y="1598314"/>
            <a:ext cx="5957472" cy="3332461"/>
          </a:xfrm>
          <a:prstGeom prst="rect">
            <a:avLst/>
          </a:prstGeom>
        </p:spPr>
      </p:pic>
    </p:spTree>
    <p:extLst>
      <p:ext uri="{BB962C8B-B14F-4D97-AF65-F5344CB8AC3E}">
        <p14:creationId xmlns:p14="http://schemas.microsoft.com/office/powerpoint/2010/main" val="335947773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-Rueda de prensa Premios de Arquitectura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29 de septiembre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BDBE002E-5FAF-4D6A-946B-0FED2534E6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548" y="1516647"/>
            <a:ext cx="4565245" cy="3423934"/>
          </a:xfrm>
          <a:prstGeom prst="rect">
            <a:avLst/>
          </a:prstGeom>
        </p:spPr>
      </p:pic>
    </p:spTree>
    <p:extLst>
      <p:ext uri="{BB962C8B-B14F-4D97-AF65-F5344CB8AC3E}">
        <p14:creationId xmlns:p14="http://schemas.microsoft.com/office/powerpoint/2010/main" val="98434329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123110" y="70429"/>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-Asistencia Feria RESIDE de la Vivienda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 de octubre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4" name="Imagen 3" descr="Una captura de pantalla de un celular con texto e imágenes&#10;&#10;Descripción generada automáticamente con confianza media">
            <a:extLst>
              <a:ext uri="{FF2B5EF4-FFF2-40B4-BE49-F238E27FC236}">
                <a16:creationId xmlns:a16="http://schemas.microsoft.com/office/drawing/2014/main" id="{F322F251-0279-466E-B5AA-8713B5754E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64369" y="805162"/>
            <a:ext cx="3257273" cy="4264353"/>
          </a:xfrm>
          <a:prstGeom prst="rect">
            <a:avLst/>
          </a:prstGeom>
        </p:spPr>
      </p:pic>
    </p:spTree>
    <p:extLst>
      <p:ext uri="{BB962C8B-B14F-4D97-AF65-F5344CB8AC3E}">
        <p14:creationId xmlns:p14="http://schemas.microsoft.com/office/powerpoint/2010/main" val="384596585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REPRESENTACIÓN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628650" indent="-171450" algn="just">
              <a:lnSpc>
                <a:spcPct val="115000"/>
              </a:lnSpc>
              <a:buFontTx/>
              <a:buChar char="-"/>
            </a:pPr>
            <a:r>
              <a:rPr lang="es-ES" sz="1200" dirty="0">
                <a:effectLst/>
                <a:latin typeface="+mj-lt"/>
                <a:ea typeface="Calibri" panose="020F0502020204030204" pitchFamily="34" charset="0"/>
                <a:cs typeface="Calibri" panose="020F0502020204030204" pitchFamily="34" charset="0"/>
              </a:rPr>
              <a:t>Recepci</a:t>
            </a:r>
            <a:r>
              <a:rPr lang="es-ES" sz="1200" dirty="0">
                <a:latin typeface="+mj-lt"/>
                <a:ea typeface="Calibri" panose="020F0502020204030204" pitchFamily="34" charset="0"/>
                <a:cs typeface="Calibri" panose="020F0502020204030204" pitchFamily="34" charset="0"/>
              </a:rPr>
              <a:t>ón</a:t>
            </a:r>
            <a:r>
              <a:rPr lang="es-ES" sz="1200" dirty="0">
                <a:effectLst/>
                <a:latin typeface="+mj-lt"/>
                <a:ea typeface="Calibri" panose="020F0502020204030204" pitchFamily="34" charset="0"/>
                <a:cs typeface="Calibri" panose="020F0502020204030204" pitchFamily="34" charset="0"/>
              </a:rPr>
              <a:t> nuevos colegiados</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5 de octubre de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4" name="Imagen 3">
            <a:extLst>
              <a:ext uri="{FF2B5EF4-FFF2-40B4-BE49-F238E27FC236}">
                <a16:creationId xmlns:a16="http://schemas.microsoft.com/office/drawing/2014/main" id="{43EF4F0A-827B-40FA-95A5-90A5E36104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346" y="1591198"/>
            <a:ext cx="4417535" cy="3313151"/>
          </a:xfrm>
          <a:prstGeom prst="rect">
            <a:avLst/>
          </a:prstGeom>
        </p:spPr>
      </p:pic>
    </p:spTree>
    <p:extLst>
      <p:ext uri="{BB962C8B-B14F-4D97-AF65-F5344CB8AC3E}">
        <p14:creationId xmlns:p14="http://schemas.microsoft.com/office/powerpoint/2010/main" val="39187179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-Rueda de prensa CONCURSO SEDE EMUASA</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11 de octubre</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22857CB6-2750-4CF1-BD67-CC5C2B2A27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4166" y="1541555"/>
            <a:ext cx="4475871" cy="3356903"/>
          </a:xfrm>
          <a:prstGeom prst="rect">
            <a:avLst/>
          </a:prstGeom>
        </p:spPr>
      </p:pic>
    </p:spTree>
    <p:extLst>
      <p:ext uri="{BB962C8B-B14F-4D97-AF65-F5344CB8AC3E}">
        <p14:creationId xmlns:p14="http://schemas.microsoft.com/office/powerpoint/2010/main" val="95640929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REPRESENTACION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Reuniones Jurado Premios Arquitectura </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14 y 15 de octubre</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pic>
        <p:nvPicPr>
          <p:cNvPr id="3" name="Imagen 2">
            <a:extLst>
              <a:ext uri="{FF2B5EF4-FFF2-40B4-BE49-F238E27FC236}">
                <a16:creationId xmlns:a16="http://schemas.microsoft.com/office/drawing/2014/main" id="{B7224C6D-5B27-406D-8723-7E88DC3ADE7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631" y="1594959"/>
            <a:ext cx="4452228" cy="3339171"/>
          </a:xfrm>
          <a:prstGeom prst="rect">
            <a:avLst/>
          </a:prstGeom>
        </p:spPr>
      </p:pic>
    </p:spTree>
    <p:extLst>
      <p:ext uri="{BB962C8B-B14F-4D97-AF65-F5344CB8AC3E}">
        <p14:creationId xmlns:p14="http://schemas.microsoft.com/office/powerpoint/2010/main" val="116716336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 BN.png"/>
          <p:cNvPicPr>
            <a:picLocks noChangeAspect="1"/>
          </p:cNvPicPr>
          <p:nvPr/>
        </p:nvPicPr>
        <p:blipFill rotWithShape="1">
          <a:blip r:embed="rId3" cstate="email">
            <a:extLst>
              <a:ext uri="{28A0092B-C50C-407E-A947-70E740481C1C}">
                <a14:useLocalDpi xmlns:a14="http://schemas.microsoft.com/office/drawing/2010/main" val="0"/>
              </a:ext>
            </a:extLst>
          </a:blip>
          <a:srcRect b="71931"/>
          <a:stretch/>
        </p:blipFill>
        <p:spPr>
          <a:xfrm>
            <a:off x="7412567" y="119886"/>
            <a:ext cx="1572683" cy="420217"/>
          </a:xfrm>
          <a:prstGeom prst="rect">
            <a:avLst/>
          </a:prstGeom>
        </p:spPr>
      </p:pic>
      <p:pic>
        <p:nvPicPr>
          <p:cNvPr id="6" name="Imagen 5" descr="Logo BN.png"/>
          <p:cNvPicPr>
            <a:picLocks noChangeAspect="1"/>
          </p:cNvPicPr>
          <p:nvPr/>
        </p:nvPicPr>
        <p:blipFill rotWithShape="1">
          <a:blip r:embed="rId4" cstate="email">
            <a:extLst>
              <a:ext uri="{28A0092B-C50C-407E-A947-70E740481C1C}">
                <a14:useLocalDpi xmlns:a14="http://schemas.microsoft.com/office/drawing/2010/main" val="0"/>
              </a:ext>
            </a:extLst>
          </a:blip>
          <a:srcRect t="64407"/>
          <a:stretch/>
        </p:blipFill>
        <p:spPr>
          <a:xfrm>
            <a:off x="7412567" y="456828"/>
            <a:ext cx="1572683" cy="532859"/>
          </a:xfrm>
          <a:prstGeom prst="rect">
            <a:avLst/>
          </a:prstGeom>
        </p:spPr>
      </p:pic>
      <p:sp>
        <p:nvSpPr>
          <p:cNvPr id="7" name="Rectángulo 6"/>
          <p:cNvSpPr/>
          <p:nvPr/>
        </p:nvSpPr>
        <p:spPr>
          <a:xfrm>
            <a:off x="7010400" y="1834075"/>
            <a:ext cx="1981200" cy="607508"/>
          </a:xfrm>
          <a:prstGeom prst="rect">
            <a:avLst/>
          </a:prstGeom>
          <a:solidFill>
            <a:srgbClr val="00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Rectángulo 7"/>
          <p:cNvSpPr/>
          <p:nvPr/>
        </p:nvSpPr>
        <p:spPr>
          <a:xfrm>
            <a:off x="7010400" y="3108625"/>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7010400" y="37459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p:nvSpPr>
        <p:spPr>
          <a:xfrm>
            <a:off x="7010400" y="4383748"/>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010400" y="119680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7010400" y="2471350"/>
            <a:ext cx="1981200" cy="607508"/>
          </a:xfrm>
          <a:prstGeom prst="rect">
            <a:avLst/>
          </a:prstGeom>
          <a:solidFill>
            <a:srgbClr val="B2B2B2"/>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5" name="Marcador de texto 2"/>
          <p:cNvSpPr txBox="1">
            <a:spLocks/>
          </p:cNvSpPr>
          <p:nvPr/>
        </p:nvSpPr>
        <p:spPr>
          <a:xfrm>
            <a:off x="7010400" y="1876184"/>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a:t>
            </a:r>
          </a:p>
          <a:p>
            <a:pPr algn="r"/>
            <a:r>
              <a:rPr lang="es-ES" sz="1200" b="1" dirty="0">
                <a:solidFill>
                  <a:schemeClr val="bg1"/>
                </a:solidFill>
                <a:latin typeface="+mj-lt"/>
              </a:rPr>
              <a:t>CUANTITATIVO</a:t>
            </a:r>
          </a:p>
          <a:p>
            <a:pPr algn="r"/>
            <a:endParaRPr lang="es-ES" sz="1200" b="1" dirty="0">
              <a:solidFill>
                <a:schemeClr val="bg1"/>
              </a:solidFill>
              <a:latin typeface="+mj-lt"/>
            </a:endParaRPr>
          </a:p>
        </p:txBody>
      </p:sp>
      <p:sp>
        <p:nvSpPr>
          <p:cNvPr id="16" name="Marcador de texto 2"/>
          <p:cNvSpPr txBox="1">
            <a:spLocks/>
          </p:cNvSpPr>
          <p:nvPr/>
        </p:nvSpPr>
        <p:spPr>
          <a:xfrm>
            <a:off x="7010400" y="248369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ANÁLISIS DE GESTIÓN CUALITATIVO</a:t>
            </a:r>
          </a:p>
        </p:txBody>
      </p:sp>
      <p:sp>
        <p:nvSpPr>
          <p:cNvPr id="17" name="Marcador de texto 2"/>
          <p:cNvSpPr txBox="1">
            <a:spLocks/>
          </p:cNvSpPr>
          <p:nvPr/>
        </p:nvSpPr>
        <p:spPr>
          <a:xfrm>
            <a:off x="7010400" y="3129223"/>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AGRUPACIONES</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8" name="Marcador de texto 2"/>
          <p:cNvSpPr txBox="1">
            <a:spLocks/>
          </p:cNvSpPr>
          <p:nvPr/>
        </p:nvSpPr>
        <p:spPr>
          <a:xfrm>
            <a:off x="7010400" y="3758241"/>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ECC</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19" name="Marcador de texto 2"/>
          <p:cNvSpPr txBox="1">
            <a:spLocks/>
          </p:cNvSpPr>
          <p:nvPr/>
        </p:nvSpPr>
        <p:spPr>
          <a:xfrm>
            <a:off x="7010400" y="4411850"/>
            <a:ext cx="1981200" cy="615012"/>
          </a:xfrm>
          <a:prstGeom prst="rect">
            <a:avLst/>
          </a:prstGeom>
        </p:spPr>
        <p:txBody>
          <a:bodyPr vert="horz" lIns="91440" tIns="0" rIns="91440" bIns="45720" rtlCol="0" anchor="t">
            <a:norm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CTEM</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0" name="Marcador de texto 2"/>
          <p:cNvSpPr txBox="1">
            <a:spLocks/>
          </p:cNvSpPr>
          <p:nvPr/>
        </p:nvSpPr>
        <p:spPr>
          <a:xfrm>
            <a:off x="7010400" y="1209141"/>
            <a:ext cx="1981200" cy="615012"/>
          </a:xfrm>
          <a:prstGeom prst="rect">
            <a:avLst/>
          </a:prstGeom>
        </p:spPr>
        <p:txBody>
          <a:bodyPr vert="horz" lIns="91440" tIns="0" rIns="91440" bIns="45720" rtlCol="0" anchor="t">
            <a:normAutofit lnSpcReduction="10000"/>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r"/>
            <a:r>
              <a:rPr lang="es-ES" sz="1200" b="1" dirty="0">
                <a:solidFill>
                  <a:schemeClr val="bg1"/>
                </a:solidFill>
                <a:latin typeface="+mj-lt"/>
              </a:rPr>
              <a:t>INTRODUCCIÓN: </a:t>
            </a:r>
          </a:p>
          <a:p>
            <a:pPr algn="r"/>
            <a:r>
              <a:rPr lang="es-ES" sz="1200" b="1" dirty="0">
                <a:solidFill>
                  <a:schemeClr val="bg1"/>
                </a:solidFill>
                <a:latin typeface="+mj-lt"/>
              </a:rPr>
              <a:t>EL ESTADO DE LA PROFESIÓN</a:t>
            </a:r>
          </a:p>
          <a:p>
            <a:pPr algn="r"/>
            <a:endParaRPr lang="es-ES" sz="1200" b="1" dirty="0">
              <a:solidFill>
                <a:schemeClr val="bg1"/>
              </a:solidFill>
              <a:latin typeface="+mj-lt"/>
            </a:endParaRPr>
          </a:p>
          <a:p>
            <a:pPr algn="r"/>
            <a:endParaRPr lang="es-ES" sz="1200" b="1" dirty="0">
              <a:solidFill>
                <a:schemeClr val="bg1"/>
              </a:solidFill>
              <a:latin typeface="+mj-lt"/>
            </a:endParaRPr>
          </a:p>
        </p:txBody>
      </p:sp>
      <p:sp>
        <p:nvSpPr>
          <p:cNvPr id="21" name="Título 2"/>
          <p:cNvSpPr txBox="1">
            <a:spLocks/>
          </p:cNvSpPr>
          <p:nvPr/>
        </p:nvSpPr>
        <p:spPr>
          <a:xfrm>
            <a:off x="281550" y="180414"/>
            <a:ext cx="6541828" cy="1698542"/>
          </a:xfrm>
          <a:prstGeom prst="rect">
            <a:avLst/>
          </a:prstGeom>
        </p:spPr>
        <p:txBody>
          <a:bodyPr vert="horz" lIns="91440" tIns="45720" rIns="91440" bIns="45720" rtlCol="0" anchor="t">
            <a:noAutofit/>
          </a:bodyPr>
          <a:lstStyle>
            <a:lvl1pPr algn="r" defTabSz="914400" rtl="0" eaLnBrk="1" latinLnBrk="0" hangingPunct="1">
              <a:spcBef>
                <a:spcPct val="0"/>
              </a:spcBef>
              <a:buNone/>
              <a:defRPr sz="4200" kern="1200" cap="all" spc="150" baseline="0">
                <a:ln>
                  <a:noFill/>
                </a:ln>
                <a:solidFill>
                  <a:schemeClr val="bg1"/>
                </a:solidFill>
                <a:effectLst/>
                <a:latin typeface="+mj-lt"/>
                <a:ea typeface="+mj-ea"/>
                <a:cs typeface="+mj-cs"/>
              </a:defRPr>
            </a:lvl1pPr>
          </a:lstStyle>
          <a:p>
            <a:pPr algn="l"/>
            <a:r>
              <a:rPr lang="es-ES" sz="2800" dirty="0">
                <a:solidFill>
                  <a:srgbClr val="000000"/>
                </a:solidFill>
              </a:rPr>
              <a:t>ANÁLISIS DE GESTIÓN CUANTITATIVO: </a:t>
            </a:r>
            <a:r>
              <a:rPr lang="es-ES" sz="1800" dirty="0">
                <a:solidFill>
                  <a:srgbClr val="000000"/>
                </a:solidFill>
                <a:latin typeface="Franklin Gothic Book"/>
                <a:cs typeface="Franklin Gothic Book"/>
              </a:rPr>
              <a:t>REPRESENTACIÓN INSTITUCIONAL</a:t>
            </a:r>
            <a:br>
              <a:rPr lang="es-ES" sz="2800" dirty="0">
                <a:solidFill>
                  <a:srgbClr val="000000"/>
                </a:solidFill>
                <a:latin typeface="Franklin Gothic Book"/>
                <a:cs typeface="Franklin Gothic Book"/>
              </a:rPr>
            </a:br>
            <a:br>
              <a:rPr lang="es-ES" sz="4000" dirty="0">
                <a:solidFill>
                  <a:srgbClr val="000000"/>
                </a:solidFill>
              </a:rPr>
            </a:br>
            <a:endParaRPr lang="es-ES" sz="2400" dirty="0">
              <a:solidFill>
                <a:srgbClr val="000000"/>
              </a:solidFill>
              <a:latin typeface="+mn-lt"/>
            </a:endParaRPr>
          </a:p>
        </p:txBody>
      </p:sp>
      <p:sp>
        <p:nvSpPr>
          <p:cNvPr id="22" name="Rectángulo 21">
            <a:extLst>
              <a:ext uri="{FF2B5EF4-FFF2-40B4-BE49-F238E27FC236}">
                <a16:creationId xmlns:a16="http://schemas.microsoft.com/office/drawing/2014/main" id="{0C57FC7F-2DC6-4C07-A9CA-716337CB108B}"/>
              </a:ext>
            </a:extLst>
          </p:cNvPr>
          <p:cNvSpPr/>
          <p:nvPr/>
        </p:nvSpPr>
        <p:spPr>
          <a:xfrm>
            <a:off x="-126609" y="1034237"/>
            <a:ext cx="6848251" cy="1014637"/>
          </a:xfrm>
          <a:prstGeom prst="rect">
            <a:avLst/>
          </a:prstGeom>
        </p:spPr>
        <p:txBody>
          <a:bodyPr wrap="square">
            <a:spAutoFit/>
          </a:bodyPr>
          <a:lstStyle/>
          <a:p>
            <a:pPr marL="457200" algn="just">
              <a:lnSpc>
                <a:spcPct val="115000"/>
              </a:lnSpc>
            </a:pPr>
            <a:r>
              <a:rPr lang="es-ES" sz="1200" dirty="0">
                <a:effectLst/>
                <a:latin typeface="+mj-lt"/>
                <a:ea typeface="Calibri" panose="020F0502020204030204" pitchFamily="34" charset="0"/>
                <a:cs typeface="Calibri" panose="020F0502020204030204" pitchFamily="34" charset="0"/>
              </a:rPr>
              <a:t>- Reunión Presidente Administradores de Fincas</a:t>
            </a:r>
            <a:endParaRPr lang="es-ES" sz="1200" dirty="0">
              <a:effectLst/>
              <a:latin typeface="+mj-lt"/>
              <a:ea typeface="Calibri" panose="020F0502020204030204" pitchFamily="34" charset="0"/>
              <a:cs typeface="Times New Roman" panose="02020603050405020304" pitchFamily="18" charset="0"/>
            </a:endParaRPr>
          </a:p>
          <a:p>
            <a:pPr marL="457200" algn="just">
              <a:lnSpc>
                <a:spcPct val="115000"/>
              </a:lnSpc>
              <a:spcAft>
                <a:spcPts val="1000"/>
              </a:spcAft>
            </a:pPr>
            <a:r>
              <a:rPr lang="es-ES" sz="1200" dirty="0">
                <a:effectLst/>
                <a:latin typeface="+mj-lt"/>
                <a:ea typeface="Calibri" panose="020F0502020204030204" pitchFamily="34" charset="0"/>
                <a:cs typeface="Calibri" panose="020F0502020204030204" pitchFamily="34" charset="0"/>
              </a:rPr>
              <a:t>Fecha 18 de octubre 2021</a:t>
            </a:r>
            <a:endParaRPr lang="es-ES" sz="1200" dirty="0">
              <a:effectLst/>
              <a:latin typeface="+mj-lt"/>
              <a:ea typeface="Calibri" panose="020F0502020204030204" pitchFamily="34" charset="0"/>
              <a:cs typeface="Times New Roman" panose="02020603050405020304" pitchFamily="18" charset="0"/>
            </a:endParaRPr>
          </a:p>
          <a:p>
            <a:endParaRPr lang="es-ES" sz="1200" dirty="0">
              <a:effectLst/>
              <a:latin typeface="+mj-lt"/>
              <a:ea typeface="Calibri" panose="020F0502020204030204" pitchFamily="34" charset="0"/>
            </a:endParaRPr>
          </a:p>
          <a:p>
            <a:pPr marL="171450" indent="-171450">
              <a:buFont typeface="Arial"/>
              <a:buChar char="•"/>
            </a:pPr>
            <a:endParaRPr lang="es-ES" sz="1200" dirty="0">
              <a:effectLst/>
              <a:latin typeface="+mj-lt"/>
              <a:ea typeface="Times New Roman" panose="02020603050405020304" pitchFamily="18" charset="0"/>
            </a:endParaRPr>
          </a:p>
        </p:txBody>
      </p:sp>
    </p:spTree>
    <p:extLst>
      <p:ext uri="{BB962C8B-B14F-4D97-AF65-F5344CB8AC3E}">
        <p14:creationId xmlns:p14="http://schemas.microsoft.com/office/powerpoint/2010/main" val="105736020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adrícula">
  <a:themeElements>
    <a:clrScheme name="Escala de grise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uadrícula">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Cuadrícula">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Cuadrícula.thmx</Template>
  <TotalTime>4114</TotalTime>
  <Words>11543</Words>
  <Application>Microsoft Office PowerPoint</Application>
  <PresentationFormat>Presentación en pantalla (16:9)</PresentationFormat>
  <Paragraphs>2513</Paragraphs>
  <Slides>210</Slides>
  <Notes>113</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210</vt:i4>
      </vt:variant>
    </vt:vector>
  </HeadingPairs>
  <TitlesOfParts>
    <vt:vector size="220" baseType="lpstr">
      <vt:lpstr>Arial</vt:lpstr>
      <vt:lpstr>Bahnschrift SemiBold</vt:lpstr>
      <vt:lpstr>Calibri</vt:lpstr>
      <vt:lpstr>Calibri Light</vt:lpstr>
      <vt:lpstr>Franklin Gothic Book</vt:lpstr>
      <vt:lpstr>Franklin Gothic Medium</vt:lpstr>
      <vt:lpstr>Times New Roman</vt:lpstr>
      <vt:lpstr>Wingdings</vt:lpstr>
      <vt:lpstr>Wingdings 2</vt:lpstr>
      <vt:lpstr>Cuadrícula</vt:lpstr>
      <vt:lpstr>Memoria de gestión 2021</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ASAMBLEA GENERAL ORDINARIA  JULIO 2020</dc:title>
  <dc:creator>Arturo García</dc:creator>
  <cp:lastModifiedBy>USUARIO</cp:lastModifiedBy>
  <cp:revision>482</cp:revision>
  <dcterms:created xsi:type="dcterms:W3CDTF">2020-07-11T06:00:18Z</dcterms:created>
  <dcterms:modified xsi:type="dcterms:W3CDTF">2022-04-25T10:37:37Z</dcterms:modified>
</cp:coreProperties>
</file>