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85" r:id="rId5"/>
    <p:sldId id="415" r:id="rId6"/>
    <p:sldId id="304" r:id="rId7"/>
    <p:sldId id="379" r:id="rId8"/>
    <p:sldId id="334" r:id="rId9"/>
    <p:sldId id="335" r:id="rId10"/>
    <p:sldId id="299" r:id="rId11"/>
    <p:sldId id="380" r:id="rId12"/>
    <p:sldId id="338" r:id="rId13"/>
    <p:sldId id="340" r:id="rId14"/>
    <p:sldId id="339" r:id="rId15"/>
    <p:sldId id="341" r:id="rId16"/>
    <p:sldId id="357" r:id="rId17"/>
    <p:sldId id="300" r:id="rId18"/>
    <p:sldId id="381" r:id="rId19"/>
    <p:sldId id="342" r:id="rId20"/>
    <p:sldId id="343" r:id="rId21"/>
    <p:sldId id="419" r:id="rId22"/>
    <p:sldId id="354" r:id="rId23"/>
    <p:sldId id="382" r:id="rId24"/>
    <p:sldId id="355" r:id="rId25"/>
    <p:sldId id="356" r:id="rId26"/>
    <p:sldId id="359" r:id="rId27"/>
    <p:sldId id="416" r:id="rId28"/>
    <p:sldId id="358" r:id="rId29"/>
    <p:sldId id="360" r:id="rId30"/>
    <p:sldId id="361" r:id="rId31"/>
    <p:sldId id="364" r:id="rId32"/>
    <p:sldId id="362" r:id="rId33"/>
    <p:sldId id="363" r:id="rId34"/>
    <p:sldId id="365" r:id="rId35"/>
    <p:sldId id="366" r:id="rId36"/>
    <p:sldId id="367" r:id="rId37"/>
    <p:sldId id="368" r:id="rId38"/>
    <p:sldId id="337" r:id="rId39"/>
    <p:sldId id="383" r:id="rId40"/>
    <p:sldId id="332" r:id="rId41"/>
    <p:sldId id="384" r:id="rId42"/>
    <p:sldId id="385" r:id="rId43"/>
    <p:sldId id="369" r:id="rId44"/>
    <p:sldId id="370" r:id="rId45"/>
    <p:sldId id="371" r:id="rId46"/>
    <p:sldId id="372" r:id="rId47"/>
    <p:sldId id="373" r:id="rId48"/>
    <p:sldId id="374" r:id="rId49"/>
    <p:sldId id="375" r:id="rId50"/>
    <p:sldId id="376" r:id="rId51"/>
    <p:sldId id="377" r:id="rId52"/>
    <p:sldId id="378" r:id="rId53"/>
    <p:sldId id="386" r:id="rId54"/>
    <p:sldId id="387" r:id="rId55"/>
    <p:sldId id="418" r:id="rId56"/>
    <p:sldId id="388" r:id="rId57"/>
    <p:sldId id="389" r:id="rId58"/>
    <p:sldId id="390" r:id="rId59"/>
    <p:sldId id="391" r:id="rId60"/>
    <p:sldId id="392" r:id="rId61"/>
    <p:sldId id="393" r:id="rId62"/>
    <p:sldId id="394" r:id="rId63"/>
    <p:sldId id="421" r:id="rId64"/>
    <p:sldId id="395" r:id="rId65"/>
    <p:sldId id="396" r:id="rId66"/>
    <p:sldId id="398" r:id="rId67"/>
    <p:sldId id="399" r:id="rId68"/>
    <p:sldId id="400" r:id="rId69"/>
    <p:sldId id="401" r:id="rId70"/>
    <p:sldId id="402" r:id="rId71"/>
    <p:sldId id="403" r:id="rId72"/>
    <p:sldId id="404" r:id="rId73"/>
    <p:sldId id="405" r:id="rId74"/>
    <p:sldId id="406" r:id="rId75"/>
    <p:sldId id="407" r:id="rId76"/>
    <p:sldId id="408" r:id="rId77"/>
    <p:sldId id="409" r:id="rId78"/>
    <p:sldId id="410" r:id="rId79"/>
    <p:sldId id="411" r:id="rId80"/>
    <p:sldId id="412" r:id="rId81"/>
    <p:sldId id="413" r:id="rId82"/>
    <p:sldId id="417" r:id="rId83"/>
    <p:sldId id="414" r:id="rId84"/>
  </p:sldIdLst>
  <p:sldSz cx="9144000" cy="6858000" type="screen4x3"/>
  <p:notesSz cx="7099300" cy="102346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00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7A3DC1-8107-444D-BE07-8C09D67FD1D8}" v="11" dt="2021-04-26T10:34:13.93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40" autoAdjust="0"/>
    <p:restoredTop sz="95256" autoAdjust="0"/>
  </p:normalViewPr>
  <p:slideViewPr>
    <p:cSldViewPr snapToGrid="0" snapToObjects="1">
      <p:cViewPr varScale="1">
        <p:scale>
          <a:sx n="114" d="100"/>
          <a:sy n="114" d="100"/>
        </p:scale>
        <p:origin x="1302"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slide" Target="slides/slide80.xml"/><Relationship Id="rId89" Type="http://schemas.microsoft.com/office/2016/11/relationships/changesInfo" Target="changesInfos/changesInfo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microsoft.com/office/2015/10/relationships/revisionInfo" Target="revisionInfo.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partamento de Secretaria Coamu" userId="f09f8879-25b5-43ff-b4bd-a4adf867e51c" providerId="ADAL" clId="{167A3DC1-8107-444D-BE07-8C09D67FD1D8}"/>
    <pc:docChg chg="modSld">
      <pc:chgData name="Departamento de Secretaria Coamu" userId="f09f8879-25b5-43ff-b4bd-a4adf867e51c" providerId="ADAL" clId="{167A3DC1-8107-444D-BE07-8C09D67FD1D8}" dt="2021-04-26T10:35:26.404" v="19" actId="1076"/>
      <pc:docMkLst>
        <pc:docMk/>
      </pc:docMkLst>
      <pc:sldChg chg="addSp delSp modSp mod">
        <pc:chgData name="Departamento de Secretaria Coamu" userId="f09f8879-25b5-43ff-b4bd-a4adf867e51c" providerId="ADAL" clId="{167A3DC1-8107-444D-BE07-8C09D67FD1D8}" dt="2021-04-26T10:35:26.404" v="19" actId="1076"/>
        <pc:sldMkLst>
          <pc:docMk/>
          <pc:sldMk cId="1455749972" sldId="417"/>
        </pc:sldMkLst>
        <pc:spChg chg="mod">
          <ac:chgData name="Departamento de Secretaria Coamu" userId="f09f8879-25b5-43ff-b4bd-a4adf867e51c" providerId="ADAL" clId="{167A3DC1-8107-444D-BE07-8C09D67FD1D8}" dt="2021-04-26T10:34:49.696" v="15" actId="6549"/>
          <ac:spMkLst>
            <pc:docMk/>
            <pc:sldMk cId="1455749972" sldId="417"/>
            <ac:spMk id="10" creationId="{FF5F787C-095C-4FB2-9638-9922B6B6F456}"/>
          </ac:spMkLst>
        </pc:spChg>
        <pc:picChg chg="add mod">
          <ac:chgData name="Departamento de Secretaria Coamu" userId="f09f8879-25b5-43ff-b4bd-a4adf867e51c" providerId="ADAL" clId="{167A3DC1-8107-444D-BE07-8C09D67FD1D8}" dt="2021-04-26T10:35:26.404" v="19" actId="1076"/>
          <ac:picMkLst>
            <pc:docMk/>
            <pc:sldMk cId="1455749972" sldId="417"/>
            <ac:picMk id="2" creationId="{A3D5A488-AA00-4766-9994-FA0800F5F01B}"/>
          </ac:picMkLst>
        </pc:picChg>
        <pc:picChg chg="add del mod">
          <ac:chgData name="Departamento de Secretaria Coamu" userId="f09f8879-25b5-43ff-b4bd-a4adf867e51c" providerId="ADAL" clId="{167A3DC1-8107-444D-BE07-8C09D67FD1D8}" dt="2021-04-26T10:34:09.740" v="9"/>
          <ac:picMkLst>
            <pc:docMk/>
            <pc:sldMk cId="1455749972" sldId="417"/>
            <ac:picMk id="1026" creationId="{621EAB14-B7F0-4849-9850-DD688F7B2685}"/>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7010400" y="2052960"/>
            <a:ext cx="1981200" cy="1828800"/>
          </a:xfrm>
        </p:spPr>
        <p:txBody>
          <a:bodyPr anchor="ctr">
            <a:normAutofit/>
          </a:bodyPr>
          <a:lstStyle>
            <a:lvl1pPr marL="0" indent="0" algn="l">
              <a:buNone/>
              <a:defRPr sz="19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0" name="Date Placeholder 9"/>
          <p:cNvSpPr>
            <a:spLocks noGrp="1"/>
          </p:cNvSpPr>
          <p:nvPr>
            <p:ph type="dt" sz="half" idx="10"/>
          </p:nvPr>
        </p:nvSpPr>
        <p:spPr/>
        <p:txBody>
          <a:bodyPr/>
          <a:lstStyle>
            <a:lvl1pPr>
              <a:defRPr>
                <a:solidFill>
                  <a:schemeClr val="bg2"/>
                </a:solidFill>
              </a:defRPr>
            </a:lvl1pPr>
          </a:lstStyle>
          <a:p>
            <a:fld id="{34D8DEE8-7A87-4E01-8ADE-4C49CDD43F74}" type="datetime1">
              <a:rPr lang="en-US" smtClean="0"/>
              <a:pPr/>
              <a:t>4/26/2021</a:t>
            </a:fld>
            <a:endParaRPr lang="en-US" dirty="0"/>
          </a:p>
        </p:txBody>
      </p:sp>
      <p:sp>
        <p:nvSpPr>
          <p:cNvPr id="11" name="Slide Number Placeholder 10"/>
          <p:cNvSpPr>
            <a:spLocks noGrp="1"/>
          </p:cNvSpPr>
          <p:nvPr>
            <p:ph type="sldNum" sz="quarter" idx="11"/>
          </p:nvPr>
        </p:nvSpPr>
        <p:spPr/>
        <p:txBody>
          <a:bodyPr/>
          <a:lstStyle>
            <a:lvl1pPr>
              <a:defRPr>
                <a:solidFill>
                  <a:srgbClr val="FFFFFF"/>
                </a:solidFill>
              </a:defRPr>
            </a:lvl1pPr>
          </a:lstStyle>
          <a:p>
            <a:pPr algn="r"/>
            <a:fld id="{F7886C9C-DC18-4195-8FD5-A50AA931D419}" type="slidenum">
              <a:rPr lang="en-US" smtClean="0"/>
              <a:pPr algn="r"/>
              <a:t>‹Nº›</a:t>
            </a:fld>
            <a:endParaRPr lang="en-US" dirty="0"/>
          </a:p>
        </p:txBody>
      </p:sp>
      <p:sp>
        <p:nvSpPr>
          <p:cNvPr id="12" name="Footer Placeholder 11"/>
          <p:cNvSpPr>
            <a:spLocks noGrp="1"/>
          </p:cNvSpPr>
          <p:nvPr>
            <p:ph type="ftr" sz="quarter" idx="12"/>
          </p:nvPr>
        </p:nvSpPr>
        <p:spPr/>
        <p:txBody>
          <a:bodyPr/>
          <a:lstStyle>
            <a:lvl1pPr>
              <a:defRPr>
                <a:solidFill>
                  <a:schemeClr val="bg2"/>
                </a:solidFill>
              </a:defRPr>
            </a:lvl1pPr>
          </a:lstStyle>
          <a:p>
            <a:endParaRPr lang="en-US" dirty="0"/>
          </a:p>
        </p:txBody>
      </p:sp>
      <p:sp>
        <p:nvSpPr>
          <p:cNvPr id="13" name="Title 12"/>
          <p:cNvSpPr>
            <a:spLocks noGrp="1"/>
          </p:cNvSpPr>
          <p:nvPr>
            <p:ph type="title"/>
          </p:nvPr>
        </p:nvSpPr>
        <p:spPr>
          <a:xfrm>
            <a:off x="457200" y="2052960"/>
            <a:ext cx="6324600" cy="1828800"/>
          </a:xfrm>
        </p:spPr>
        <p:txBody>
          <a:bodyPr/>
          <a:lstStyle>
            <a:lvl1pPr algn="r">
              <a:defRPr sz="4200" spc="150" baseline="0"/>
            </a:lvl1pPr>
          </a:lstStyle>
          <a:p>
            <a:r>
              <a:rPr lang="en-US"/>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F8F9461-E3EB-40CD-B93F-E5CBBBD8E0BA}" type="datetimeFigureOut">
              <a:rPr lang="en-US" smtClean="0"/>
              <a:pPr/>
              <a:t>4/26/2021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EA7543-9AAE-4E9F-B28C-4FCCFD07D42B}" type="slidenum">
              <a:rPr lang="en-US" smtClean="0"/>
              <a:pPr/>
              <a:t>‹Nº›</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152400" y="147319"/>
            <a:ext cx="6705600"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47319"/>
            <a:ext cx="1956046"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162800" y="274638"/>
            <a:ext cx="1676400" cy="585152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0578FA3-38AD-400D-A4D2-18E8EF129E5F}" type="datetime1">
              <a:rPr lang="en-US" smtClean="0"/>
              <a:pPr/>
              <a:t>4/26/2021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F7886C9C-DC18-4195-8FD5-A50AA931D419}" type="slidenum">
              <a:rPr lang="en-US" smtClean="0"/>
              <a:pPr/>
              <a:t>‹Nº›</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A2EFF424-F111-43CB-9C75-D52325012943}" type="datetime1">
              <a:rPr lang="en-US" smtClean="0"/>
              <a:pPr/>
              <a:t>4/26/2021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886C9C-DC18-4195-8FD5-A50AA931D419}" type="slidenum">
              <a:rPr lang="en-US" smtClean="0"/>
              <a:pPr/>
              <a:t>‹Nº›</a:t>
            </a:fld>
            <a:endParaRPr lang="en-US"/>
          </a:p>
        </p:txBody>
      </p:sp>
      <p:sp>
        <p:nvSpPr>
          <p:cNvPr id="7" name="Title 6"/>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9" name="Date Placeholder 8"/>
          <p:cNvSpPr>
            <a:spLocks noGrp="1"/>
          </p:cNvSpPr>
          <p:nvPr>
            <p:ph type="dt" sz="half" idx="10"/>
          </p:nvPr>
        </p:nvSpPr>
        <p:spPr/>
        <p:txBody>
          <a:bodyPr/>
          <a:lstStyle>
            <a:lvl1pPr>
              <a:defRPr>
                <a:solidFill>
                  <a:srgbClr val="FFFFFF"/>
                </a:solidFill>
              </a:defRPr>
            </a:lvl1pPr>
          </a:lstStyle>
          <a:p>
            <a:fld id="{74A8BBF0-342D-409A-9C0A-B1B451E92883}" type="datetime1">
              <a:rPr lang="en-US" smtClean="0"/>
              <a:pPr/>
              <a:t>4/26/2021</a:t>
            </a:fld>
            <a:endParaRPr lang="en-US" dirty="0"/>
          </a:p>
        </p:txBody>
      </p:sp>
      <p:sp>
        <p:nvSpPr>
          <p:cNvPr id="10" name="Slide Number Placeholder 9"/>
          <p:cNvSpPr>
            <a:spLocks noGrp="1"/>
          </p:cNvSpPr>
          <p:nvPr>
            <p:ph type="sldNum" sz="quarter" idx="11"/>
          </p:nvPr>
        </p:nvSpPr>
        <p:spPr/>
        <p:txBody>
          <a:bodyPr/>
          <a:lstStyle>
            <a:lvl1pPr>
              <a:defRPr>
                <a:solidFill>
                  <a:schemeClr val="bg2"/>
                </a:solidFill>
              </a:defRPr>
            </a:lvl1pPr>
          </a:lstStyle>
          <a:p>
            <a:pPr algn="r"/>
            <a:fld id="{F7886C9C-DC18-4195-8FD5-A50AA931D419}" type="slidenum">
              <a:rPr lang="en-US" smtClean="0"/>
              <a:pPr algn="r"/>
              <a:t>‹Nº›</a:t>
            </a:fld>
            <a:endParaRPr lang="en-US" dirty="0"/>
          </a:p>
        </p:txBody>
      </p:sp>
      <p:sp>
        <p:nvSpPr>
          <p:cNvPr id="11" name="Footer Placeholder 10"/>
          <p:cNvSpPr>
            <a:spLocks noGrp="1"/>
          </p:cNvSpPr>
          <p:nvPr>
            <p:ph type="ftr" sz="quarter" idx="12"/>
          </p:nvPr>
        </p:nvSpPr>
        <p:spPr/>
        <p:txBody>
          <a:bodyPr/>
          <a:lstStyle>
            <a:lvl1pPr>
              <a:defRPr>
                <a:solidFill>
                  <a:srgbClr val="FFFFFF"/>
                </a:solidFill>
              </a:defRPr>
            </a:lvl1pPr>
          </a:lstStyle>
          <a:p>
            <a:endParaRPr lang="en-US" dirty="0"/>
          </a:p>
        </p:txBody>
      </p:sp>
      <p:sp>
        <p:nvSpPr>
          <p:cNvPr id="12" name="Title 11"/>
          <p:cNvSpPr>
            <a:spLocks noGrp="1"/>
          </p:cNvSpPr>
          <p:nvPr>
            <p:ph type="title"/>
          </p:nvPr>
        </p:nvSpPr>
        <p:spPr>
          <a:xfrm>
            <a:off x="381000" y="2892277"/>
            <a:ext cx="6324600" cy="1645920"/>
          </a:xfrm>
        </p:spPr>
        <p:txBody>
          <a:bodyPr/>
          <a:lstStyle>
            <a:lvl1pPr algn="r">
              <a:defRPr sz="4200" spc="150" baseline="0"/>
            </a:lvl1pPr>
          </a:lstStyle>
          <a:p>
            <a:r>
              <a:rPr lang="en-US"/>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345DA190-4BDC-4D39-B5BB-A14B3E8B1B3D}" type="datetime1">
              <a:rPr lang="en-US" smtClean="0"/>
              <a:pPr/>
              <a:t>4/26/2021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886C9C-DC18-4195-8FD5-A50AA931D419}" type="slidenum">
              <a:rPr lang="en-US" smtClean="0"/>
              <a:pPr/>
              <a:t>‹Nº›</a:t>
            </a:fld>
            <a:endParaRPr lang="en-US"/>
          </a:p>
        </p:txBody>
      </p:sp>
      <p:sp>
        <p:nvSpPr>
          <p:cNvPr id="8" name="Title 7"/>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722438"/>
            <a:ext cx="4040188"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438399"/>
            <a:ext cx="4040188"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438399"/>
            <a:ext cx="4041775"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81D52F2-9B11-4FC0-9217-7D20B3AC9849}" type="datetime1">
              <a:rPr lang="en-US" smtClean="0"/>
              <a:pPr/>
              <a:t>4/26/2021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7886C9C-DC18-4195-8FD5-A50AA931D419}" type="slidenum">
              <a:rPr lang="en-US" smtClean="0"/>
              <a:pPr/>
              <a:t>‹Nº›</a:t>
            </a:fld>
            <a:endParaRPr lang="en-US"/>
          </a:p>
        </p:txBody>
      </p:sp>
      <p:sp>
        <p:nvSpPr>
          <p:cNvPr id="10" name="Title 9"/>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CF13737-8506-438E-ABC0-0BE7E06DCCA6}" type="datetime1">
              <a:rPr lang="en-US" smtClean="0"/>
              <a:pPr/>
              <a:t>4/26/2021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7886C9C-DC18-4195-8FD5-A50AA931D419}" type="slidenum">
              <a:rPr lang="en-US" smtClean="0"/>
              <a:pPr/>
              <a:t>‹Nº›</a:t>
            </a:fld>
            <a:endParaRPr lang="en-US"/>
          </a:p>
        </p:txBody>
      </p:sp>
      <p:sp>
        <p:nvSpPr>
          <p:cNvPr id="6" name="Title 5"/>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52400" y="150919"/>
            <a:ext cx="8831802"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941D58AA-1C84-40C9-BFEE-631CCB17636C}" type="datetime1">
              <a:rPr lang="en-US" smtClean="0"/>
              <a:pPr/>
              <a:t>4/26/2021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7886C9C-DC18-4195-8FD5-A50AA931D419}" type="slidenum">
              <a:rPr lang="en-US" smtClean="0"/>
              <a:pPr/>
              <a:t>‹Nº›</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50876"/>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152400" y="152400"/>
            <a:ext cx="6705600" cy="655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609600" y="304800"/>
            <a:ext cx="5867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159752" y="2130552"/>
            <a:ext cx="1673352" cy="2816352"/>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36542C1-4E96-413B-B72E-6C4B39D85C9D}" type="datetime1">
              <a:rPr lang="en-US" smtClean="0"/>
              <a:pPr/>
              <a:t>4/26/2021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ln>
            <a:noFill/>
          </a:ln>
        </p:spPr>
        <p:txBody>
          <a:bodyPr/>
          <a:lstStyle>
            <a:lvl1pPr>
              <a:defRPr>
                <a:solidFill>
                  <a:srgbClr val="FFFFFF"/>
                </a:solidFill>
              </a:defRPr>
            </a:lvl1pPr>
          </a:lstStyle>
          <a:p>
            <a:fld id="{F7886C9C-DC18-4195-8FD5-A50AA931D419}" type="slidenum">
              <a:rPr lang="en-US" smtClean="0"/>
              <a:pPr/>
              <a:t>‹Nº›</a:t>
            </a:fld>
            <a:endParaRPr lang="en-US" dirty="0"/>
          </a:p>
        </p:txBody>
      </p:sp>
      <p:sp>
        <p:nvSpPr>
          <p:cNvPr id="11" name="Title 10"/>
          <p:cNvSpPr>
            <a:spLocks noGrp="1"/>
          </p:cNvSpPr>
          <p:nvPr>
            <p:ph type="title"/>
          </p:nvPr>
        </p:nvSpPr>
        <p:spPr>
          <a:xfrm>
            <a:off x="7159752" y="457200"/>
            <a:ext cx="1675660" cy="1673352"/>
          </a:xfrm>
        </p:spPr>
        <p:txBody>
          <a:bodyPr anchor="b"/>
          <a:lstStyle>
            <a:lvl1pPr algn="l">
              <a:defRPr sz="2000" spc="150" baseline="0"/>
            </a:lvl1pPr>
          </a:lstStyle>
          <a:p>
            <a:r>
              <a:rPr lang="en-US"/>
              <a:t>Click to edit Master title style</a:t>
            </a:r>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7010400" y="150876"/>
            <a:ext cx="1981200" cy="65562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52400" y="152400"/>
            <a:ext cx="6705600" cy="6553200"/>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7162800" y="2133600"/>
            <a:ext cx="1676400" cy="2971800"/>
          </a:xfrm>
        </p:spPr>
        <p:txBody>
          <a:bodyPr tIns="0"/>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0542AA2-D442-471A-9D69-80392E1E581D}" type="datetime1">
              <a:rPr lang="en-US" smtClean="0"/>
              <a:pPr/>
              <a:t>4/26/2021</a:t>
            </a:fld>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886C9C-DC18-4195-8FD5-A50AA931D419}" type="slidenum">
              <a:rPr lang="en-US" smtClean="0"/>
              <a:pPr/>
              <a:t>‹Nº›</a:t>
            </a:fld>
            <a:endParaRPr lang="en-US"/>
          </a:p>
        </p:txBody>
      </p:sp>
      <p:sp>
        <p:nvSpPr>
          <p:cNvPr id="10" name="Title 9"/>
          <p:cNvSpPr>
            <a:spLocks noGrp="1"/>
          </p:cNvSpPr>
          <p:nvPr>
            <p:ph type="title"/>
          </p:nvPr>
        </p:nvSpPr>
        <p:spPr>
          <a:xfrm>
            <a:off x="7162800" y="460248"/>
            <a:ext cx="1676400" cy="1673352"/>
          </a:xfrm>
        </p:spPr>
        <p:txBody>
          <a:bodyPr anchor="b"/>
          <a:lstStyle>
            <a:lvl1pPr algn="l">
              <a:defRPr sz="2000" spc="150" baseline="0">
                <a:solidFill>
                  <a:schemeClr val="tx2"/>
                </a:solidFill>
              </a:defRPr>
            </a:lvl1pPr>
          </a:lstStyle>
          <a:p>
            <a:r>
              <a:rPr lang="en-US"/>
              <a:t>Click to edit Master title style</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dirty="0"/>
              <a:t>Click to edit Master text styles</a:t>
            </a:r>
          </a:p>
          <a:p>
            <a:pPr lvl="1"/>
            <a:r>
              <a:rPr lang="en-US"/>
              <a:t>Second level</a:t>
            </a:r>
          </a:p>
          <a:p>
            <a:pPr lvl="2"/>
            <a:r>
              <a:rPr lang="en-US"/>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EC43563C-D9B3-4432-B336-144C997D6215}" type="datetime1">
              <a:rPr lang="en-US" smtClean="0"/>
              <a:pPr/>
              <a:t>4/26/2021</a:t>
            </a:fld>
            <a:endParaRPr lang="en-US" dirty="0"/>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dirty="0"/>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pPr algn="r"/>
            <a:fld id="{F7886C9C-DC18-4195-8FD5-A50AA931D419}" type="slidenum">
              <a:rPr lang="en-US" smtClean="0"/>
              <a:pPr algn="r"/>
              <a:t>‹Nº›</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5" Type="http://schemas.openxmlformats.org/officeDocument/2006/relationships/image" Target="../media/image20.jpeg"/><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26.jpe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27.jpe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28.jpe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29.jpe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33.jpe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34.jpe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35.jpe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36.jpe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37.jpe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38.jpe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39.jpe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40.jp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41.jpe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42.jpe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43.jpe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44.jpe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45.jpeg"/></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5" Type="http://schemas.openxmlformats.org/officeDocument/2006/relationships/image" Target="../media/image47.jpeg"/><Relationship Id="rId4" Type="http://schemas.openxmlformats.org/officeDocument/2006/relationships/image" Target="../media/image46.jpeg"/></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48.jpeg"/></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49.jpeg"/></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8" Type="http://schemas.openxmlformats.org/officeDocument/2006/relationships/image" Target="../media/image54.jpeg"/><Relationship Id="rId3" Type="http://schemas.openxmlformats.org/officeDocument/2006/relationships/image" Target="../media/image3.png"/><Relationship Id="rId7" Type="http://schemas.openxmlformats.org/officeDocument/2006/relationships/image" Target="../media/image53.jpeg"/><Relationship Id="rId2" Type="http://schemas.openxmlformats.org/officeDocument/2006/relationships/image" Target="../media/image2.png"/><Relationship Id="rId1" Type="http://schemas.openxmlformats.org/officeDocument/2006/relationships/slideLayout" Target="../slideLayouts/slideLayout8.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png"/></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55.jpe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5" Type="http://schemas.openxmlformats.org/officeDocument/2006/relationships/image" Target="../media/image5.jpeg"/><Relationship Id="rId4" Type="http://schemas.openxmlformats.org/officeDocument/2006/relationships/image" Target="../media/image4.jpg"/></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56.jpeg"/></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57.jpeg"/></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58.jpeg"/></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59.jpeg"/></Relationships>
</file>

<file path=ppt/slides/_rels/slide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60.jpeg"/></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61.jpeg"/></Relationships>
</file>

<file path=ppt/slides/_rels/slide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62.jpeg"/></Relationships>
</file>

<file path=ppt/slides/_rels/slide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63.jpeg"/></Relationships>
</file>

<file path=ppt/slides/_rels/slide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64.jpeg"/></Relationships>
</file>

<file path=ppt/slides/_rels/slide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65.jpeg"/></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png"/><Relationship Id="rId7"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8.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5" Type="http://schemas.openxmlformats.org/officeDocument/2006/relationships/image" Target="../media/image67.jpeg"/><Relationship Id="rId4" Type="http://schemas.openxmlformats.org/officeDocument/2006/relationships/image" Target="../media/image66.jpeg"/></Relationships>
</file>

<file path=ppt/slides/_rels/slide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6" Type="http://schemas.openxmlformats.org/officeDocument/2006/relationships/image" Target="../media/image70.jpeg"/><Relationship Id="rId5" Type="http://schemas.openxmlformats.org/officeDocument/2006/relationships/image" Target="../media/image69.jpeg"/><Relationship Id="rId4" Type="http://schemas.openxmlformats.org/officeDocument/2006/relationships/image" Target="../media/image68.jpeg"/></Relationships>
</file>

<file path=ppt/slides/_rels/slide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71.jpeg"/></Relationships>
</file>

<file path=ppt/slides/_rels/slide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6" Type="http://schemas.openxmlformats.org/officeDocument/2006/relationships/image" Target="../media/image73.jpeg"/><Relationship Id="rId5" Type="http://schemas.openxmlformats.org/officeDocument/2006/relationships/image" Target="../media/image72.jpeg"/><Relationship Id="rId4" Type="http://schemas.openxmlformats.org/officeDocument/2006/relationships/image" Target="../media/image13.png"/></Relationships>
</file>

<file path=ppt/slides/_rels/slide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74.png"/></Relationships>
</file>

<file path=ppt/slides/_rels/slide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75.jpeg"/></Relationships>
</file>

<file path=ppt/slides/_rels/slide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76.jpeg"/></Relationships>
</file>

<file path=ppt/slides/_rels/slide5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5" Type="http://schemas.openxmlformats.org/officeDocument/2006/relationships/image" Target="../media/image78.png"/><Relationship Id="rId4" Type="http://schemas.openxmlformats.org/officeDocument/2006/relationships/image" Target="../media/image77.jpe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5" Type="http://schemas.openxmlformats.org/officeDocument/2006/relationships/image" Target="../media/image12.png"/><Relationship Id="rId4" Type="http://schemas.openxmlformats.org/officeDocument/2006/relationships/image" Target="../media/image11.png"/></Relationships>
</file>

<file path=ppt/slides/_rels/slide6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79.jpeg"/></Relationships>
</file>

<file path=ppt/slides/_rels/slide6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80.jpeg"/></Relationships>
</file>

<file path=ppt/slides/_rels/slide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81.jpeg"/></Relationships>
</file>

<file path=ppt/slides/_rels/slide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82.png"/></Relationships>
</file>

<file path=ppt/slides/_rels/slide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83.jpeg"/></Relationships>
</file>

<file path=ppt/slides/_rels/slide6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84.png"/></Relationships>
</file>

<file path=ppt/slides/_rels/slide6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85.jpeg"/></Relationships>
</file>

<file path=ppt/slides/_rels/slide6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5" Type="http://schemas.openxmlformats.org/officeDocument/2006/relationships/image" Target="../media/image87.png"/><Relationship Id="rId4" Type="http://schemas.openxmlformats.org/officeDocument/2006/relationships/image" Target="../media/image86.png"/></Relationships>
</file>

<file path=ppt/slides/_rels/slide6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5" Type="http://schemas.openxmlformats.org/officeDocument/2006/relationships/image" Target="../media/image88.jpeg"/><Relationship Id="rId4" Type="http://schemas.openxmlformats.org/officeDocument/2006/relationships/image" Target="../media/image50.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7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5" Type="http://schemas.openxmlformats.org/officeDocument/2006/relationships/image" Target="../media/image90.jpeg"/><Relationship Id="rId4" Type="http://schemas.openxmlformats.org/officeDocument/2006/relationships/image" Target="../media/image89.jpeg"/></Relationships>
</file>

<file path=ppt/slides/_rels/slide7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5" Type="http://schemas.openxmlformats.org/officeDocument/2006/relationships/image" Target="../media/image92.jpeg"/><Relationship Id="rId4" Type="http://schemas.openxmlformats.org/officeDocument/2006/relationships/image" Target="../media/image91.jpeg"/></Relationships>
</file>

<file path=ppt/slides/_rels/slide7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5" Type="http://schemas.openxmlformats.org/officeDocument/2006/relationships/image" Target="../media/image94.jpeg"/><Relationship Id="rId4" Type="http://schemas.openxmlformats.org/officeDocument/2006/relationships/image" Target="../media/image93.jpeg"/></Relationships>
</file>

<file path=ppt/slides/_rels/slide7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6" Type="http://schemas.openxmlformats.org/officeDocument/2006/relationships/image" Target="../media/image97.jpeg"/><Relationship Id="rId5" Type="http://schemas.openxmlformats.org/officeDocument/2006/relationships/image" Target="../media/image96.jpeg"/><Relationship Id="rId4" Type="http://schemas.openxmlformats.org/officeDocument/2006/relationships/image" Target="../media/image95.jpeg"/></Relationships>
</file>

<file path=ppt/slides/_rels/slide7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98.jpeg"/></Relationships>
</file>

<file path=ppt/slides/_rels/slide7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99.png"/></Relationships>
</file>

<file path=ppt/slides/_rels/slide7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100.png"/></Relationships>
</file>

<file path=ppt/slides/_rels/slide7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101.jpeg"/></Relationships>
</file>

<file path=ppt/slides/_rels/slide7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5" Type="http://schemas.openxmlformats.org/officeDocument/2006/relationships/image" Target="../media/image103.jpeg"/><Relationship Id="rId4" Type="http://schemas.openxmlformats.org/officeDocument/2006/relationships/image" Target="../media/image102.jpeg"/></Relationships>
</file>

<file path=ppt/slides/_rels/slide7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104.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16.jpeg"/></Relationships>
</file>

<file path=ppt/slides/_rels/slide8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839240"/>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3200" dirty="0">
                <a:solidFill>
                  <a:srgbClr val="000000"/>
                </a:solidFill>
              </a:rPr>
              <a:t>MEMORIA DE GESTIÓN 2020:</a:t>
            </a:r>
            <a:br>
              <a:rPr lang="es-ES" sz="3200" dirty="0">
                <a:solidFill>
                  <a:srgbClr val="000000"/>
                </a:solidFill>
              </a:rPr>
            </a:br>
            <a:endParaRPr lang="es-ES" sz="3200" dirty="0">
              <a:solidFill>
                <a:srgbClr val="000000"/>
              </a:solidFill>
            </a:endParaRPr>
          </a:p>
          <a:p>
            <a:pPr algn="l"/>
            <a:r>
              <a:rPr lang="es-ES" sz="1100" dirty="0">
                <a:solidFill>
                  <a:schemeClr val="tx1"/>
                </a:solidFill>
                <a:latin typeface="Arial" panose="020B0604020202020204" pitchFamily="34" charset="0"/>
                <a:cs typeface="Arial" panose="020B0604020202020204" pitchFamily="34" charset="0"/>
              </a:rPr>
              <a:t>el año 2020 se ha desarrollado bajo un escenario que nadie podía imaginar. En el mes de marzo se declaro el estado de emergencia por una crisis sanitaria motivada por la covid-19.</a:t>
            </a:r>
          </a:p>
          <a:p>
            <a:pPr algn="l"/>
            <a:r>
              <a:rPr lang="es-ES" sz="1100" dirty="0">
                <a:solidFill>
                  <a:schemeClr val="tx1"/>
                </a:solidFill>
                <a:latin typeface="Arial" panose="020B0604020202020204" pitchFamily="34" charset="0"/>
                <a:cs typeface="Arial" panose="020B0604020202020204" pitchFamily="34" charset="0"/>
              </a:rPr>
              <a:t>bajo las ordenes de un confinamiento que duro semanas y posteriores recomendaciones de las autoridades sanitarias, la actividad colegial, al igual que nuestras vidas, se vieron afectadas y obligadas a un cambio de funcionamiento de inmediato.</a:t>
            </a:r>
          </a:p>
          <a:p>
            <a:pPr algn="l"/>
            <a:endParaRPr lang="es-ES" sz="1100" dirty="0">
              <a:solidFill>
                <a:schemeClr val="tx1"/>
              </a:solidFill>
              <a:latin typeface="Arial" panose="020B0604020202020204" pitchFamily="34" charset="0"/>
              <a:cs typeface="Arial" panose="020B0604020202020204" pitchFamily="34" charset="0"/>
            </a:endParaRPr>
          </a:p>
          <a:p>
            <a:pPr algn="l"/>
            <a:r>
              <a:rPr lang="es-ES" sz="1100" dirty="0">
                <a:solidFill>
                  <a:schemeClr val="tx1"/>
                </a:solidFill>
                <a:latin typeface="Arial" panose="020B0604020202020204" pitchFamily="34" charset="0"/>
                <a:cs typeface="Arial" panose="020B0604020202020204" pitchFamily="34" charset="0"/>
              </a:rPr>
              <a:t>En menos de 48 horas, todos lo servicios Coamu se adaptaron a trabajar en remoto, manteniendo las funciones habituales mas las sobrevenidas por la situación excepcional por la pandemia </a:t>
            </a:r>
            <a:r>
              <a:rPr lang="es-ES" sz="1100" dirty="0" err="1">
                <a:solidFill>
                  <a:schemeClr val="tx1"/>
                </a:solidFill>
                <a:latin typeface="Arial" panose="020B0604020202020204" pitchFamily="34" charset="0"/>
                <a:cs typeface="Arial" panose="020B0604020202020204" pitchFamily="34" charset="0"/>
              </a:rPr>
              <a:t>covid</a:t>
            </a:r>
            <a:r>
              <a:rPr lang="es-ES" sz="1100" dirty="0">
                <a:solidFill>
                  <a:schemeClr val="tx1"/>
                </a:solidFill>
                <a:latin typeface="Arial" panose="020B0604020202020204" pitchFamily="34" charset="0"/>
                <a:cs typeface="Arial" panose="020B0604020202020204" pitchFamily="34" charset="0"/>
              </a:rPr>
              <a:t>.</a:t>
            </a:r>
          </a:p>
          <a:p>
            <a:pPr algn="l"/>
            <a:endParaRPr lang="es-ES" sz="1100" dirty="0">
              <a:solidFill>
                <a:schemeClr val="tx1"/>
              </a:solidFill>
              <a:latin typeface="Arial" panose="020B0604020202020204" pitchFamily="34" charset="0"/>
              <a:cs typeface="Arial" panose="020B0604020202020204" pitchFamily="34" charset="0"/>
            </a:endParaRPr>
          </a:p>
          <a:p>
            <a:pPr algn="l"/>
            <a:r>
              <a:rPr lang="es-ES" sz="1100" dirty="0">
                <a:solidFill>
                  <a:schemeClr val="tx1"/>
                </a:solidFill>
                <a:latin typeface="Arial" panose="020B0604020202020204" pitchFamily="34" charset="0"/>
                <a:cs typeface="Arial" panose="020B0604020202020204" pitchFamily="34" charset="0"/>
              </a:rPr>
              <a:t>El Coamu se ha ido adaptando continuamente a las consideraciones sanitarias, intentando mostrar una normalidad en una situación adversa, donde la atención al colegiado, la formación y el asesoramiento online, ha ido ganando espacio.</a:t>
            </a:r>
          </a:p>
          <a:p>
            <a:pPr algn="l"/>
            <a:endParaRPr lang="es-ES" sz="1100" dirty="0">
              <a:solidFill>
                <a:schemeClr val="tx1"/>
              </a:solidFill>
              <a:latin typeface="Arial" panose="020B0604020202020204" pitchFamily="34" charset="0"/>
              <a:cs typeface="Arial" panose="020B0604020202020204" pitchFamily="34" charset="0"/>
            </a:endParaRPr>
          </a:p>
          <a:p>
            <a:pPr algn="l"/>
            <a:r>
              <a:rPr lang="es-ES" sz="1100" dirty="0">
                <a:solidFill>
                  <a:schemeClr val="tx1"/>
                </a:solidFill>
                <a:latin typeface="Arial" panose="020B0604020202020204" pitchFamily="34" charset="0"/>
                <a:cs typeface="Arial" panose="020B0604020202020204" pitchFamily="34" charset="0"/>
              </a:rPr>
              <a:t>Gracias a los trabajadores del Coamu y a la tecnología implementada, hemos podido estar dando apoyo a los colegiados en este 2020, no sin un esfuerzo extra. Queda la satisfacción de todo lo acontecido, que de modo grafico, os presentamos en esta memoria.</a:t>
            </a:r>
          </a:p>
          <a:p>
            <a:pPr algn="l"/>
            <a:endParaRPr lang="es-ES" sz="1100" dirty="0">
              <a:solidFill>
                <a:srgbClr val="FF0000"/>
              </a:solidFill>
              <a:latin typeface="Arial" panose="020B0604020202020204" pitchFamily="34" charset="0"/>
              <a:cs typeface="Arial" panose="020B0604020202020204" pitchFamily="34" charset="0"/>
            </a:endParaRPr>
          </a:p>
          <a:p>
            <a:pPr algn="l"/>
            <a:endParaRPr lang="es-ES" sz="3200" dirty="0">
              <a:solidFill>
                <a:srgbClr val="000000"/>
              </a:solidFill>
            </a:endParaRPr>
          </a:p>
          <a:p>
            <a:pPr algn="l"/>
            <a:endParaRPr lang="es-ES" sz="3200" dirty="0">
              <a:solidFill>
                <a:srgbClr val="000000"/>
              </a:solidFill>
            </a:endParaRPr>
          </a:p>
          <a:p>
            <a:pPr algn="l"/>
            <a:endParaRPr lang="es-ES" sz="3200" dirty="0">
              <a:solidFill>
                <a:srgbClr val="000000"/>
              </a:solidFill>
            </a:endParaRPr>
          </a:p>
          <a:p>
            <a:pPr algn="l"/>
            <a:endParaRPr lang="es-ES" sz="3200" dirty="0">
              <a:solidFill>
                <a:srgbClr val="000000"/>
              </a:solidFill>
            </a:endParaRPr>
          </a:p>
          <a:p>
            <a:pPr algn="l"/>
            <a:endParaRPr lang="es-ES" sz="3200" dirty="0">
              <a:solidFill>
                <a:srgbClr val="000000"/>
              </a:solidFill>
            </a:endParaRPr>
          </a:p>
          <a:p>
            <a:pPr algn="l"/>
            <a:endParaRPr lang="es-ES" sz="3200" dirty="0">
              <a:solidFill>
                <a:srgbClr val="000000"/>
              </a:solidFill>
            </a:endParaRPr>
          </a:p>
          <a:p>
            <a:pPr algn="l"/>
            <a:r>
              <a:rPr lang="es-ES" sz="3200" dirty="0">
                <a:solidFill>
                  <a:srgbClr val="FF0000"/>
                </a:solidFill>
              </a:rPr>
              <a:t>meter varias </a:t>
            </a:r>
            <a:r>
              <a:rPr lang="es-ES" sz="3200" dirty="0" err="1">
                <a:solidFill>
                  <a:srgbClr val="FF0000"/>
                </a:solidFill>
              </a:rPr>
              <a:t>imagenes</a:t>
            </a:r>
            <a:endParaRPr lang="es-ES" sz="4000" dirty="0">
              <a:solidFill>
                <a:srgbClr val="000000"/>
              </a:solidFill>
            </a:endParaRPr>
          </a:p>
        </p:txBody>
      </p:sp>
      <p:sp>
        <p:nvSpPr>
          <p:cNvPr id="31" name="Marcador de texto 1"/>
          <p:cNvSpPr txBox="1">
            <a:spLocks/>
          </p:cNvSpPr>
          <p:nvPr/>
        </p:nvSpPr>
        <p:spPr>
          <a:xfrm>
            <a:off x="756801" y="925698"/>
            <a:ext cx="3442337" cy="3816995"/>
          </a:xfrm>
          <a:prstGeom prst="rect">
            <a:avLst/>
          </a:prstGeom>
        </p:spPr>
        <p:txBody>
          <a:bodyPr vert="horz" lIns="91440" tIns="45720" rIns="91440" bIns="45720" rtlCol="0" anchor="ctr">
            <a:normAutofit/>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pPr>
              <a:buClr>
                <a:schemeClr val="tx1"/>
              </a:buClr>
            </a:pPr>
            <a:endParaRPr lang="es-ES" dirty="0">
              <a:solidFill>
                <a:srgbClr val="800000"/>
              </a:solidFill>
              <a:latin typeface="+mj-lt"/>
            </a:endParaRPr>
          </a:p>
        </p:txBody>
      </p:sp>
    </p:spTree>
    <p:extLst>
      <p:ext uri="{BB962C8B-B14F-4D97-AF65-F5344CB8AC3E}">
        <p14:creationId xmlns:p14="http://schemas.microsoft.com/office/powerpoint/2010/main" val="19393712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37636" y="171828"/>
            <a:ext cx="6541828" cy="671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a:t>
            </a:r>
            <a:br>
              <a:rPr lang="es-ES" sz="1600" dirty="0">
                <a:solidFill>
                  <a:srgbClr val="000000"/>
                </a:solidFill>
              </a:rPr>
            </a:br>
            <a:r>
              <a:rPr lang="es-ES" sz="2400" dirty="0">
                <a:solidFill>
                  <a:srgbClr val="000000"/>
                </a:solidFill>
                <a:latin typeface="+mn-lt"/>
              </a:rPr>
              <a:t>CONFERENCIAS/CHARLAS</a:t>
            </a:r>
            <a:endParaRPr lang="es-ES" sz="4000" dirty="0">
              <a:solidFill>
                <a:srgbClr val="000000"/>
              </a:solidFill>
            </a:endParaRPr>
          </a:p>
        </p:txBody>
      </p:sp>
      <p:sp>
        <p:nvSpPr>
          <p:cNvPr id="30" name="Marcador de texto 1"/>
          <p:cNvSpPr txBox="1">
            <a:spLocks/>
          </p:cNvSpPr>
          <p:nvPr/>
        </p:nvSpPr>
        <p:spPr>
          <a:xfrm>
            <a:off x="237636" y="862912"/>
            <a:ext cx="6541828" cy="1373851"/>
          </a:xfrm>
          <a:prstGeom prst="rect">
            <a:avLst/>
          </a:prstGeom>
        </p:spPr>
        <p:txBody>
          <a:bodyPr vert="horz" lIns="91440" tIns="45720" rIns="91440" bIns="45720" rtlCol="0" anchor="ctr">
            <a:normAutofit/>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r>
              <a:rPr lang="es-ES" sz="1800" b="1" dirty="0">
                <a:solidFill>
                  <a:srgbClr val="000000"/>
                </a:solidFill>
              </a:rPr>
              <a:t>- </a:t>
            </a:r>
            <a:r>
              <a:rPr lang="es-ES" sz="1800" b="1" u="sng" dirty="0">
                <a:solidFill>
                  <a:srgbClr val="000000"/>
                </a:solidFill>
              </a:rPr>
              <a:t>FOROS DIARIO LA VERDAD</a:t>
            </a:r>
            <a:r>
              <a:rPr lang="es-ES" sz="1800" b="1" dirty="0">
                <a:solidFill>
                  <a:srgbClr val="000000"/>
                </a:solidFill>
              </a:rPr>
              <a:t>:</a:t>
            </a:r>
            <a:endParaRPr lang="es-ES" sz="1800" b="1" i="1" dirty="0">
              <a:solidFill>
                <a:schemeClr val="tx1"/>
              </a:solidFill>
            </a:endParaRPr>
          </a:p>
          <a:p>
            <a:pPr lvl="1"/>
            <a:r>
              <a:rPr lang="es-ES" sz="1600" b="1" i="1" dirty="0">
                <a:solidFill>
                  <a:schemeClr val="tx1"/>
                </a:solidFill>
              </a:rPr>
              <a:t>	 I-La organización del espacio doméstico</a:t>
            </a:r>
            <a:r>
              <a:rPr lang="es-ES" sz="1600" b="1" dirty="0">
                <a:solidFill>
                  <a:schemeClr val="tx1"/>
                </a:solidFill>
              </a:rPr>
              <a:t>. </a:t>
            </a:r>
          </a:p>
          <a:p>
            <a:r>
              <a:rPr lang="es-ES" sz="1600" b="1" i="1" dirty="0">
                <a:solidFill>
                  <a:schemeClr val="tx1"/>
                </a:solidFill>
              </a:rPr>
              <a:t>	II-Relación con el exterior</a:t>
            </a:r>
            <a:r>
              <a:rPr lang="es-ES" sz="1600" b="1" dirty="0">
                <a:solidFill>
                  <a:schemeClr val="tx1"/>
                </a:solidFill>
              </a:rPr>
              <a:t>. </a:t>
            </a:r>
          </a:p>
          <a:p>
            <a:pPr lvl="2"/>
            <a:r>
              <a:rPr lang="es-ES" b="1" i="1" dirty="0">
                <a:solidFill>
                  <a:schemeClr val="tx1"/>
                </a:solidFill>
              </a:rPr>
              <a:t>III-Innovación y sostenibilidad.</a:t>
            </a:r>
          </a:p>
          <a:p>
            <a:pPr marL="171450" indent="-171450">
              <a:buFontTx/>
              <a:buChar char="-"/>
            </a:pPr>
            <a:endParaRPr lang="es-ES" sz="1200" dirty="0">
              <a:solidFill>
                <a:schemeClr val="tx1"/>
              </a:solidFill>
            </a:endParaRPr>
          </a:p>
        </p:txBody>
      </p:sp>
      <p:pic>
        <p:nvPicPr>
          <p:cNvPr id="8" name="Imagen 7">
            <a:extLst>
              <a:ext uri="{FF2B5EF4-FFF2-40B4-BE49-F238E27FC236}">
                <a16:creationId xmlns:a16="http://schemas.microsoft.com/office/drawing/2014/main" id="{4188DDD4-3935-4204-8787-4955AA283F77}"/>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576775" y="3429000"/>
            <a:ext cx="4254999" cy="3191249"/>
          </a:xfrm>
          <a:prstGeom prst="rect">
            <a:avLst/>
          </a:prstGeom>
        </p:spPr>
      </p:pic>
      <p:sp>
        <p:nvSpPr>
          <p:cNvPr id="2" name="CuadroTexto 1">
            <a:extLst>
              <a:ext uri="{FF2B5EF4-FFF2-40B4-BE49-F238E27FC236}">
                <a16:creationId xmlns:a16="http://schemas.microsoft.com/office/drawing/2014/main" id="{573A9793-4935-4E4F-AC88-86660B7762B6}"/>
              </a:ext>
            </a:extLst>
          </p:cNvPr>
          <p:cNvSpPr txBox="1"/>
          <p:nvPr/>
        </p:nvSpPr>
        <p:spPr>
          <a:xfrm>
            <a:off x="407205" y="2151403"/>
            <a:ext cx="6202690" cy="1384995"/>
          </a:xfrm>
          <a:prstGeom prst="rect">
            <a:avLst/>
          </a:prstGeom>
          <a:noFill/>
        </p:spPr>
        <p:txBody>
          <a:bodyPr wrap="square" rtlCol="0">
            <a:spAutoFit/>
          </a:bodyPr>
          <a:lstStyle/>
          <a:p>
            <a:r>
              <a:rPr lang="es-ES" sz="1200" dirty="0"/>
              <a:t>Los tres Foros que se desarrollaron en torno a la tirada del Periódico LA VERAD “La Reforma de tu vida”, contaban con algunos de los compañeros cuyas obras habían sido seleccionadas. Un tema para cada Foro, y cuatro compañeros que explicaban su intervención para posteriormente abrir un debate. </a:t>
            </a:r>
          </a:p>
          <a:p>
            <a:r>
              <a:rPr lang="es-ES" sz="1200" dirty="0"/>
              <a:t>Las medidas sanitarias limitaron el aforo a estos debates pero se pudieron seguir en </a:t>
            </a:r>
            <a:r>
              <a:rPr lang="es-ES" sz="1200" dirty="0" err="1"/>
              <a:t>streaming</a:t>
            </a:r>
            <a:r>
              <a:rPr lang="es-ES" sz="1200" dirty="0"/>
              <a:t> donde los conectados también participaron en el debate.</a:t>
            </a:r>
          </a:p>
          <a:p>
            <a:endParaRPr lang="es-ES" sz="1200" dirty="0">
              <a:solidFill>
                <a:srgbClr val="FF0000"/>
              </a:solidFill>
            </a:endParaRPr>
          </a:p>
        </p:txBody>
      </p:sp>
    </p:spTree>
    <p:extLst>
      <p:ext uri="{BB962C8B-B14F-4D97-AF65-F5344CB8AC3E}">
        <p14:creationId xmlns:p14="http://schemas.microsoft.com/office/powerpoint/2010/main" val="32392578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820684"/>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a:t>
            </a:r>
            <a:br>
              <a:rPr lang="es-ES" sz="1600" dirty="0">
                <a:solidFill>
                  <a:srgbClr val="000000"/>
                </a:solidFill>
              </a:rPr>
            </a:br>
            <a:r>
              <a:rPr lang="es-ES" sz="2400" dirty="0">
                <a:solidFill>
                  <a:srgbClr val="000000"/>
                </a:solidFill>
                <a:latin typeface="+mn-lt"/>
              </a:rPr>
              <a:t>CONFERENCIAS/CHARLAS</a:t>
            </a:r>
            <a:endParaRPr lang="es-ES" sz="4000" dirty="0">
              <a:solidFill>
                <a:srgbClr val="000000"/>
              </a:solidFill>
            </a:endParaRPr>
          </a:p>
        </p:txBody>
      </p:sp>
      <p:sp>
        <p:nvSpPr>
          <p:cNvPr id="30" name="Marcador de texto 1"/>
          <p:cNvSpPr txBox="1">
            <a:spLocks/>
          </p:cNvSpPr>
          <p:nvPr/>
        </p:nvSpPr>
        <p:spPr>
          <a:xfrm>
            <a:off x="281550" y="1068122"/>
            <a:ext cx="6541828" cy="1158243"/>
          </a:xfrm>
          <a:prstGeom prst="rect">
            <a:avLst/>
          </a:prstGeom>
        </p:spPr>
        <p:txBody>
          <a:bodyPr vert="horz" lIns="91440" tIns="45720" rIns="91440" bIns="45720" rtlCol="0" anchor="ctr">
            <a:normAutofit/>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pPr marL="171450" indent="-171450">
              <a:buFontTx/>
              <a:buChar char="-"/>
            </a:pPr>
            <a:r>
              <a:rPr lang="es-ES" sz="1200" b="1" i="1" dirty="0">
                <a:solidFill>
                  <a:schemeClr val="tx1"/>
                </a:solidFill>
              </a:rPr>
              <a:t>- Presentación 4º Trimestre de la Escuela de Formación del COAMU. Ciclo de Arquitectura y Construcción sostenible.</a:t>
            </a:r>
          </a:p>
          <a:p>
            <a:pPr marL="171450" indent="-171450">
              <a:buFontTx/>
              <a:buChar char="-"/>
            </a:pPr>
            <a:r>
              <a:rPr lang="es-ES" sz="1200" b="1" i="1" dirty="0">
                <a:solidFill>
                  <a:schemeClr val="tx1"/>
                </a:solidFill>
              </a:rPr>
              <a:t>- Presentación de la Estrategia de Arquitectura y Construcción sostenible por el Director General de Ordenación del Territorio y Arquitectura, Jaime Pérez Zulueta. </a:t>
            </a:r>
            <a:endParaRPr lang="es-ES" sz="1200" dirty="0">
              <a:solidFill>
                <a:srgbClr val="FF0000"/>
              </a:solidFill>
              <a:latin typeface="+mj-lt"/>
            </a:endParaRPr>
          </a:p>
        </p:txBody>
      </p:sp>
      <p:pic>
        <p:nvPicPr>
          <p:cNvPr id="2" name="Imagen 1"/>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62345" y="2325299"/>
            <a:ext cx="3360000" cy="2520000"/>
          </a:xfrm>
          <a:prstGeom prst="rect">
            <a:avLst/>
          </a:prstGeom>
        </p:spPr>
      </p:pic>
      <p:sp>
        <p:nvSpPr>
          <p:cNvPr id="8" name="CuadroTexto 7">
            <a:extLst>
              <a:ext uri="{FF2B5EF4-FFF2-40B4-BE49-F238E27FC236}">
                <a16:creationId xmlns:a16="http://schemas.microsoft.com/office/drawing/2014/main" id="{EE4407BA-55EA-4427-A23E-8F917F6B93F4}"/>
              </a:ext>
            </a:extLst>
          </p:cNvPr>
          <p:cNvSpPr txBox="1"/>
          <p:nvPr/>
        </p:nvSpPr>
        <p:spPr>
          <a:xfrm>
            <a:off x="281551" y="5341945"/>
            <a:ext cx="6541827" cy="1469185"/>
          </a:xfrm>
          <a:prstGeom prst="rect">
            <a:avLst/>
          </a:prstGeom>
          <a:noFill/>
        </p:spPr>
        <p:txBody>
          <a:bodyPr wrap="square">
            <a:spAutoFit/>
          </a:bodyPr>
          <a:lstStyle/>
          <a:p>
            <a:pPr>
              <a:lnSpc>
                <a:spcPct val="107000"/>
              </a:lnSpc>
              <a:spcAft>
                <a:spcPts val="800"/>
              </a:spcAft>
            </a:pPr>
            <a:endParaRPr lang="es-ES" sz="1200" dirty="0">
              <a:effectLst/>
              <a:ea typeface="Calibri" panose="020F0502020204030204" pitchFamily="34" charset="0"/>
              <a:cs typeface="Arial" panose="020B0604020202020204" pitchFamily="34" charset="0"/>
            </a:endParaRPr>
          </a:p>
          <a:p>
            <a:pPr>
              <a:lnSpc>
                <a:spcPct val="107000"/>
              </a:lnSpc>
              <a:spcAft>
                <a:spcPts val="800"/>
              </a:spcAft>
            </a:pPr>
            <a:r>
              <a:rPr lang="es-ES" sz="1200" dirty="0">
                <a:effectLst/>
                <a:ea typeface="Calibri" panose="020F0502020204030204" pitchFamily="34" charset="0"/>
                <a:cs typeface="Arial" panose="020B0604020202020204" pitchFamily="34" charset="0"/>
              </a:rPr>
              <a:t>Dentro de este compromiso, el COAMU ha elaborado un plan de formación y actos, pensando en los aspectos que deben estar presentes hoy día en nuestro ejercicio profesional.</a:t>
            </a:r>
          </a:p>
          <a:p>
            <a:pPr>
              <a:lnSpc>
                <a:spcPct val="107000"/>
              </a:lnSpc>
              <a:spcAft>
                <a:spcPts val="800"/>
              </a:spcAft>
            </a:pPr>
            <a:r>
              <a:rPr lang="es-ES" sz="1200" dirty="0">
                <a:effectLst/>
                <a:ea typeface="Calibri" panose="020F0502020204030204" pitchFamily="34" charset="0"/>
                <a:cs typeface="Arial" panose="020B0604020202020204" pitchFamily="34" charset="0"/>
              </a:rPr>
              <a:t>Tenemos que ir todos UNIDOS, entendiendo que forma parte de la agenda política que lidera Europa. Por ello además, queremos hacer partícipes a otras instituciones ( Colegios profesionales, asociaciones, …)  y al gobierno Regional.</a:t>
            </a:r>
          </a:p>
        </p:txBody>
      </p:sp>
      <p:pic>
        <p:nvPicPr>
          <p:cNvPr id="4" name="Imagen 3" descr="Escala de tiempo&#10;&#10;Descripción generada automáticamente">
            <a:extLst>
              <a:ext uri="{FF2B5EF4-FFF2-40B4-BE49-F238E27FC236}">
                <a16:creationId xmlns:a16="http://schemas.microsoft.com/office/drawing/2014/main" id="{D54C0203-9701-4DD6-B202-7672AC8A3D17}"/>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916680" y="1937021"/>
            <a:ext cx="2669651" cy="3600000"/>
          </a:xfrm>
          <a:prstGeom prst="rect">
            <a:avLst/>
          </a:prstGeom>
        </p:spPr>
      </p:pic>
    </p:spTree>
    <p:extLst>
      <p:ext uri="{BB962C8B-B14F-4D97-AF65-F5344CB8AC3E}">
        <p14:creationId xmlns:p14="http://schemas.microsoft.com/office/powerpoint/2010/main" val="30308733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37636" y="171828"/>
            <a:ext cx="6541828" cy="671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a:t>
            </a:r>
            <a:br>
              <a:rPr lang="es-ES" sz="1600" dirty="0">
                <a:solidFill>
                  <a:srgbClr val="000000"/>
                </a:solidFill>
              </a:rPr>
            </a:br>
            <a:r>
              <a:rPr lang="es-ES" sz="2400" dirty="0">
                <a:solidFill>
                  <a:srgbClr val="000000"/>
                </a:solidFill>
                <a:latin typeface="+mn-lt"/>
              </a:rPr>
              <a:t>CONFERENCIAS/CHARLAS</a:t>
            </a:r>
            <a:endParaRPr lang="es-ES" sz="4000" dirty="0">
              <a:solidFill>
                <a:srgbClr val="000000"/>
              </a:solidFill>
            </a:endParaRPr>
          </a:p>
        </p:txBody>
      </p:sp>
      <p:sp>
        <p:nvSpPr>
          <p:cNvPr id="30" name="Marcador de texto 1"/>
          <p:cNvSpPr txBox="1">
            <a:spLocks/>
          </p:cNvSpPr>
          <p:nvPr/>
        </p:nvSpPr>
        <p:spPr>
          <a:xfrm>
            <a:off x="353104" y="496956"/>
            <a:ext cx="6541828" cy="1734515"/>
          </a:xfrm>
          <a:prstGeom prst="rect">
            <a:avLst/>
          </a:prstGeom>
        </p:spPr>
        <p:txBody>
          <a:bodyPr vert="horz" lIns="91440" tIns="45720" rIns="91440" bIns="45720" rtlCol="0" anchor="ctr">
            <a:normAutofit/>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r>
              <a:rPr lang="es-ES" sz="1800" b="1" i="1" dirty="0">
                <a:solidFill>
                  <a:schemeClr val="tx1"/>
                </a:solidFill>
              </a:rPr>
              <a:t>- </a:t>
            </a:r>
            <a:r>
              <a:rPr lang="es-ES" sz="1800" b="1" i="1" u="sng" dirty="0">
                <a:solidFill>
                  <a:schemeClr val="tx1"/>
                </a:solidFill>
              </a:rPr>
              <a:t>Conferencia de Marisa </a:t>
            </a:r>
            <a:r>
              <a:rPr lang="es-ES" sz="1800" b="1" i="1" u="sng" dirty="0" err="1">
                <a:solidFill>
                  <a:schemeClr val="tx1"/>
                </a:solidFill>
              </a:rPr>
              <a:t>Gallén</a:t>
            </a:r>
            <a:endParaRPr lang="es-ES" sz="1800" b="1" i="1" u="sng" dirty="0">
              <a:solidFill>
                <a:schemeClr val="tx1"/>
              </a:solidFill>
            </a:endParaRPr>
          </a:p>
        </p:txBody>
      </p:sp>
      <p:pic>
        <p:nvPicPr>
          <p:cNvPr id="4" name="Imagen 3">
            <a:extLst>
              <a:ext uri="{FF2B5EF4-FFF2-40B4-BE49-F238E27FC236}">
                <a16:creationId xmlns:a16="http://schemas.microsoft.com/office/drawing/2014/main" id="{8D12C264-EE04-4CDF-8DAB-2D9B44CDF257}"/>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53104" y="1793288"/>
            <a:ext cx="6267636" cy="4700727"/>
          </a:xfrm>
          <a:prstGeom prst="rect">
            <a:avLst/>
          </a:prstGeom>
        </p:spPr>
      </p:pic>
    </p:spTree>
    <p:extLst>
      <p:ext uri="{BB962C8B-B14F-4D97-AF65-F5344CB8AC3E}">
        <p14:creationId xmlns:p14="http://schemas.microsoft.com/office/powerpoint/2010/main" val="32923192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820684"/>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a:t>
            </a:r>
            <a:br>
              <a:rPr lang="es-ES" sz="1600" dirty="0">
                <a:solidFill>
                  <a:srgbClr val="000000"/>
                </a:solidFill>
              </a:rPr>
            </a:br>
            <a:r>
              <a:rPr lang="es-ES" sz="2400" dirty="0">
                <a:solidFill>
                  <a:srgbClr val="000000"/>
                </a:solidFill>
                <a:latin typeface="+mn-lt"/>
              </a:rPr>
              <a:t>CONFERENCIAS/CHARLAS</a:t>
            </a:r>
            <a:endParaRPr lang="es-ES" sz="4000" dirty="0">
              <a:solidFill>
                <a:srgbClr val="000000"/>
              </a:solidFill>
            </a:endParaRPr>
          </a:p>
        </p:txBody>
      </p:sp>
      <p:sp>
        <p:nvSpPr>
          <p:cNvPr id="30" name="Marcador de texto 1"/>
          <p:cNvSpPr txBox="1">
            <a:spLocks/>
          </p:cNvSpPr>
          <p:nvPr/>
        </p:nvSpPr>
        <p:spPr>
          <a:xfrm>
            <a:off x="94528" y="1068122"/>
            <a:ext cx="6541828" cy="995473"/>
          </a:xfrm>
          <a:prstGeom prst="rect">
            <a:avLst/>
          </a:prstGeom>
        </p:spPr>
        <p:txBody>
          <a:bodyPr vert="horz" lIns="91440" tIns="45720" rIns="91440" bIns="45720" rtlCol="0" anchor="ctr">
            <a:normAutofit/>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endParaRPr lang="es-ES" sz="1600" b="1" dirty="0">
              <a:solidFill>
                <a:schemeClr val="tx1"/>
              </a:solidFill>
            </a:endParaRPr>
          </a:p>
          <a:p>
            <a:pPr marL="171450" indent="-171450">
              <a:buFontTx/>
              <a:buChar char="-"/>
            </a:pPr>
            <a:r>
              <a:rPr lang="es-ES" sz="1400" b="1" dirty="0">
                <a:solidFill>
                  <a:schemeClr val="tx1"/>
                </a:solidFill>
              </a:rPr>
              <a:t>- Jornadas de Evaluación Ambiental. </a:t>
            </a:r>
            <a:r>
              <a:rPr lang="es-ES" sz="1400" dirty="0">
                <a:solidFill>
                  <a:schemeClr val="tx1"/>
                </a:solidFill>
              </a:rPr>
              <a:t>29 de septiembre 2020 </a:t>
            </a:r>
          </a:p>
          <a:p>
            <a:pPr marL="171450" indent="-171450">
              <a:buFontTx/>
              <a:buChar char="-"/>
            </a:pPr>
            <a:endParaRPr lang="es-ES" sz="1600" dirty="0">
              <a:solidFill>
                <a:schemeClr val="tx1"/>
              </a:solidFill>
            </a:endParaRPr>
          </a:p>
          <a:p>
            <a:pPr marL="171450" indent="-171450">
              <a:buFontTx/>
              <a:buChar char="-"/>
            </a:pPr>
            <a:endParaRPr lang="es-ES" sz="1200" dirty="0">
              <a:solidFill>
                <a:schemeClr val="tx1"/>
              </a:solidFill>
              <a:latin typeface="+mj-lt"/>
            </a:endParaRPr>
          </a:p>
          <a:p>
            <a:endParaRPr lang="es-ES" sz="1200" dirty="0">
              <a:solidFill>
                <a:srgbClr val="FF0000"/>
              </a:solidFill>
              <a:latin typeface="+mj-lt"/>
            </a:endParaRPr>
          </a:p>
        </p:txBody>
      </p:sp>
      <p:pic>
        <p:nvPicPr>
          <p:cNvPr id="2" name="Imagen 1"/>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73353" y="1751815"/>
            <a:ext cx="4472492" cy="3354369"/>
          </a:xfrm>
          <a:prstGeom prst="rect">
            <a:avLst/>
          </a:prstGeom>
        </p:spPr>
      </p:pic>
      <p:sp>
        <p:nvSpPr>
          <p:cNvPr id="3" name="CuadroTexto 2">
            <a:extLst>
              <a:ext uri="{FF2B5EF4-FFF2-40B4-BE49-F238E27FC236}">
                <a16:creationId xmlns:a16="http://schemas.microsoft.com/office/drawing/2014/main" id="{3A4F9F3A-10A7-4F80-9B3F-A00C99CE493D}"/>
              </a:ext>
            </a:extLst>
          </p:cNvPr>
          <p:cNvSpPr txBox="1"/>
          <p:nvPr/>
        </p:nvSpPr>
        <p:spPr>
          <a:xfrm>
            <a:off x="346229" y="5298075"/>
            <a:ext cx="5975655" cy="1200329"/>
          </a:xfrm>
          <a:prstGeom prst="rect">
            <a:avLst/>
          </a:prstGeom>
          <a:noFill/>
        </p:spPr>
        <p:txBody>
          <a:bodyPr wrap="square" rtlCol="0">
            <a:spAutoFit/>
          </a:bodyPr>
          <a:lstStyle/>
          <a:p>
            <a:r>
              <a:rPr lang="es-ES" sz="1200" dirty="0"/>
              <a:t>Recibimos en el COAMU  al director general de Medio Ambiente Francisco Marín y a la subdirectora, Catalina Simón ( compañera nuestra) para que nos explicaran las novedades tras la publicación del Decreto Ley 5/2020 del 3 de Agosto.</a:t>
            </a:r>
          </a:p>
          <a:p>
            <a:r>
              <a:rPr lang="es-ES" sz="1200" dirty="0"/>
              <a:t>Después de una estupenda explicación apoyada en una documentación que posteriormente nos facilitaron, se creó un debate donde también pudieron participar los compañeros conectados online.</a:t>
            </a:r>
          </a:p>
        </p:txBody>
      </p:sp>
    </p:spTree>
    <p:extLst>
      <p:ext uri="{BB962C8B-B14F-4D97-AF65-F5344CB8AC3E}">
        <p14:creationId xmlns:p14="http://schemas.microsoft.com/office/powerpoint/2010/main" val="30824549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226472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 </a:t>
            </a:r>
            <a:br>
              <a:rPr lang="es-ES" sz="1600" dirty="0">
                <a:solidFill>
                  <a:srgbClr val="000000"/>
                </a:solidFill>
              </a:rPr>
            </a:br>
            <a:r>
              <a:rPr lang="es-ES" sz="2400" dirty="0">
                <a:solidFill>
                  <a:srgbClr val="000000"/>
                </a:solidFill>
                <a:latin typeface="+mn-lt"/>
              </a:rPr>
              <a:t>EXPOSICIONES</a:t>
            </a:r>
            <a:endParaRPr lang="es-ES" sz="4000" dirty="0">
              <a:solidFill>
                <a:srgbClr val="000000"/>
              </a:solidFill>
            </a:endParaRPr>
          </a:p>
        </p:txBody>
      </p:sp>
      <p:pic>
        <p:nvPicPr>
          <p:cNvPr id="28" name="Imagen 27">
            <a:extLst>
              <a:ext uri="{FF2B5EF4-FFF2-40B4-BE49-F238E27FC236}">
                <a16:creationId xmlns:a16="http://schemas.microsoft.com/office/drawing/2014/main" id="{41A0851B-374E-4733-96A4-10F54BE293F7}"/>
              </a:ext>
            </a:extLst>
          </p:cNvPr>
          <p:cNvPicPr>
            <a:picLocks noChangeAspect="1"/>
          </p:cNvPicPr>
          <p:nvPr/>
        </p:nvPicPr>
        <p:blipFill>
          <a:blip r:embed="rId4"/>
          <a:stretch>
            <a:fillRect/>
          </a:stretch>
        </p:blipFill>
        <p:spPr>
          <a:xfrm>
            <a:off x="438913" y="2867002"/>
            <a:ext cx="1914316" cy="1801023"/>
          </a:xfrm>
          <a:prstGeom prst="rect">
            <a:avLst/>
          </a:prstGeom>
        </p:spPr>
      </p:pic>
      <p:pic>
        <p:nvPicPr>
          <p:cNvPr id="31" name="Imagen 30">
            <a:extLst>
              <a:ext uri="{FF2B5EF4-FFF2-40B4-BE49-F238E27FC236}">
                <a16:creationId xmlns:a16="http://schemas.microsoft.com/office/drawing/2014/main" id="{F858C6F7-B389-4D0C-A0A9-E45D37D414F7}"/>
              </a:ext>
            </a:extLst>
          </p:cNvPr>
          <p:cNvPicPr>
            <a:picLocks noChangeAspect="1"/>
          </p:cNvPicPr>
          <p:nvPr/>
        </p:nvPicPr>
        <p:blipFill rotWithShape="1">
          <a:blip r:embed="rId5"/>
          <a:srcRect t="9651"/>
          <a:stretch/>
        </p:blipFill>
        <p:spPr>
          <a:xfrm>
            <a:off x="2419647" y="2867002"/>
            <a:ext cx="1827866" cy="1801023"/>
          </a:xfrm>
          <a:prstGeom prst="rect">
            <a:avLst/>
          </a:prstGeom>
        </p:spPr>
      </p:pic>
      <p:pic>
        <p:nvPicPr>
          <p:cNvPr id="32" name="Imagen 31" descr="Captura de pantalla 2020-07-11 a las 9.06.56.png">
            <a:extLst>
              <a:ext uri="{FF2B5EF4-FFF2-40B4-BE49-F238E27FC236}">
                <a16:creationId xmlns:a16="http://schemas.microsoft.com/office/drawing/2014/main" id="{01F85F64-11D6-4EC1-90F6-8BA1FDFF1E52}"/>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4313931" y="2867002"/>
            <a:ext cx="1980701" cy="1836874"/>
          </a:xfrm>
          <a:prstGeom prst="rect">
            <a:avLst/>
          </a:prstGeom>
        </p:spPr>
      </p:pic>
      <p:sp>
        <p:nvSpPr>
          <p:cNvPr id="33" name="Rectángulo 32">
            <a:extLst>
              <a:ext uri="{FF2B5EF4-FFF2-40B4-BE49-F238E27FC236}">
                <a16:creationId xmlns:a16="http://schemas.microsoft.com/office/drawing/2014/main" id="{A2D21FBB-6626-4B19-B534-8411D8B50CEA}"/>
              </a:ext>
            </a:extLst>
          </p:cNvPr>
          <p:cNvSpPr/>
          <p:nvPr/>
        </p:nvSpPr>
        <p:spPr>
          <a:xfrm>
            <a:off x="281550" y="1051120"/>
            <a:ext cx="6512415" cy="1815882"/>
          </a:xfrm>
          <a:prstGeom prst="rect">
            <a:avLst/>
          </a:prstGeom>
        </p:spPr>
        <p:txBody>
          <a:bodyPr wrap="square">
            <a:spAutoFit/>
          </a:bodyPr>
          <a:lstStyle/>
          <a:p>
            <a:r>
              <a:rPr lang="es-ES" sz="1200" b="1" i="1" dirty="0">
                <a:solidFill>
                  <a:srgbClr val="000000"/>
                </a:solidFill>
                <a:cs typeface="Franklin Gothic Book"/>
              </a:rPr>
              <a:t>-Exposición XX Premios de Arquitectura de la Región de Murcia. </a:t>
            </a:r>
            <a:endParaRPr lang="es-ES" sz="1200" dirty="0">
              <a:solidFill>
                <a:srgbClr val="000000"/>
              </a:solidFill>
              <a:cs typeface="Franklin Gothic Book"/>
            </a:endParaRPr>
          </a:p>
          <a:p>
            <a:r>
              <a:rPr lang="es-ES" sz="1200" b="1" dirty="0">
                <a:solidFill>
                  <a:srgbClr val="000000"/>
                </a:solidFill>
                <a:latin typeface="Franklin Gothic Book"/>
                <a:cs typeface="Franklin Gothic Book"/>
              </a:rPr>
              <a:t>Fecha: </a:t>
            </a:r>
            <a:r>
              <a:rPr lang="es-ES" sz="1200" dirty="0">
                <a:solidFill>
                  <a:srgbClr val="000000"/>
                </a:solidFill>
                <a:latin typeface="Franklin Gothic Book"/>
                <a:cs typeface="Franklin Gothic Book"/>
              </a:rPr>
              <a:t>Del 19 de diciembre al 24 de enero de 2020. </a:t>
            </a:r>
          </a:p>
          <a:p>
            <a:endParaRPr lang="es-ES" sz="1200" dirty="0">
              <a:solidFill>
                <a:srgbClr val="000000"/>
              </a:solidFill>
              <a:latin typeface="Franklin Gothic Book"/>
              <a:cs typeface="Franklin Gothic Book"/>
            </a:endParaRPr>
          </a:p>
          <a:p>
            <a:r>
              <a:rPr lang="es-ES" sz="1200" b="1" i="1" dirty="0">
                <a:cs typeface="Franklin Gothic Book"/>
              </a:rPr>
              <a:t>-Exposición-Evento presentación colección </a:t>
            </a:r>
            <a:r>
              <a:rPr lang="es-ES" sz="1200" b="1" i="1" dirty="0" err="1">
                <a:cs typeface="Franklin Gothic Book"/>
              </a:rPr>
              <a:t>Musselblomma</a:t>
            </a:r>
            <a:r>
              <a:rPr lang="es-ES" sz="1200" b="1" i="1" dirty="0">
                <a:cs typeface="Franklin Gothic Book"/>
              </a:rPr>
              <a:t> IKEA.</a:t>
            </a:r>
            <a:endParaRPr lang="es-ES" sz="1200" dirty="0">
              <a:cs typeface="Franklin Gothic Book"/>
            </a:endParaRPr>
          </a:p>
          <a:p>
            <a:r>
              <a:rPr lang="es-ES" sz="1200" b="1" dirty="0">
                <a:latin typeface="Franklin Gothic Book"/>
                <a:cs typeface="Franklin Gothic Book"/>
              </a:rPr>
              <a:t>Fecha:</a:t>
            </a:r>
            <a:r>
              <a:rPr lang="es-ES" sz="1200" dirty="0">
                <a:latin typeface="Franklin Gothic Book"/>
                <a:cs typeface="Franklin Gothic Book"/>
              </a:rPr>
              <a:t> Del 4 al 18 de febrero.</a:t>
            </a:r>
          </a:p>
          <a:p>
            <a:r>
              <a:rPr lang="es-ES" sz="1200" dirty="0">
                <a:latin typeface="Franklin Gothic Book"/>
                <a:cs typeface="Franklin Gothic Book"/>
              </a:rPr>
              <a:t> </a:t>
            </a:r>
          </a:p>
          <a:p>
            <a:r>
              <a:rPr lang="es-ES" sz="1200" b="1" i="1" dirty="0">
                <a:cs typeface="Franklin Gothic Book"/>
              </a:rPr>
              <a:t>-Exposición del Concurso para la puesta en valor del Yacimiento Arqueológico del Arrabal Andalusí de la </a:t>
            </a:r>
            <a:r>
              <a:rPr lang="es-ES" sz="1200" b="1" i="1" dirty="0" err="1">
                <a:cs typeface="Franklin Gothic Book"/>
              </a:rPr>
              <a:t>Arrixaca</a:t>
            </a:r>
            <a:r>
              <a:rPr lang="es-ES" sz="1200" b="1" i="1" dirty="0">
                <a:cs typeface="Franklin Gothic Book"/>
              </a:rPr>
              <a:t> y del Jardín de San Esteban en Murcia. </a:t>
            </a:r>
            <a:endParaRPr lang="es-ES" sz="1200" dirty="0">
              <a:cs typeface="Franklin Gothic Book"/>
            </a:endParaRPr>
          </a:p>
          <a:p>
            <a:r>
              <a:rPr lang="es-ES" sz="1200" b="1" dirty="0">
                <a:latin typeface="Franklin Gothic Book"/>
                <a:cs typeface="Franklin Gothic Book"/>
              </a:rPr>
              <a:t>Fecha:</a:t>
            </a:r>
            <a:r>
              <a:rPr lang="es-ES" sz="1200" dirty="0">
                <a:latin typeface="Franklin Gothic Book"/>
                <a:cs typeface="Franklin Gothic Book"/>
              </a:rPr>
              <a:t> Del 28 de febrero al 19 de marzo.</a:t>
            </a:r>
          </a:p>
        </p:txBody>
      </p:sp>
      <p:sp>
        <p:nvSpPr>
          <p:cNvPr id="2" name="CuadroTexto 1">
            <a:extLst>
              <a:ext uri="{FF2B5EF4-FFF2-40B4-BE49-F238E27FC236}">
                <a16:creationId xmlns:a16="http://schemas.microsoft.com/office/drawing/2014/main" id="{04BE9812-8ED0-4A28-908E-3F1E3B12FDBA}"/>
              </a:ext>
            </a:extLst>
          </p:cNvPr>
          <p:cNvSpPr txBox="1"/>
          <p:nvPr/>
        </p:nvSpPr>
        <p:spPr>
          <a:xfrm>
            <a:off x="400466" y="4845926"/>
            <a:ext cx="5866228" cy="1754326"/>
          </a:xfrm>
          <a:prstGeom prst="rect">
            <a:avLst/>
          </a:prstGeom>
          <a:noFill/>
        </p:spPr>
        <p:txBody>
          <a:bodyPr wrap="square" rtlCol="0">
            <a:spAutoFit/>
          </a:bodyPr>
          <a:lstStyle/>
          <a:p>
            <a:r>
              <a:rPr lang="es-ES" sz="1200" dirty="0"/>
              <a:t>La sala de exposiciones COAMU se programa con carácter semestral. Este espacio aloja exposiciones de concursos que se han fallado , de exposiciones itinerantes, exposiciones propias como la de Los Premios de Arquitectura etc..</a:t>
            </a:r>
          </a:p>
          <a:p>
            <a:r>
              <a:rPr lang="es-ES" sz="1200" dirty="0"/>
              <a:t>Pero también queremos alojar exposiciones en colaboración con otras entidades con las que nos une la cultura o intereses como el medio ambiente.</a:t>
            </a:r>
          </a:p>
          <a:p>
            <a:r>
              <a:rPr lang="es-ES" sz="1200" dirty="0"/>
              <a:t>En el 2020 IKEA presentó en exclusiva una línea de producto cuyo material de  obtenía de material reutilizado.</a:t>
            </a:r>
          </a:p>
          <a:p>
            <a:r>
              <a:rPr lang="es-ES" sz="1200" dirty="0"/>
              <a:t>IKEA , como patrocinador ha participado en la renovación de espacios COAMU cediendo gran parte del mobiliario.</a:t>
            </a:r>
          </a:p>
        </p:txBody>
      </p:sp>
    </p:spTree>
    <p:extLst>
      <p:ext uri="{BB962C8B-B14F-4D97-AF65-F5344CB8AC3E}">
        <p14:creationId xmlns:p14="http://schemas.microsoft.com/office/powerpoint/2010/main" val="17315304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226472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a:t>
            </a:r>
            <a:br>
              <a:rPr lang="es-ES" sz="2000" dirty="0">
                <a:solidFill>
                  <a:srgbClr val="000000"/>
                </a:solidFill>
              </a:rPr>
            </a:br>
            <a:r>
              <a:rPr lang="es-ES" sz="2400" dirty="0">
                <a:solidFill>
                  <a:srgbClr val="000000"/>
                </a:solidFill>
                <a:latin typeface="+mn-lt"/>
              </a:rPr>
              <a:t>EXPOSICIONES</a:t>
            </a:r>
            <a:endParaRPr lang="es-ES" sz="4000" dirty="0">
              <a:solidFill>
                <a:srgbClr val="000000"/>
              </a:solidFill>
            </a:endParaRPr>
          </a:p>
        </p:txBody>
      </p:sp>
      <p:sp>
        <p:nvSpPr>
          <p:cNvPr id="30" name="Marcador de texto 1"/>
          <p:cNvSpPr txBox="1">
            <a:spLocks/>
          </p:cNvSpPr>
          <p:nvPr/>
        </p:nvSpPr>
        <p:spPr>
          <a:xfrm>
            <a:off x="152400" y="821720"/>
            <a:ext cx="6541828" cy="1224056"/>
          </a:xfrm>
          <a:prstGeom prst="rect">
            <a:avLst/>
          </a:prstGeom>
        </p:spPr>
        <p:txBody>
          <a:bodyPr vert="horz" lIns="91440" tIns="45720" rIns="91440" bIns="45720" rtlCol="0" anchor="ctr">
            <a:normAutofit/>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r>
              <a:rPr lang="es-ES" sz="2400" b="1" i="1" dirty="0">
                <a:solidFill>
                  <a:schemeClr val="tx1"/>
                </a:solidFill>
              </a:rPr>
              <a:t>¿Estudias o Diseñas? Marisa </a:t>
            </a:r>
            <a:r>
              <a:rPr lang="es-ES" sz="2400" b="1" i="1" dirty="0" err="1">
                <a:solidFill>
                  <a:schemeClr val="tx1"/>
                </a:solidFill>
              </a:rPr>
              <a:t>Gallén</a:t>
            </a:r>
            <a:r>
              <a:rPr lang="es-ES" sz="1400" b="1" i="1" dirty="0">
                <a:solidFill>
                  <a:schemeClr val="tx1"/>
                </a:solidFill>
              </a:rPr>
              <a:t>.</a:t>
            </a:r>
            <a:r>
              <a:rPr lang="es-ES" sz="1400" b="1" dirty="0">
                <a:solidFill>
                  <a:schemeClr val="tx1"/>
                </a:solidFill>
              </a:rPr>
              <a:t> </a:t>
            </a:r>
            <a:r>
              <a:rPr lang="es-ES" sz="1400" dirty="0">
                <a:solidFill>
                  <a:schemeClr val="tx1"/>
                </a:solidFill>
              </a:rPr>
              <a:t> </a:t>
            </a:r>
          </a:p>
          <a:p>
            <a:r>
              <a:rPr lang="es-ES" sz="1200" b="1" dirty="0">
                <a:solidFill>
                  <a:srgbClr val="000000"/>
                </a:solidFill>
                <a:cs typeface="Franklin Gothic Book"/>
              </a:rPr>
              <a:t>Fecha: </a:t>
            </a:r>
            <a:r>
              <a:rPr lang="es-ES" sz="1200" dirty="0">
                <a:solidFill>
                  <a:srgbClr val="000000"/>
                </a:solidFill>
                <a:cs typeface="Franklin Gothic Book"/>
              </a:rPr>
              <a:t>Del 3 al 24 de septiembre de 2020. </a:t>
            </a:r>
          </a:p>
          <a:p>
            <a:endParaRPr lang="es-ES" sz="1200" dirty="0">
              <a:solidFill>
                <a:schemeClr val="tx1"/>
              </a:solidFill>
            </a:endParaRPr>
          </a:p>
          <a:p>
            <a:endParaRPr lang="es-ES" sz="1200" dirty="0">
              <a:solidFill>
                <a:schemeClr val="tx1"/>
              </a:solidFill>
              <a:latin typeface="+mj-lt"/>
            </a:endParaRPr>
          </a:p>
        </p:txBody>
      </p:sp>
      <p:pic>
        <p:nvPicPr>
          <p:cNvPr id="8" name="Imagen 7">
            <a:extLst>
              <a:ext uri="{FF2B5EF4-FFF2-40B4-BE49-F238E27FC236}">
                <a16:creationId xmlns:a16="http://schemas.microsoft.com/office/drawing/2014/main" id="{2C922D81-F648-42CC-9A3E-32AAB954B0AB}"/>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71197" y="1722267"/>
            <a:ext cx="6423031" cy="4817273"/>
          </a:xfrm>
          <a:prstGeom prst="rect">
            <a:avLst/>
          </a:prstGeom>
        </p:spPr>
      </p:pic>
    </p:spTree>
    <p:extLst>
      <p:ext uri="{BB962C8B-B14F-4D97-AF65-F5344CB8AC3E}">
        <p14:creationId xmlns:p14="http://schemas.microsoft.com/office/powerpoint/2010/main" val="30505224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226472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a:t>
            </a:r>
            <a:br>
              <a:rPr lang="es-ES" sz="1600" dirty="0">
                <a:solidFill>
                  <a:srgbClr val="000000"/>
                </a:solidFill>
              </a:rPr>
            </a:br>
            <a:r>
              <a:rPr lang="es-ES" sz="2400" dirty="0">
                <a:solidFill>
                  <a:srgbClr val="000000"/>
                </a:solidFill>
                <a:latin typeface="+mn-lt"/>
              </a:rPr>
              <a:t>EXPOSICIONES</a:t>
            </a:r>
            <a:endParaRPr lang="es-ES" sz="4000" dirty="0">
              <a:solidFill>
                <a:srgbClr val="000000"/>
              </a:solidFill>
            </a:endParaRPr>
          </a:p>
        </p:txBody>
      </p:sp>
      <p:sp>
        <p:nvSpPr>
          <p:cNvPr id="30" name="Marcador de texto 1"/>
          <p:cNvSpPr txBox="1">
            <a:spLocks/>
          </p:cNvSpPr>
          <p:nvPr/>
        </p:nvSpPr>
        <p:spPr>
          <a:xfrm>
            <a:off x="281550" y="1064353"/>
            <a:ext cx="6541828" cy="919430"/>
          </a:xfrm>
          <a:prstGeom prst="rect">
            <a:avLst/>
          </a:prstGeom>
        </p:spPr>
        <p:txBody>
          <a:bodyPr vert="horz" lIns="91440" tIns="45720" rIns="91440" bIns="45720" rtlCol="0" anchor="ctr">
            <a:normAutofit fontScale="85000" lnSpcReduction="20000"/>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endParaRPr lang="es-ES" sz="1200" dirty="0">
              <a:solidFill>
                <a:schemeClr val="tx1"/>
              </a:solidFill>
            </a:endParaRPr>
          </a:p>
          <a:p>
            <a:r>
              <a:rPr lang="es-ES" sz="2800" b="1" i="1" dirty="0">
                <a:solidFill>
                  <a:schemeClr val="tx1"/>
                </a:solidFill>
              </a:rPr>
              <a:t>La Reforma de tu Vida</a:t>
            </a:r>
            <a:r>
              <a:rPr lang="es-ES" sz="1400" b="1" i="1" dirty="0">
                <a:solidFill>
                  <a:schemeClr val="tx1"/>
                </a:solidFill>
              </a:rPr>
              <a:t>. </a:t>
            </a:r>
          </a:p>
          <a:p>
            <a:r>
              <a:rPr lang="es-ES" sz="1400" b="1" i="1" dirty="0">
                <a:solidFill>
                  <a:schemeClr val="tx1"/>
                </a:solidFill>
              </a:rPr>
              <a:t>Suplemento de verano Diario La Verdad.</a:t>
            </a:r>
          </a:p>
          <a:p>
            <a:r>
              <a:rPr lang="es-ES" sz="1200" b="1" dirty="0">
                <a:solidFill>
                  <a:schemeClr val="tx1"/>
                </a:solidFill>
              </a:rPr>
              <a:t>Fecha:</a:t>
            </a:r>
            <a:r>
              <a:rPr lang="es-ES" sz="1200" dirty="0">
                <a:solidFill>
                  <a:schemeClr val="tx1"/>
                </a:solidFill>
              </a:rPr>
              <a:t> Del 8 al 15 de octubre.</a:t>
            </a:r>
          </a:p>
          <a:p>
            <a:pPr marL="171450" indent="-171450">
              <a:buFontTx/>
              <a:buChar char="-"/>
            </a:pPr>
            <a:endParaRPr lang="es-ES" sz="1400" dirty="0">
              <a:solidFill>
                <a:schemeClr val="tx1"/>
              </a:solidFill>
            </a:endParaRPr>
          </a:p>
          <a:p>
            <a:endParaRPr lang="es-ES" sz="1200" dirty="0">
              <a:solidFill>
                <a:schemeClr val="tx1"/>
              </a:solidFill>
              <a:latin typeface="+mj-lt"/>
            </a:endParaRPr>
          </a:p>
        </p:txBody>
      </p:sp>
      <p:pic>
        <p:nvPicPr>
          <p:cNvPr id="9" name="Imagen 8">
            <a:extLst>
              <a:ext uri="{FF2B5EF4-FFF2-40B4-BE49-F238E27FC236}">
                <a16:creationId xmlns:a16="http://schemas.microsoft.com/office/drawing/2014/main" id="{2DE1F7EE-8646-40A3-B70E-2D29AA929596}"/>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81550" y="1882066"/>
            <a:ext cx="6304661" cy="4728496"/>
          </a:xfrm>
          <a:prstGeom prst="rect">
            <a:avLst/>
          </a:prstGeom>
        </p:spPr>
      </p:pic>
    </p:spTree>
    <p:extLst>
      <p:ext uri="{BB962C8B-B14F-4D97-AF65-F5344CB8AC3E}">
        <p14:creationId xmlns:p14="http://schemas.microsoft.com/office/powerpoint/2010/main" val="32828409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226472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a:t>
            </a:r>
            <a:br>
              <a:rPr lang="es-ES" sz="1600" dirty="0">
                <a:solidFill>
                  <a:srgbClr val="000000"/>
                </a:solidFill>
              </a:rPr>
            </a:br>
            <a:r>
              <a:rPr lang="es-ES" sz="2400" dirty="0">
                <a:solidFill>
                  <a:srgbClr val="000000"/>
                </a:solidFill>
                <a:latin typeface="+mn-lt"/>
              </a:rPr>
              <a:t>EXPOSICIONES</a:t>
            </a:r>
            <a:endParaRPr lang="es-ES" sz="4000" dirty="0">
              <a:solidFill>
                <a:srgbClr val="000000"/>
              </a:solidFill>
            </a:endParaRPr>
          </a:p>
        </p:txBody>
      </p:sp>
      <p:sp>
        <p:nvSpPr>
          <p:cNvPr id="30" name="Marcador de texto 1"/>
          <p:cNvSpPr txBox="1">
            <a:spLocks/>
          </p:cNvSpPr>
          <p:nvPr/>
        </p:nvSpPr>
        <p:spPr>
          <a:xfrm>
            <a:off x="281550" y="1064353"/>
            <a:ext cx="6541828" cy="588289"/>
          </a:xfrm>
          <a:prstGeom prst="rect">
            <a:avLst/>
          </a:prstGeom>
        </p:spPr>
        <p:txBody>
          <a:bodyPr vert="horz" lIns="91440" tIns="45720" rIns="91440" bIns="45720" rtlCol="0" anchor="ctr">
            <a:normAutofit fontScale="92500" lnSpcReduction="10000"/>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r>
              <a:rPr lang="es-ES" sz="1400" b="1" i="1" dirty="0">
                <a:solidFill>
                  <a:schemeClr val="tx1"/>
                </a:solidFill>
              </a:rPr>
              <a:t> </a:t>
            </a:r>
            <a:r>
              <a:rPr lang="es-ES" sz="2400" b="1" i="1" dirty="0">
                <a:solidFill>
                  <a:schemeClr val="tx1"/>
                </a:solidFill>
              </a:rPr>
              <a:t>ASSIDO. Vivir el Arte XXIII</a:t>
            </a:r>
            <a:r>
              <a:rPr lang="es-ES" sz="2400" dirty="0">
                <a:solidFill>
                  <a:schemeClr val="tx1"/>
                </a:solidFill>
                <a:latin typeface="+mj-lt"/>
              </a:rPr>
              <a:t>.</a:t>
            </a:r>
          </a:p>
          <a:p>
            <a:r>
              <a:rPr lang="es-ES" sz="1200" b="1" dirty="0">
                <a:solidFill>
                  <a:schemeClr val="tx1"/>
                </a:solidFill>
              </a:rPr>
              <a:t>Fecha:</a:t>
            </a:r>
            <a:r>
              <a:rPr lang="es-ES" sz="1200" dirty="0">
                <a:solidFill>
                  <a:schemeClr val="tx1"/>
                </a:solidFill>
              </a:rPr>
              <a:t> Del 19 de noviembre al 10 de diciembre 2020</a:t>
            </a:r>
            <a:endParaRPr lang="es-ES" sz="1200" dirty="0">
              <a:solidFill>
                <a:schemeClr val="tx1"/>
              </a:solidFill>
              <a:latin typeface="+mj-lt"/>
            </a:endParaRPr>
          </a:p>
        </p:txBody>
      </p:sp>
      <p:pic>
        <p:nvPicPr>
          <p:cNvPr id="3" name="Imagen 2">
            <a:extLst>
              <a:ext uri="{FF2B5EF4-FFF2-40B4-BE49-F238E27FC236}">
                <a16:creationId xmlns:a16="http://schemas.microsoft.com/office/drawing/2014/main" id="{064D98E3-C3D9-4D8C-A5A9-BD100886C997}"/>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22695" y="1756912"/>
            <a:ext cx="6471533" cy="4853650"/>
          </a:xfrm>
          <a:prstGeom prst="rect">
            <a:avLst/>
          </a:prstGeom>
        </p:spPr>
      </p:pic>
    </p:spTree>
    <p:extLst>
      <p:ext uri="{BB962C8B-B14F-4D97-AF65-F5344CB8AC3E}">
        <p14:creationId xmlns:p14="http://schemas.microsoft.com/office/powerpoint/2010/main" val="29000450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226472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a:t>
            </a:r>
            <a:br>
              <a:rPr lang="es-ES" sz="1600" dirty="0">
                <a:solidFill>
                  <a:srgbClr val="000000"/>
                </a:solidFill>
              </a:rPr>
            </a:br>
            <a:r>
              <a:rPr lang="es-ES" sz="2400" dirty="0">
                <a:solidFill>
                  <a:srgbClr val="000000"/>
                </a:solidFill>
                <a:latin typeface="+mn-lt"/>
              </a:rPr>
              <a:t>EXPOSICIONES</a:t>
            </a:r>
            <a:endParaRPr lang="es-ES" sz="4000" dirty="0">
              <a:solidFill>
                <a:srgbClr val="000000"/>
              </a:solidFill>
            </a:endParaRPr>
          </a:p>
        </p:txBody>
      </p:sp>
      <p:sp>
        <p:nvSpPr>
          <p:cNvPr id="30" name="Marcador de texto 1"/>
          <p:cNvSpPr txBox="1">
            <a:spLocks/>
          </p:cNvSpPr>
          <p:nvPr/>
        </p:nvSpPr>
        <p:spPr>
          <a:xfrm>
            <a:off x="281550" y="1205204"/>
            <a:ext cx="6541828" cy="1316053"/>
          </a:xfrm>
          <a:prstGeom prst="rect">
            <a:avLst/>
          </a:prstGeom>
        </p:spPr>
        <p:txBody>
          <a:bodyPr vert="horz" lIns="91440" tIns="45720" rIns="91440" bIns="45720" rtlCol="0" anchor="ctr">
            <a:normAutofit/>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r>
              <a:rPr lang="es-ES" sz="1600" b="1" i="1" dirty="0">
                <a:solidFill>
                  <a:srgbClr val="FF0000"/>
                </a:solidFill>
                <a:cs typeface="Arial" panose="020B0604020202020204" pitchFamily="34" charset="0"/>
              </a:rPr>
              <a:t> Trabajos presentados para el Concurso </a:t>
            </a:r>
            <a:r>
              <a:rPr lang="es-ES" sz="1600" b="1" i="1" dirty="0">
                <a:solidFill>
                  <a:srgbClr val="FF0000"/>
                </a:solidFill>
                <a:effectLst/>
                <a:cs typeface="Arial" panose="020B0604020202020204" pitchFamily="34" charset="0"/>
              </a:rPr>
              <a:t>de la Autoridad Portuaria de Cartagena de “Plaza Mayor de Cartagena”.</a:t>
            </a:r>
            <a:endParaRPr lang="es-ES" sz="1600" b="1" i="1" dirty="0">
              <a:solidFill>
                <a:srgbClr val="FF0000"/>
              </a:solidFill>
              <a:cs typeface="Arial" panose="020B0604020202020204" pitchFamily="34" charset="0"/>
            </a:endParaRPr>
          </a:p>
          <a:p>
            <a:r>
              <a:rPr lang="es-ES" sz="1100" b="1" dirty="0">
                <a:solidFill>
                  <a:schemeClr val="tx1"/>
                </a:solidFill>
              </a:rPr>
              <a:t>Fecha:</a:t>
            </a:r>
            <a:r>
              <a:rPr lang="es-ES" sz="1100" dirty="0">
                <a:solidFill>
                  <a:schemeClr val="tx1"/>
                </a:solidFill>
              </a:rPr>
              <a:t> Del 15 de DICIEMBRE 2020 al 10 de ENERO 2021</a:t>
            </a:r>
          </a:p>
          <a:p>
            <a:endParaRPr lang="es-ES" sz="1200" dirty="0">
              <a:solidFill>
                <a:schemeClr val="tx1"/>
              </a:solidFill>
              <a:latin typeface="+mj-lt"/>
            </a:endParaRPr>
          </a:p>
        </p:txBody>
      </p:sp>
      <p:pic>
        <p:nvPicPr>
          <p:cNvPr id="3" name="Imagen 2">
            <a:extLst>
              <a:ext uri="{FF2B5EF4-FFF2-40B4-BE49-F238E27FC236}">
                <a16:creationId xmlns:a16="http://schemas.microsoft.com/office/drawing/2014/main" id="{48CBF60B-0852-4482-94DD-615271669BA0}"/>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81550" y="3070051"/>
            <a:ext cx="6161650" cy="3477481"/>
          </a:xfrm>
          <a:prstGeom prst="rect">
            <a:avLst/>
          </a:prstGeom>
        </p:spPr>
      </p:pic>
    </p:spTree>
    <p:extLst>
      <p:ext uri="{BB962C8B-B14F-4D97-AF65-F5344CB8AC3E}">
        <p14:creationId xmlns:p14="http://schemas.microsoft.com/office/powerpoint/2010/main" val="18738813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226472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a:t>
            </a:r>
            <a:br>
              <a:rPr lang="es-ES" sz="3200" dirty="0">
                <a:solidFill>
                  <a:srgbClr val="000000"/>
                </a:solidFill>
              </a:rPr>
            </a:br>
            <a:r>
              <a:rPr lang="es-ES" sz="2400" dirty="0">
                <a:solidFill>
                  <a:srgbClr val="000000"/>
                </a:solidFill>
                <a:latin typeface="+mn-lt"/>
              </a:rPr>
              <a:t>VISITAS INSTITUCIONALES</a:t>
            </a:r>
            <a:endParaRPr lang="es-ES" sz="4000" dirty="0">
              <a:solidFill>
                <a:srgbClr val="000000"/>
              </a:solidFill>
            </a:endParaRPr>
          </a:p>
        </p:txBody>
      </p:sp>
      <p:sp>
        <p:nvSpPr>
          <p:cNvPr id="30" name="Marcador de texto 1"/>
          <p:cNvSpPr txBox="1">
            <a:spLocks/>
          </p:cNvSpPr>
          <p:nvPr/>
        </p:nvSpPr>
        <p:spPr>
          <a:xfrm>
            <a:off x="281550" y="333351"/>
            <a:ext cx="6728850" cy="3146827"/>
          </a:xfrm>
          <a:prstGeom prst="rect">
            <a:avLst/>
          </a:prstGeom>
        </p:spPr>
        <p:txBody>
          <a:bodyPr vert="horz" lIns="91440" tIns="45720" rIns="91440" bIns="45720" rtlCol="0" anchor="ctr">
            <a:normAutofit/>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endParaRPr lang="es-ES" sz="1200" dirty="0">
              <a:solidFill>
                <a:schemeClr val="tx1"/>
              </a:solidFill>
            </a:endParaRPr>
          </a:p>
        </p:txBody>
      </p:sp>
      <p:sp>
        <p:nvSpPr>
          <p:cNvPr id="27" name="Rectángulo 26">
            <a:extLst>
              <a:ext uri="{FF2B5EF4-FFF2-40B4-BE49-F238E27FC236}">
                <a16:creationId xmlns:a16="http://schemas.microsoft.com/office/drawing/2014/main" id="{72952E11-C5C2-403E-A701-FB4C3BA4E45C}"/>
              </a:ext>
            </a:extLst>
          </p:cNvPr>
          <p:cNvSpPr/>
          <p:nvPr/>
        </p:nvSpPr>
        <p:spPr>
          <a:xfrm>
            <a:off x="235703" y="1079039"/>
            <a:ext cx="6512415" cy="1938992"/>
          </a:xfrm>
          <a:prstGeom prst="rect">
            <a:avLst/>
          </a:prstGeom>
        </p:spPr>
        <p:txBody>
          <a:bodyPr wrap="square">
            <a:spAutoFit/>
          </a:bodyPr>
          <a:lstStyle/>
          <a:p>
            <a:r>
              <a:rPr lang="es-ES" sz="1200" dirty="0">
                <a:solidFill>
                  <a:srgbClr val="000000"/>
                </a:solidFill>
                <a:latin typeface="Franklin Gothic Book"/>
                <a:cs typeface="Franklin Gothic Book"/>
              </a:rPr>
              <a:t>- Reunión Junta de Gobierno PSOE.-</a:t>
            </a:r>
            <a:r>
              <a:rPr lang="es-ES" sz="1200" b="1" dirty="0">
                <a:solidFill>
                  <a:srgbClr val="000000"/>
                </a:solidFill>
                <a:latin typeface="Franklin Gothic Book"/>
                <a:cs typeface="Franklin Gothic Book"/>
              </a:rPr>
              <a:t>09 de enero 2020</a:t>
            </a:r>
          </a:p>
          <a:p>
            <a:r>
              <a:rPr lang="es-ES" sz="1200" dirty="0">
                <a:solidFill>
                  <a:srgbClr val="000000"/>
                </a:solidFill>
                <a:latin typeface="Franklin Gothic Book"/>
                <a:cs typeface="Franklin Gothic Book"/>
              </a:rPr>
              <a:t>- Reunión Gerente IFEPA.-</a:t>
            </a:r>
            <a:r>
              <a:rPr lang="es-ES" sz="1200" b="1" dirty="0">
                <a:solidFill>
                  <a:srgbClr val="000000"/>
                </a:solidFill>
                <a:latin typeface="Franklin Gothic Book"/>
                <a:cs typeface="Franklin Gothic Book"/>
              </a:rPr>
              <a:t>10 de enero</a:t>
            </a:r>
          </a:p>
          <a:p>
            <a:r>
              <a:rPr lang="es-ES" sz="1200" dirty="0">
                <a:latin typeface="Franklin Gothic Book"/>
                <a:cs typeface="Franklin Gothic Book"/>
              </a:rPr>
              <a:t>- I Foro DANA Región de Murcia.- </a:t>
            </a:r>
            <a:r>
              <a:rPr lang="es-ES" sz="1200" b="1" dirty="0">
                <a:latin typeface="Franklin Gothic Book"/>
                <a:cs typeface="Franklin Gothic Book"/>
              </a:rPr>
              <a:t>21 de enero</a:t>
            </a:r>
          </a:p>
          <a:p>
            <a:r>
              <a:rPr lang="es-ES" sz="1200" dirty="0">
                <a:latin typeface="Franklin Gothic Book"/>
                <a:cs typeface="Franklin Gothic Book"/>
              </a:rPr>
              <a:t>- Consejo Social Murcia.- </a:t>
            </a:r>
            <a:r>
              <a:rPr lang="es-ES" sz="1200" b="1" dirty="0">
                <a:latin typeface="Franklin Gothic Book"/>
                <a:cs typeface="Franklin Gothic Book"/>
              </a:rPr>
              <a:t>4 de febrero, 3 de marzo</a:t>
            </a:r>
          </a:p>
          <a:p>
            <a:r>
              <a:rPr lang="es-ES" sz="1200" dirty="0">
                <a:latin typeface="Franklin Gothic Book"/>
                <a:cs typeface="Franklin Gothic Book"/>
              </a:rPr>
              <a:t>- Acto Entrega Medalla de Oro UMU.- </a:t>
            </a:r>
            <a:r>
              <a:rPr lang="es-ES" sz="1200" b="1" dirty="0">
                <a:latin typeface="Franklin Gothic Book"/>
                <a:cs typeface="Franklin Gothic Book"/>
              </a:rPr>
              <a:t>13 de febrero</a:t>
            </a:r>
          </a:p>
          <a:p>
            <a:r>
              <a:rPr lang="es-ES" sz="1200" dirty="0">
                <a:solidFill>
                  <a:srgbClr val="000000"/>
                </a:solidFill>
                <a:latin typeface="Franklin Gothic Book"/>
                <a:cs typeface="Franklin Gothic Book"/>
              </a:rPr>
              <a:t>- Reunión Director General de Medio Ambiente.-</a:t>
            </a:r>
            <a:r>
              <a:rPr lang="es-ES" sz="1200" b="1" dirty="0">
                <a:solidFill>
                  <a:srgbClr val="000000"/>
                </a:solidFill>
                <a:latin typeface="Franklin Gothic Book"/>
                <a:cs typeface="Franklin Gothic Book"/>
              </a:rPr>
              <a:t>30 de enero</a:t>
            </a:r>
          </a:p>
          <a:p>
            <a:r>
              <a:rPr lang="es-ES" sz="1200" dirty="0">
                <a:solidFill>
                  <a:srgbClr val="000000"/>
                </a:solidFill>
                <a:latin typeface="Franklin Gothic Book"/>
                <a:cs typeface="Franklin Gothic Book"/>
              </a:rPr>
              <a:t>- Reunión Fundación Desarrollo Sostenible.- </a:t>
            </a:r>
            <a:r>
              <a:rPr lang="es-ES" sz="1200" b="1" dirty="0">
                <a:solidFill>
                  <a:srgbClr val="000000"/>
                </a:solidFill>
                <a:latin typeface="Franklin Gothic Book"/>
                <a:cs typeface="Franklin Gothic Book"/>
              </a:rPr>
              <a:t>30 de enero</a:t>
            </a:r>
          </a:p>
          <a:p>
            <a:r>
              <a:rPr lang="es-ES" sz="1200" dirty="0">
                <a:solidFill>
                  <a:srgbClr val="000000"/>
                </a:solidFill>
                <a:latin typeface="Franklin Gothic Book"/>
                <a:cs typeface="Franklin Gothic Book"/>
              </a:rPr>
              <a:t>- Asamblea Peritos COAMU</a:t>
            </a:r>
          </a:p>
          <a:p>
            <a:r>
              <a:rPr lang="es-ES" sz="1200" dirty="0">
                <a:solidFill>
                  <a:srgbClr val="000000"/>
                </a:solidFill>
                <a:latin typeface="Franklin Gothic Book"/>
                <a:cs typeface="Franklin Gothic Book"/>
              </a:rPr>
              <a:t>- Asistencia Yacimiento Arqueológico San Esteban</a:t>
            </a:r>
          </a:p>
          <a:p>
            <a:r>
              <a:rPr lang="es-ES" sz="1200" dirty="0">
                <a:solidFill>
                  <a:srgbClr val="000000"/>
                </a:solidFill>
                <a:latin typeface="Franklin Gothic Book"/>
                <a:cs typeface="Franklin Gothic Book"/>
              </a:rPr>
              <a:t>- Jornadas CROEM Impacto Ferroviario.- </a:t>
            </a:r>
            <a:r>
              <a:rPr lang="es-ES" sz="1200" b="1" dirty="0">
                <a:solidFill>
                  <a:srgbClr val="000000"/>
                </a:solidFill>
                <a:latin typeface="Franklin Gothic Book"/>
                <a:cs typeface="Franklin Gothic Book"/>
              </a:rPr>
              <a:t>6 de marzo</a:t>
            </a:r>
          </a:p>
        </p:txBody>
      </p:sp>
      <p:pic>
        <p:nvPicPr>
          <p:cNvPr id="28" name="Imagen 27" descr="Un grupo de personas sentadas frente a una mesa&#10;&#10;Descripción generada automáticamente">
            <a:extLst>
              <a:ext uri="{FF2B5EF4-FFF2-40B4-BE49-F238E27FC236}">
                <a16:creationId xmlns:a16="http://schemas.microsoft.com/office/drawing/2014/main" id="{F58B9CD9-31C2-4654-AEF4-DE67C34F3A8C}"/>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l="11804" r="6629"/>
          <a:stretch/>
        </p:blipFill>
        <p:spPr>
          <a:xfrm>
            <a:off x="281550" y="3257848"/>
            <a:ext cx="1991630" cy="1627800"/>
          </a:xfrm>
          <a:prstGeom prst="rect">
            <a:avLst/>
          </a:prstGeom>
        </p:spPr>
      </p:pic>
      <p:pic>
        <p:nvPicPr>
          <p:cNvPr id="31" name="Imagen 30" descr="Personas sentadas en una mesa&#10;&#10;Descripción generada automáticamente">
            <a:extLst>
              <a:ext uri="{FF2B5EF4-FFF2-40B4-BE49-F238E27FC236}">
                <a16:creationId xmlns:a16="http://schemas.microsoft.com/office/drawing/2014/main" id="{D4553B9B-2E82-491D-9AF6-068B47EDC989}"/>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319027" y="3257848"/>
            <a:ext cx="2170399" cy="1627799"/>
          </a:xfrm>
          <a:prstGeom prst="rect">
            <a:avLst/>
          </a:prstGeom>
        </p:spPr>
      </p:pic>
      <p:pic>
        <p:nvPicPr>
          <p:cNvPr id="32" name="Imagen 31" descr="Un grupo de personas sentadas en una oficina&#10;&#10;Descripción generada automáticamente">
            <a:extLst>
              <a:ext uri="{FF2B5EF4-FFF2-40B4-BE49-F238E27FC236}">
                <a16:creationId xmlns:a16="http://schemas.microsoft.com/office/drawing/2014/main" id="{C5122441-8297-4774-99E0-F5E827A0722E}"/>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4572000" y="3257848"/>
            <a:ext cx="2150021" cy="1627210"/>
          </a:xfrm>
          <a:prstGeom prst="rect">
            <a:avLst/>
          </a:prstGeom>
        </p:spPr>
      </p:pic>
      <p:sp>
        <p:nvSpPr>
          <p:cNvPr id="2" name="CuadroTexto 1">
            <a:extLst>
              <a:ext uri="{FF2B5EF4-FFF2-40B4-BE49-F238E27FC236}">
                <a16:creationId xmlns:a16="http://schemas.microsoft.com/office/drawing/2014/main" id="{12EE3C04-9DFC-45D3-9FA7-55D34218D8ED}"/>
              </a:ext>
            </a:extLst>
          </p:cNvPr>
          <p:cNvSpPr txBox="1"/>
          <p:nvPr/>
        </p:nvSpPr>
        <p:spPr>
          <a:xfrm>
            <a:off x="235703" y="5139654"/>
            <a:ext cx="6440471" cy="1384995"/>
          </a:xfrm>
          <a:prstGeom prst="rect">
            <a:avLst/>
          </a:prstGeom>
          <a:noFill/>
        </p:spPr>
        <p:txBody>
          <a:bodyPr wrap="square" rtlCol="0">
            <a:spAutoFit/>
          </a:bodyPr>
          <a:lstStyle/>
          <a:p>
            <a:r>
              <a:rPr lang="es-ES" sz="1200" dirty="0"/>
              <a:t>El COAMU ha participado activamente en defensa de los ODS. Estuvimos presentes en el I Foro Dana que celebró la Consejería de Fomento, en la mesa específica de Urbanismo, donde compartimos mesa con José María Ezquiaga y Jesús López.</a:t>
            </a:r>
          </a:p>
          <a:p>
            <a:r>
              <a:rPr lang="es-ES" sz="1200" dirty="0"/>
              <a:t>A raíz de esta catástrofe medioambiental, el COAMU se ha manifestado activamente ante los medios, los diferentes grupos políticos  y ante la administración, planteando una revisión a nuestra forma de entender la ordenación del territorio, exigiendo un análisis más transversal y pidiendo más compromisos y concienciación.</a:t>
            </a:r>
          </a:p>
        </p:txBody>
      </p:sp>
    </p:spTree>
    <p:extLst>
      <p:ext uri="{BB962C8B-B14F-4D97-AF65-F5344CB8AC3E}">
        <p14:creationId xmlns:p14="http://schemas.microsoft.com/office/powerpoint/2010/main" val="8547950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226472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3200" dirty="0">
                <a:solidFill>
                  <a:srgbClr val="000000"/>
                </a:solidFill>
              </a:rPr>
              <a:t>MEMORIA DE GESTIÓN 2020:</a:t>
            </a:r>
            <a:br>
              <a:rPr lang="es-ES" sz="3200" dirty="0">
                <a:solidFill>
                  <a:srgbClr val="000000"/>
                </a:solidFill>
              </a:rPr>
            </a:br>
            <a:endParaRPr lang="es-ES" sz="4000" dirty="0">
              <a:solidFill>
                <a:srgbClr val="000000"/>
              </a:solidFill>
            </a:endParaRPr>
          </a:p>
        </p:txBody>
      </p:sp>
      <p:sp>
        <p:nvSpPr>
          <p:cNvPr id="31" name="Marcador de texto 1"/>
          <p:cNvSpPr txBox="1">
            <a:spLocks/>
          </p:cNvSpPr>
          <p:nvPr/>
        </p:nvSpPr>
        <p:spPr>
          <a:xfrm>
            <a:off x="756801" y="925698"/>
            <a:ext cx="3442337" cy="3816995"/>
          </a:xfrm>
          <a:prstGeom prst="rect">
            <a:avLst/>
          </a:prstGeom>
        </p:spPr>
        <p:txBody>
          <a:bodyPr vert="horz" lIns="91440" tIns="45720" rIns="91440" bIns="45720" rtlCol="0" anchor="ctr">
            <a:normAutofit fontScale="55000" lnSpcReduction="20000"/>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pPr>
              <a:buClr>
                <a:schemeClr val="tx1"/>
              </a:buClr>
            </a:pPr>
            <a:r>
              <a:rPr lang="es-ES" sz="2200" b="1" dirty="0">
                <a:solidFill>
                  <a:schemeClr val="tx1"/>
                </a:solidFill>
              </a:rPr>
              <a:t>ANÁLISIS DE GESTIÓN CUANTITATIVO:</a:t>
            </a:r>
          </a:p>
          <a:p>
            <a:pPr>
              <a:buClr>
                <a:schemeClr val="tx1"/>
              </a:buClr>
            </a:pPr>
            <a:endParaRPr lang="es-ES" sz="2200" b="1" dirty="0">
              <a:solidFill>
                <a:schemeClr val="tx1"/>
              </a:solidFill>
            </a:endParaRPr>
          </a:p>
          <a:p>
            <a:pPr marL="457200" indent="-457200">
              <a:buClr>
                <a:schemeClr val="tx1"/>
              </a:buClr>
              <a:buAutoNum type="arabicPeriod"/>
            </a:pPr>
            <a:r>
              <a:rPr lang="es-ES" sz="2200" b="1" dirty="0">
                <a:solidFill>
                  <a:schemeClr val="tx1"/>
                </a:solidFill>
              </a:rPr>
              <a:t>Jornadas Técnicas</a:t>
            </a:r>
          </a:p>
          <a:p>
            <a:pPr>
              <a:buClr>
                <a:schemeClr val="tx1"/>
              </a:buClr>
            </a:pPr>
            <a:endParaRPr lang="es-ES" sz="2200" b="1" dirty="0">
              <a:solidFill>
                <a:srgbClr val="800000"/>
              </a:solidFill>
              <a:latin typeface="+mj-lt"/>
            </a:endParaRPr>
          </a:p>
          <a:p>
            <a:pPr>
              <a:buClr>
                <a:schemeClr val="tx1"/>
              </a:buClr>
            </a:pPr>
            <a:r>
              <a:rPr lang="es-ES" sz="2200" b="1" dirty="0">
                <a:solidFill>
                  <a:srgbClr val="000000"/>
                </a:solidFill>
              </a:rPr>
              <a:t>2.     Conferencias/Charlas</a:t>
            </a:r>
          </a:p>
          <a:p>
            <a:pPr marL="457200" indent="-457200">
              <a:buClr>
                <a:schemeClr val="tx1"/>
              </a:buClr>
              <a:buFont typeface="Wingdings 2" pitchFamily="18" charset="2"/>
              <a:buAutoNum type="arabicPeriod"/>
            </a:pPr>
            <a:endParaRPr lang="es-ES" sz="2200" b="1" dirty="0">
              <a:solidFill>
                <a:srgbClr val="000000"/>
              </a:solidFill>
            </a:endParaRPr>
          </a:p>
          <a:p>
            <a:pPr>
              <a:buClr>
                <a:schemeClr val="tx1"/>
              </a:buClr>
            </a:pPr>
            <a:r>
              <a:rPr lang="es-ES" sz="2200" b="1" dirty="0">
                <a:solidFill>
                  <a:srgbClr val="000000"/>
                </a:solidFill>
              </a:rPr>
              <a:t>3.     Exposiciones</a:t>
            </a:r>
          </a:p>
          <a:p>
            <a:pPr marL="457200" indent="-457200">
              <a:buClr>
                <a:schemeClr val="tx1"/>
              </a:buClr>
              <a:buFont typeface="Wingdings 2" pitchFamily="18" charset="2"/>
              <a:buAutoNum type="arabicPeriod"/>
            </a:pPr>
            <a:endParaRPr lang="es-ES" sz="2200" b="1" dirty="0">
              <a:solidFill>
                <a:srgbClr val="000000"/>
              </a:solidFill>
            </a:endParaRPr>
          </a:p>
          <a:p>
            <a:pPr>
              <a:buClr>
                <a:schemeClr val="tx1"/>
              </a:buClr>
            </a:pPr>
            <a:r>
              <a:rPr lang="es-ES" sz="2200" b="1" dirty="0">
                <a:solidFill>
                  <a:srgbClr val="000000"/>
                </a:solidFill>
              </a:rPr>
              <a:t>4.     Visitas Institucionales</a:t>
            </a:r>
          </a:p>
          <a:p>
            <a:pPr marL="457200" indent="-457200">
              <a:buClr>
                <a:schemeClr val="tx1"/>
              </a:buClr>
              <a:buFont typeface="Wingdings 2" pitchFamily="18" charset="2"/>
              <a:buAutoNum type="arabicPeriod"/>
            </a:pPr>
            <a:endParaRPr lang="es-ES" sz="2200" b="1" dirty="0">
              <a:solidFill>
                <a:srgbClr val="000000"/>
              </a:solidFill>
            </a:endParaRPr>
          </a:p>
          <a:p>
            <a:pPr marL="457200" indent="-457200">
              <a:buClr>
                <a:schemeClr val="tx1"/>
              </a:buClr>
              <a:buAutoNum type="arabicPeriod" startAt="5"/>
            </a:pPr>
            <a:r>
              <a:rPr lang="es-ES" sz="2200" b="1" dirty="0">
                <a:solidFill>
                  <a:srgbClr val="000000"/>
                </a:solidFill>
              </a:rPr>
              <a:t>Convenios</a:t>
            </a:r>
          </a:p>
          <a:p>
            <a:pPr marL="457200" indent="-457200">
              <a:buClr>
                <a:schemeClr val="tx1"/>
              </a:buClr>
              <a:buAutoNum type="arabicPeriod" startAt="5"/>
            </a:pPr>
            <a:endParaRPr lang="es-ES" sz="2200" b="1" dirty="0">
              <a:solidFill>
                <a:srgbClr val="000000"/>
              </a:solidFill>
            </a:endParaRPr>
          </a:p>
          <a:p>
            <a:pPr marL="457200" indent="-457200">
              <a:buClr>
                <a:schemeClr val="tx1"/>
              </a:buClr>
              <a:buAutoNum type="arabicPeriod" startAt="5"/>
            </a:pPr>
            <a:r>
              <a:rPr lang="es-ES" sz="2200" b="1" dirty="0">
                <a:solidFill>
                  <a:srgbClr val="000000"/>
                </a:solidFill>
              </a:rPr>
              <a:t>Mesas Técnicas</a:t>
            </a:r>
          </a:p>
          <a:p>
            <a:pPr>
              <a:buClr>
                <a:schemeClr val="tx1"/>
              </a:buClr>
            </a:pPr>
            <a:endParaRPr lang="es-ES" sz="2200" b="1" dirty="0">
              <a:solidFill>
                <a:srgbClr val="000000"/>
              </a:solidFill>
            </a:endParaRPr>
          </a:p>
          <a:p>
            <a:pPr>
              <a:buClr>
                <a:schemeClr val="tx1"/>
              </a:buClr>
            </a:pPr>
            <a:r>
              <a:rPr lang="es-ES" sz="2200" b="1" dirty="0">
                <a:solidFill>
                  <a:srgbClr val="000000"/>
                </a:solidFill>
              </a:rPr>
              <a:t>7.     Artículos de prensa</a:t>
            </a:r>
          </a:p>
          <a:p>
            <a:pPr marL="457200" indent="-457200">
              <a:buClr>
                <a:schemeClr val="tx1"/>
              </a:buClr>
              <a:buFont typeface="Wingdings 2" pitchFamily="18" charset="2"/>
              <a:buAutoNum type="arabicPeriod"/>
            </a:pPr>
            <a:endParaRPr lang="es-ES" dirty="0">
              <a:solidFill>
                <a:srgbClr val="000000"/>
              </a:solidFill>
            </a:endParaRPr>
          </a:p>
          <a:p>
            <a:pPr marL="457200" indent="-457200">
              <a:buClr>
                <a:schemeClr val="tx1"/>
              </a:buClr>
              <a:buFont typeface="Wingdings 2" pitchFamily="18" charset="2"/>
              <a:buAutoNum type="arabicPeriod"/>
            </a:pPr>
            <a:endParaRPr lang="es-ES" dirty="0">
              <a:solidFill>
                <a:srgbClr val="000000"/>
              </a:solidFill>
            </a:endParaRPr>
          </a:p>
          <a:p>
            <a:r>
              <a:rPr lang="es-ES" dirty="0">
                <a:solidFill>
                  <a:srgbClr val="800000"/>
                </a:solidFill>
                <a:latin typeface="+mj-lt"/>
              </a:rPr>
              <a:t> </a:t>
            </a:r>
          </a:p>
        </p:txBody>
      </p:sp>
      <p:sp>
        <p:nvSpPr>
          <p:cNvPr id="28" name="Marcador de texto 1">
            <a:extLst>
              <a:ext uri="{FF2B5EF4-FFF2-40B4-BE49-F238E27FC236}">
                <a16:creationId xmlns:a16="http://schemas.microsoft.com/office/drawing/2014/main" id="{7BA6F41F-308D-47E7-A8EA-EE836A02B8A7}"/>
              </a:ext>
            </a:extLst>
          </p:cNvPr>
          <p:cNvSpPr txBox="1">
            <a:spLocks/>
          </p:cNvSpPr>
          <p:nvPr/>
        </p:nvSpPr>
        <p:spPr>
          <a:xfrm>
            <a:off x="756801" y="4231299"/>
            <a:ext cx="3953099" cy="2405896"/>
          </a:xfrm>
          <a:prstGeom prst="rect">
            <a:avLst/>
          </a:prstGeom>
        </p:spPr>
        <p:txBody>
          <a:bodyPr vert="horz" lIns="91440" tIns="45720" rIns="91440" bIns="45720" rtlCol="0" anchor="ctr">
            <a:normAutofit/>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pPr>
              <a:buClr>
                <a:schemeClr val="tx1"/>
              </a:buClr>
            </a:pPr>
            <a:r>
              <a:rPr lang="es-ES" sz="1200" dirty="0">
                <a:solidFill>
                  <a:schemeClr val="tx1"/>
                </a:solidFill>
                <a:latin typeface="+mj-lt"/>
              </a:rPr>
              <a:t>ANÁLISIS DE GESTIÓN CUALITATIVO:</a:t>
            </a:r>
          </a:p>
          <a:p>
            <a:pPr marL="457200" indent="-457200">
              <a:buClr>
                <a:schemeClr val="tx1"/>
              </a:buClr>
              <a:buAutoNum type="arabicPeriod"/>
            </a:pPr>
            <a:endParaRPr lang="es-ES" sz="1200" dirty="0">
              <a:solidFill>
                <a:schemeClr val="tx1"/>
              </a:solidFill>
              <a:latin typeface="+mj-lt"/>
            </a:endParaRPr>
          </a:p>
          <a:p>
            <a:pPr marL="457200" indent="-457200">
              <a:buClr>
                <a:schemeClr val="tx1"/>
              </a:buClr>
              <a:buAutoNum type="arabicPeriod"/>
            </a:pPr>
            <a:r>
              <a:rPr lang="es-ES" sz="1200" dirty="0">
                <a:solidFill>
                  <a:schemeClr val="tx1"/>
                </a:solidFill>
                <a:latin typeface="+mj-lt"/>
              </a:rPr>
              <a:t>Apoyo al ejercicio de la Profesión</a:t>
            </a:r>
          </a:p>
          <a:p>
            <a:pPr marL="914400" lvl="1" indent="-457200">
              <a:buClr>
                <a:schemeClr val="tx1"/>
              </a:buClr>
              <a:buFont typeface="Arial"/>
              <a:buChar char="•"/>
            </a:pPr>
            <a:endParaRPr lang="es-ES" sz="1200" dirty="0">
              <a:solidFill>
                <a:srgbClr val="800000"/>
              </a:solidFill>
              <a:latin typeface="+mj-lt"/>
            </a:endParaRPr>
          </a:p>
          <a:p>
            <a:pPr marL="457200" indent="-457200">
              <a:buClr>
                <a:schemeClr val="tx1"/>
              </a:buClr>
              <a:buFont typeface="Wingdings 2" pitchFamily="18" charset="2"/>
              <a:buAutoNum type="arabicPeriod"/>
            </a:pPr>
            <a:r>
              <a:rPr lang="es-ES" sz="1200" dirty="0">
                <a:solidFill>
                  <a:srgbClr val="000000"/>
                </a:solidFill>
                <a:latin typeface="+mj-lt"/>
              </a:rPr>
              <a:t>Apoyo a Colegiados</a:t>
            </a:r>
          </a:p>
          <a:p>
            <a:pPr marL="914400" lvl="1" indent="-457200">
              <a:buClr>
                <a:schemeClr val="tx1"/>
              </a:buClr>
              <a:buFont typeface="Arial"/>
              <a:buChar char="•"/>
            </a:pPr>
            <a:endParaRPr lang="es-ES" sz="1200" dirty="0">
              <a:solidFill>
                <a:srgbClr val="000000"/>
              </a:solidFill>
              <a:latin typeface="Franklin Gothic Book"/>
              <a:cs typeface="Franklin Gothic Book"/>
            </a:endParaRPr>
          </a:p>
          <a:p>
            <a:pPr marL="457200" indent="-457200">
              <a:buClr>
                <a:schemeClr val="tx1"/>
              </a:buClr>
              <a:buFont typeface="Wingdings 2" pitchFamily="18" charset="2"/>
              <a:buAutoNum type="arabicPeriod"/>
            </a:pPr>
            <a:r>
              <a:rPr lang="es-ES" sz="1200" dirty="0">
                <a:solidFill>
                  <a:srgbClr val="000000"/>
                </a:solidFill>
                <a:latin typeface="+mj-lt"/>
              </a:rPr>
              <a:t>Impulso al Posicionamiento</a:t>
            </a:r>
          </a:p>
          <a:p>
            <a:pPr marL="914400" lvl="1" indent="-457200">
              <a:buClr>
                <a:schemeClr val="tx1"/>
              </a:buClr>
              <a:buFont typeface="Arial"/>
              <a:buChar char="•"/>
            </a:pPr>
            <a:endParaRPr lang="es-ES" sz="1600" dirty="0">
              <a:solidFill>
                <a:srgbClr val="000000"/>
              </a:solidFill>
              <a:latin typeface="Franklin Gothic Book"/>
              <a:cs typeface="Franklin Gothic Book"/>
            </a:endParaRPr>
          </a:p>
        </p:txBody>
      </p:sp>
    </p:spTree>
    <p:extLst>
      <p:ext uri="{BB962C8B-B14F-4D97-AF65-F5344CB8AC3E}">
        <p14:creationId xmlns:p14="http://schemas.microsoft.com/office/powerpoint/2010/main" val="36931865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226472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a:t>
            </a:r>
            <a:br>
              <a:rPr lang="es-ES" sz="3200" dirty="0">
                <a:solidFill>
                  <a:srgbClr val="000000"/>
                </a:solidFill>
              </a:rPr>
            </a:br>
            <a:r>
              <a:rPr lang="es-ES" sz="2400" dirty="0">
                <a:solidFill>
                  <a:srgbClr val="000000"/>
                </a:solidFill>
                <a:latin typeface="+mn-lt"/>
              </a:rPr>
              <a:t>VISITAS INSTITUCIONALES</a:t>
            </a:r>
            <a:endParaRPr lang="es-ES" sz="4000" dirty="0">
              <a:solidFill>
                <a:srgbClr val="000000"/>
              </a:solidFill>
            </a:endParaRPr>
          </a:p>
        </p:txBody>
      </p:sp>
      <p:sp>
        <p:nvSpPr>
          <p:cNvPr id="30" name="Marcador de texto 1"/>
          <p:cNvSpPr txBox="1">
            <a:spLocks/>
          </p:cNvSpPr>
          <p:nvPr/>
        </p:nvSpPr>
        <p:spPr>
          <a:xfrm>
            <a:off x="281550" y="333351"/>
            <a:ext cx="6728850" cy="3146827"/>
          </a:xfrm>
          <a:prstGeom prst="rect">
            <a:avLst/>
          </a:prstGeom>
        </p:spPr>
        <p:txBody>
          <a:bodyPr vert="horz" lIns="91440" tIns="45720" rIns="91440" bIns="45720" rtlCol="0" anchor="ctr">
            <a:normAutofit/>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r>
              <a:rPr lang="es-ES" sz="1200" b="1" dirty="0">
                <a:solidFill>
                  <a:schemeClr val="tx1"/>
                </a:solidFill>
              </a:rPr>
              <a:t>9 SEPTIEMBRE 2020</a:t>
            </a:r>
          </a:p>
          <a:p>
            <a:endParaRPr lang="es-ES" sz="1200" b="1" dirty="0">
              <a:solidFill>
                <a:schemeClr val="tx1"/>
              </a:solidFill>
            </a:endParaRPr>
          </a:p>
          <a:p>
            <a:r>
              <a:rPr lang="es-ES" sz="1200" dirty="0">
                <a:solidFill>
                  <a:schemeClr val="tx1"/>
                </a:solidFill>
              </a:rPr>
              <a:t>- Reunión con el Director General de Ordenación del Territorio y Arquitectura, Jaime Pérez Zulueta.</a:t>
            </a:r>
          </a:p>
          <a:p>
            <a:pPr marL="171450" indent="-171450">
              <a:buFontTx/>
              <a:buChar char="-"/>
            </a:pPr>
            <a:endParaRPr lang="es-ES" sz="1200" dirty="0">
              <a:solidFill>
                <a:schemeClr val="tx1"/>
              </a:solidFill>
            </a:endParaRPr>
          </a:p>
          <a:p>
            <a:r>
              <a:rPr lang="es-ES" sz="1200" dirty="0">
                <a:solidFill>
                  <a:schemeClr val="tx1"/>
                </a:solidFill>
              </a:rPr>
              <a:t>- Reunión de trabajo para la redacción de las Bases del Concurso de ideas para las nuevas oficinas de EMUASA.</a:t>
            </a:r>
          </a:p>
        </p:txBody>
      </p:sp>
      <p:pic>
        <p:nvPicPr>
          <p:cNvPr id="2" name="Imagen 1"/>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43484" y="2920621"/>
            <a:ext cx="4606101" cy="3454577"/>
          </a:xfrm>
          <a:prstGeom prst="rect">
            <a:avLst/>
          </a:prstGeom>
        </p:spPr>
      </p:pic>
    </p:spTree>
    <p:extLst>
      <p:ext uri="{BB962C8B-B14F-4D97-AF65-F5344CB8AC3E}">
        <p14:creationId xmlns:p14="http://schemas.microsoft.com/office/powerpoint/2010/main" val="36618997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226472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a:t>
            </a:r>
            <a:br>
              <a:rPr lang="es-ES" sz="3200" dirty="0">
                <a:solidFill>
                  <a:srgbClr val="000000"/>
                </a:solidFill>
              </a:rPr>
            </a:br>
            <a:r>
              <a:rPr lang="es-ES" sz="2400" dirty="0">
                <a:solidFill>
                  <a:srgbClr val="000000"/>
                </a:solidFill>
                <a:latin typeface="+mn-lt"/>
              </a:rPr>
              <a:t>VISITAS INSTITUCIONALES</a:t>
            </a:r>
            <a:endParaRPr lang="es-ES" sz="4000" dirty="0">
              <a:solidFill>
                <a:srgbClr val="000000"/>
              </a:solidFill>
            </a:endParaRPr>
          </a:p>
        </p:txBody>
      </p:sp>
      <p:sp>
        <p:nvSpPr>
          <p:cNvPr id="30" name="Marcador de texto 1"/>
          <p:cNvSpPr txBox="1">
            <a:spLocks/>
          </p:cNvSpPr>
          <p:nvPr/>
        </p:nvSpPr>
        <p:spPr>
          <a:xfrm>
            <a:off x="281550" y="427124"/>
            <a:ext cx="6728850" cy="4185819"/>
          </a:xfrm>
          <a:prstGeom prst="rect">
            <a:avLst/>
          </a:prstGeom>
        </p:spPr>
        <p:txBody>
          <a:bodyPr vert="horz" lIns="91440" tIns="45720" rIns="91440" bIns="45720" rtlCol="0" anchor="ctr">
            <a:normAutofit/>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r>
              <a:rPr lang="es-ES" sz="1200" b="1" dirty="0">
                <a:solidFill>
                  <a:schemeClr val="tx1"/>
                </a:solidFill>
              </a:rPr>
              <a:t>10 SEPTIEMBRE 2020</a:t>
            </a:r>
          </a:p>
          <a:p>
            <a:r>
              <a:rPr lang="es-ES" sz="1200" dirty="0">
                <a:solidFill>
                  <a:schemeClr val="tx1"/>
                </a:solidFill>
              </a:rPr>
              <a:t>- Reunión entre la Junta de Gobierno y el Director General de Medio Ambiente, D. Francisco Marín, para hablar de la organización de una Jornada explicativa de la nueva ley.</a:t>
            </a:r>
          </a:p>
          <a:p>
            <a:endParaRPr lang="es-ES" sz="1200" dirty="0">
              <a:solidFill>
                <a:schemeClr val="tx1"/>
              </a:solidFill>
            </a:endParaRPr>
          </a:p>
          <a:p>
            <a:r>
              <a:rPr lang="es-ES" sz="1200" b="1" dirty="0">
                <a:solidFill>
                  <a:schemeClr val="tx1"/>
                </a:solidFill>
              </a:rPr>
              <a:t>14 SEPTIEMBRE 2020</a:t>
            </a:r>
          </a:p>
          <a:p>
            <a:endParaRPr lang="es-ES" sz="1200" b="1" dirty="0">
              <a:solidFill>
                <a:schemeClr val="tx1"/>
              </a:solidFill>
            </a:endParaRPr>
          </a:p>
          <a:p>
            <a:r>
              <a:rPr lang="es-ES" sz="1200" dirty="0">
                <a:solidFill>
                  <a:schemeClr val="tx1"/>
                </a:solidFill>
              </a:rPr>
              <a:t>- Reunión con la Alcaldesa de Molina, Esther Clavero Mira, para tratar temas de Agilización Administrativa.</a:t>
            </a:r>
          </a:p>
          <a:p>
            <a:endParaRPr lang="es-ES" sz="1200" dirty="0">
              <a:solidFill>
                <a:schemeClr val="tx1"/>
              </a:solidFill>
            </a:endParaRPr>
          </a:p>
          <a:p>
            <a:r>
              <a:rPr lang="es-ES" sz="1200" b="1" dirty="0">
                <a:solidFill>
                  <a:schemeClr val="tx1"/>
                </a:solidFill>
              </a:rPr>
              <a:t>25 SEPTIEMBRE 2020</a:t>
            </a:r>
          </a:p>
          <a:p>
            <a:r>
              <a:rPr lang="es-ES" sz="1200" dirty="0">
                <a:solidFill>
                  <a:schemeClr val="tx1"/>
                </a:solidFill>
              </a:rPr>
              <a:t>- Asistencia a la presentación de la Estrategia de Arquitectura y Construcción Sostenible de la Región de Murcia.</a:t>
            </a:r>
          </a:p>
        </p:txBody>
      </p:sp>
      <p:pic>
        <p:nvPicPr>
          <p:cNvPr id="7" name="Imagen 6"/>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81550" y="3930554"/>
            <a:ext cx="4141066" cy="2758985"/>
          </a:xfrm>
          <a:prstGeom prst="rect">
            <a:avLst/>
          </a:prstGeom>
        </p:spPr>
      </p:pic>
    </p:spTree>
    <p:extLst>
      <p:ext uri="{BB962C8B-B14F-4D97-AF65-F5344CB8AC3E}">
        <p14:creationId xmlns:p14="http://schemas.microsoft.com/office/powerpoint/2010/main" val="14320276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226472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a:t>
            </a:r>
            <a:br>
              <a:rPr lang="es-ES" sz="3200" dirty="0">
                <a:solidFill>
                  <a:srgbClr val="000000"/>
                </a:solidFill>
              </a:rPr>
            </a:br>
            <a:r>
              <a:rPr lang="es-ES" sz="2400" dirty="0">
                <a:solidFill>
                  <a:srgbClr val="000000"/>
                </a:solidFill>
                <a:latin typeface="+mn-lt"/>
              </a:rPr>
              <a:t>VISITAS INSTITUCIONALES</a:t>
            </a:r>
            <a:endParaRPr lang="es-ES" sz="4000" dirty="0">
              <a:solidFill>
                <a:srgbClr val="000000"/>
              </a:solidFill>
            </a:endParaRPr>
          </a:p>
        </p:txBody>
      </p:sp>
      <p:sp>
        <p:nvSpPr>
          <p:cNvPr id="30" name="Marcador de texto 1"/>
          <p:cNvSpPr txBox="1">
            <a:spLocks/>
          </p:cNvSpPr>
          <p:nvPr/>
        </p:nvSpPr>
        <p:spPr>
          <a:xfrm>
            <a:off x="281550" y="427126"/>
            <a:ext cx="6728850" cy="1936246"/>
          </a:xfrm>
          <a:prstGeom prst="rect">
            <a:avLst/>
          </a:prstGeom>
        </p:spPr>
        <p:txBody>
          <a:bodyPr vert="horz" lIns="91440" tIns="45720" rIns="91440" bIns="45720" rtlCol="0" anchor="ctr">
            <a:normAutofit/>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r>
              <a:rPr lang="es-ES" sz="1200" b="1" dirty="0">
                <a:solidFill>
                  <a:schemeClr val="tx1"/>
                </a:solidFill>
              </a:rPr>
              <a:t>30 SEPTIEMBRE 2020</a:t>
            </a:r>
          </a:p>
          <a:p>
            <a:endParaRPr lang="es-ES" sz="1200" b="1" dirty="0">
              <a:solidFill>
                <a:schemeClr val="tx1"/>
              </a:solidFill>
            </a:endParaRPr>
          </a:p>
          <a:p>
            <a:r>
              <a:rPr lang="es-ES" sz="1200" dirty="0">
                <a:solidFill>
                  <a:schemeClr val="tx1"/>
                </a:solidFill>
              </a:rPr>
              <a:t>- Asistencia al Consejo Asesor de Vivienda convocado por la Consejería de Fomento e Infraestructuras.</a:t>
            </a:r>
          </a:p>
        </p:txBody>
      </p:sp>
      <p:pic>
        <p:nvPicPr>
          <p:cNvPr id="8" name="Imagen 7"/>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10173" y="2044674"/>
            <a:ext cx="4935870" cy="3118660"/>
          </a:xfrm>
          <a:prstGeom prst="rect">
            <a:avLst/>
          </a:prstGeom>
        </p:spPr>
      </p:pic>
      <p:sp>
        <p:nvSpPr>
          <p:cNvPr id="2" name="CuadroTexto 1">
            <a:extLst>
              <a:ext uri="{FF2B5EF4-FFF2-40B4-BE49-F238E27FC236}">
                <a16:creationId xmlns:a16="http://schemas.microsoft.com/office/drawing/2014/main" id="{DA0ECAD2-F7DC-4C50-B2F4-65A22888E6EA}"/>
              </a:ext>
            </a:extLst>
          </p:cNvPr>
          <p:cNvSpPr txBox="1"/>
          <p:nvPr/>
        </p:nvSpPr>
        <p:spPr>
          <a:xfrm>
            <a:off x="410174" y="5556738"/>
            <a:ext cx="5962492" cy="830997"/>
          </a:xfrm>
          <a:prstGeom prst="rect">
            <a:avLst/>
          </a:prstGeom>
          <a:noFill/>
        </p:spPr>
        <p:txBody>
          <a:bodyPr wrap="square" rtlCol="0">
            <a:spAutoFit/>
          </a:bodyPr>
          <a:lstStyle/>
          <a:p>
            <a:r>
              <a:rPr lang="es-ES" sz="1200" dirty="0"/>
              <a:t>El COAMU pertenece al Consejo Asesor de vivienda de la Consejería de vivienda donde el 2020 se ha centrado en transmitir la necesidad de más vivienda social. Se plantea la necesidad de un mapa de la situación de la Región y una web específica, planteando más opciones para su promoción como la colaboración pública-privada.</a:t>
            </a:r>
          </a:p>
        </p:txBody>
      </p:sp>
    </p:spTree>
    <p:extLst>
      <p:ext uri="{BB962C8B-B14F-4D97-AF65-F5344CB8AC3E}">
        <p14:creationId xmlns:p14="http://schemas.microsoft.com/office/powerpoint/2010/main" val="37040394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226472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a:t>
            </a:r>
            <a:br>
              <a:rPr lang="es-ES" sz="3200" dirty="0">
                <a:solidFill>
                  <a:srgbClr val="000000"/>
                </a:solidFill>
              </a:rPr>
            </a:br>
            <a:r>
              <a:rPr lang="es-ES" sz="2400" dirty="0">
                <a:solidFill>
                  <a:srgbClr val="000000"/>
                </a:solidFill>
                <a:latin typeface="+mn-lt"/>
              </a:rPr>
              <a:t>VISITAS INSTITUCIONALES</a:t>
            </a:r>
            <a:endParaRPr lang="es-ES" sz="4000" dirty="0">
              <a:solidFill>
                <a:srgbClr val="000000"/>
              </a:solidFill>
            </a:endParaRPr>
          </a:p>
        </p:txBody>
      </p:sp>
      <p:sp>
        <p:nvSpPr>
          <p:cNvPr id="30" name="Marcador de texto 1"/>
          <p:cNvSpPr txBox="1">
            <a:spLocks/>
          </p:cNvSpPr>
          <p:nvPr/>
        </p:nvSpPr>
        <p:spPr>
          <a:xfrm>
            <a:off x="281550" y="427125"/>
            <a:ext cx="6728850" cy="3012111"/>
          </a:xfrm>
          <a:prstGeom prst="rect">
            <a:avLst/>
          </a:prstGeom>
        </p:spPr>
        <p:txBody>
          <a:bodyPr vert="horz" lIns="91440" tIns="45720" rIns="91440" bIns="45720" rtlCol="0" anchor="ctr">
            <a:normAutofit/>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r>
              <a:rPr lang="es-ES" sz="1200" b="1" dirty="0">
                <a:solidFill>
                  <a:schemeClr val="tx1"/>
                </a:solidFill>
              </a:rPr>
              <a:t>5 OCTUBRE 2020</a:t>
            </a:r>
          </a:p>
          <a:p>
            <a:endParaRPr lang="es-ES" sz="1200" b="1" dirty="0">
              <a:solidFill>
                <a:schemeClr val="tx1"/>
              </a:solidFill>
            </a:endParaRPr>
          </a:p>
          <a:p>
            <a:r>
              <a:rPr lang="es-ES" sz="1200" dirty="0">
                <a:solidFill>
                  <a:schemeClr val="tx1"/>
                </a:solidFill>
              </a:rPr>
              <a:t>- Asistencia a la Presentación de CLIMATHON 2020. </a:t>
            </a:r>
          </a:p>
          <a:p>
            <a:endParaRPr lang="es-ES" sz="1200" dirty="0">
              <a:solidFill>
                <a:schemeClr val="tx1"/>
              </a:solidFill>
            </a:endParaRPr>
          </a:p>
        </p:txBody>
      </p:sp>
      <p:pic>
        <p:nvPicPr>
          <p:cNvPr id="4" name="Imagen 3"/>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66933" y="2701590"/>
            <a:ext cx="5555748" cy="3333449"/>
          </a:xfrm>
          <a:prstGeom prst="rect">
            <a:avLst/>
          </a:prstGeom>
        </p:spPr>
      </p:pic>
    </p:spTree>
    <p:extLst>
      <p:ext uri="{BB962C8B-B14F-4D97-AF65-F5344CB8AC3E}">
        <p14:creationId xmlns:p14="http://schemas.microsoft.com/office/powerpoint/2010/main" val="33093616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226472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a:t>
            </a:r>
            <a:br>
              <a:rPr lang="es-ES" sz="3200" dirty="0">
                <a:solidFill>
                  <a:srgbClr val="000000"/>
                </a:solidFill>
              </a:rPr>
            </a:br>
            <a:r>
              <a:rPr lang="es-ES" sz="2400" dirty="0">
                <a:solidFill>
                  <a:srgbClr val="000000"/>
                </a:solidFill>
                <a:latin typeface="+mn-lt"/>
              </a:rPr>
              <a:t>VISITAS INSTITUCIONALES</a:t>
            </a:r>
            <a:endParaRPr lang="es-ES" sz="4000" dirty="0">
              <a:solidFill>
                <a:srgbClr val="000000"/>
              </a:solidFill>
            </a:endParaRPr>
          </a:p>
        </p:txBody>
      </p:sp>
      <p:sp>
        <p:nvSpPr>
          <p:cNvPr id="30" name="Marcador de texto 1"/>
          <p:cNvSpPr txBox="1">
            <a:spLocks/>
          </p:cNvSpPr>
          <p:nvPr/>
        </p:nvSpPr>
        <p:spPr>
          <a:xfrm>
            <a:off x="281550" y="1041009"/>
            <a:ext cx="6728850" cy="1322363"/>
          </a:xfrm>
          <a:prstGeom prst="rect">
            <a:avLst/>
          </a:prstGeom>
        </p:spPr>
        <p:txBody>
          <a:bodyPr vert="horz" lIns="91440" tIns="45720" rIns="91440" bIns="45720" rtlCol="0" anchor="ctr">
            <a:normAutofit/>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r>
              <a:rPr lang="es-ES" sz="1200" b="1" dirty="0">
                <a:solidFill>
                  <a:schemeClr val="tx1"/>
                </a:solidFill>
              </a:rPr>
              <a:t>5 OCTUBRE 2020</a:t>
            </a:r>
          </a:p>
          <a:p>
            <a:endParaRPr lang="es-ES" sz="1200" b="1" dirty="0">
              <a:solidFill>
                <a:schemeClr val="tx1"/>
              </a:solidFill>
            </a:endParaRPr>
          </a:p>
          <a:p>
            <a:r>
              <a:rPr lang="es-ES" sz="1200" dirty="0">
                <a:solidFill>
                  <a:schemeClr val="tx1"/>
                </a:solidFill>
              </a:rPr>
              <a:t>- Asistencia a la presentación del libro: “Arquitectura y arquitectos del movimiento moderno de la Región de Murcia”, por parte de los autores José Mª López Martínez, Edith Aroca, Ricardo Carcelén y Fernando M. García.</a:t>
            </a:r>
          </a:p>
        </p:txBody>
      </p:sp>
      <p:pic>
        <p:nvPicPr>
          <p:cNvPr id="2" name="Imagen 1"/>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858606" y="2555821"/>
            <a:ext cx="1818580" cy="3967810"/>
          </a:xfrm>
          <a:prstGeom prst="rect">
            <a:avLst/>
          </a:prstGeom>
        </p:spPr>
      </p:pic>
      <p:sp>
        <p:nvSpPr>
          <p:cNvPr id="3" name="CuadroTexto 2">
            <a:extLst>
              <a:ext uri="{FF2B5EF4-FFF2-40B4-BE49-F238E27FC236}">
                <a16:creationId xmlns:a16="http://schemas.microsoft.com/office/drawing/2014/main" id="{8B7DAA2A-0762-4D75-A84B-EDC86383E986}"/>
              </a:ext>
            </a:extLst>
          </p:cNvPr>
          <p:cNvSpPr txBox="1"/>
          <p:nvPr/>
        </p:nvSpPr>
        <p:spPr>
          <a:xfrm>
            <a:off x="478302" y="2512159"/>
            <a:ext cx="4193282" cy="3872920"/>
          </a:xfrm>
          <a:prstGeom prst="rect">
            <a:avLst/>
          </a:prstGeom>
          <a:noFill/>
        </p:spPr>
        <p:txBody>
          <a:bodyPr wrap="square" rtlCol="0">
            <a:spAutoFit/>
          </a:bodyPr>
          <a:lstStyle/>
          <a:p>
            <a:pPr>
              <a:lnSpc>
                <a:spcPct val="107000"/>
              </a:lnSpc>
              <a:spcAft>
                <a:spcPts val="800"/>
              </a:spcAft>
            </a:pPr>
            <a:r>
              <a:rPr lang="es-ES" sz="1400" dirty="0">
                <a:effectLst/>
                <a:latin typeface="Calibri" panose="020F0502020204030204" pitchFamily="34" charset="0"/>
                <a:ea typeface="Calibri" panose="020F0502020204030204" pitchFamily="34" charset="0"/>
                <a:cs typeface="Times New Roman" panose="02020603050405020304" pitchFamily="18" charset="0"/>
              </a:rPr>
              <a:t>Gracias al trabajo de nuestros compañeros Edith Aroca y José María López, podemos comprender mejor el alcance de aquellas arquitecturas, su significado en el momento de su ejecución y la incidencia que han tenido en obras que han seguido en el tiempo en nuestra Región y más allá de nuestra Comunidad Autónoma.</a:t>
            </a:r>
          </a:p>
          <a:p>
            <a:pPr>
              <a:lnSpc>
                <a:spcPct val="107000"/>
              </a:lnSpc>
              <a:spcAft>
                <a:spcPts val="800"/>
              </a:spcAft>
            </a:pPr>
            <a:r>
              <a:rPr lang="es-ES" sz="1400" dirty="0">
                <a:effectLst/>
                <a:latin typeface="Calibri" panose="020F0502020204030204" pitchFamily="34" charset="0"/>
                <a:ea typeface="Calibri" panose="020F0502020204030204" pitchFamily="34" charset="0"/>
                <a:cs typeface="Times New Roman" panose="02020603050405020304" pitchFamily="18" charset="0"/>
              </a:rPr>
              <a:t>Conociendo el entusiasmo volcado de estos compañeros en el estudio de la obra de Garrido, Sancho y Bonet, y el interés sobrado en que saliera este libro, se advierte también una finalidad importante: facilitar argumentos sólidos para la estrategia pública de protección y conservación de estos edificios, y para ello han dedicado mucho tiempo y esfuerzo al estudio y conocimiento de estos tres grandes arquitectos y su obra.</a:t>
            </a:r>
          </a:p>
        </p:txBody>
      </p:sp>
    </p:spTree>
    <p:extLst>
      <p:ext uri="{BB962C8B-B14F-4D97-AF65-F5344CB8AC3E}">
        <p14:creationId xmlns:p14="http://schemas.microsoft.com/office/powerpoint/2010/main" val="21184818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226472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a:t>
            </a:r>
            <a:br>
              <a:rPr lang="es-ES" sz="3200" dirty="0">
                <a:solidFill>
                  <a:srgbClr val="000000"/>
                </a:solidFill>
              </a:rPr>
            </a:br>
            <a:r>
              <a:rPr lang="es-ES" sz="2400" dirty="0">
                <a:solidFill>
                  <a:srgbClr val="000000"/>
                </a:solidFill>
                <a:latin typeface="+mn-lt"/>
              </a:rPr>
              <a:t>VISITAS INSTITUCIONALES</a:t>
            </a:r>
            <a:endParaRPr lang="es-ES" sz="4000" dirty="0">
              <a:solidFill>
                <a:srgbClr val="000000"/>
              </a:solidFill>
            </a:endParaRPr>
          </a:p>
        </p:txBody>
      </p:sp>
      <p:sp>
        <p:nvSpPr>
          <p:cNvPr id="30" name="Marcador de texto 1"/>
          <p:cNvSpPr txBox="1">
            <a:spLocks/>
          </p:cNvSpPr>
          <p:nvPr/>
        </p:nvSpPr>
        <p:spPr>
          <a:xfrm>
            <a:off x="281550" y="767066"/>
            <a:ext cx="6728850" cy="3695752"/>
          </a:xfrm>
          <a:prstGeom prst="rect">
            <a:avLst/>
          </a:prstGeom>
        </p:spPr>
        <p:txBody>
          <a:bodyPr vert="horz" lIns="91440" tIns="45720" rIns="91440" bIns="45720" rtlCol="0" anchor="ctr">
            <a:normAutofit/>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r>
              <a:rPr lang="es-ES" sz="1200" b="1" dirty="0">
                <a:solidFill>
                  <a:schemeClr val="tx1"/>
                </a:solidFill>
              </a:rPr>
              <a:t>7 OCTUBRE 2020 </a:t>
            </a:r>
          </a:p>
          <a:p>
            <a:r>
              <a:rPr lang="es-ES" sz="1200" dirty="0">
                <a:solidFill>
                  <a:schemeClr val="tx1"/>
                </a:solidFill>
              </a:rPr>
              <a:t>Asistencia al Acto de colocación de la primera piedra de las obras de renovación integral del Parque Almansa en San Javier.</a:t>
            </a:r>
          </a:p>
          <a:p>
            <a:pPr marL="171450" indent="-171450">
              <a:buFontTx/>
              <a:buChar char="-"/>
            </a:pPr>
            <a:r>
              <a:rPr lang="es-ES" sz="1200" dirty="0">
                <a:solidFill>
                  <a:schemeClr val="tx1"/>
                </a:solidFill>
              </a:rPr>
              <a:t>El COAMU, además participó en la convocatoria del Concurso.</a:t>
            </a:r>
          </a:p>
          <a:p>
            <a:pPr marL="171450" indent="-171450">
              <a:buFontTx/>
              <a:buChar char="-"/>
            </a:pPr>
            <a:endParaRPr lang="es-ES" sz="1200" dirty="0">
              <a:solidFill>
                <a:schemeClr val="tx1"/>
              </a:solidFill>
            </a:endParaRPr>
          </a:p>
          <a:p>
            <a:r>
              <a:rPr lang="es-ES" sz="1200" b="1" dirty="0">
                <a:solidFill>
                  <a:schemeClr val="tx1"/>
                </a:solidFill>
              </a:rPr>
              <a:t>19 OCTUBRE 2020</a:t>
            </a:r>
          </a:p>
          <a:p>
            <a:pPr marL="171450" indent="-171450">
              <a:buFontTx/>
              <a:buChar char="-"/>
            </a:pPr>
            <a:r>
              <a:rPr lang="es-ES" sz="1200" dirty="0">
                <a:solidFill>
                  <a:schemeClr val="tx1"/>
                </a:solidFill>
              </a:rPr>
              <a:t>Comienzan las Mesas de trabajo del Consejo Social de Murcia en las que se actúa en el proceso participativo para el diseño de la Agenda Urbana Murcia 2030.</a:t>
            </a:r>
          </a:p>
          <a:p>
            <a:pPr marL="171450" indent="-171450">
              <a:buFontTx/>
              <a:buChar char="-"/>
            </a:pPr>
            <a:r>
              <a:rPr lang="es-ES" sz="1200" dirty="0">
                <a:solidFill>
                  <a:schemeClr val="tx1"/>
                </a:solidFill>
              </a:rPr>
              <a:t> El COAMU participa en tres mesas: </a:t>
            </a:r>
          </a:p>
          <a:p>
            <a:pPr marL="171450" indent="-171450">
              <a:buFontTx/>
              <a:buChar char="-"/>
            </a:pPr>
            <a:endParaRPr lang="es-ES" sz="1200" dirty="0">
              <a:solidFill>
                <a:schemeClr val="tx1"/>
              </a:solidFill>
            </a:endParaRPr>
          </a:p>
          <a:p>
            <a:pPr marL="171450" indent="-171450">
              <a:buFontTx/>
              <a:buChar char="-"/>
            </a:pPr>
            <a:r>
              <a:rPr lang="es-ES" sz="1200" dirty="0">
                <a:solidFill>
                  <a:schemeClr val="tx1"/>
                </a:solidFill>
              </a:rPr>
              <a:t>1-  Vertebración Territorial.</a:t>
            </a:r>
          </a:p>
          <a:p>
            <a:pPr marL="171450" indent="-171450">
              <a:buFontTx/>
              <a:buChar char="-"/>
            </a:pPr>
            <a:r>
              <a:rPr lang="es-ES" sz="1200" dirty="0">
                <a:solidFill>
                  <a:schemeClr val="tx1"/>
                </a:solidFill>
              </a:rPr>
              <a:t>2-  Movilidad y Sostenibilidad.</a:t>
            </a:r>
          </a:p>
          <a:p>
            <a:pPr marL="171450" indent="-171450">
              <a:buFontTx/>
              <a:buChar char="-"/>
            </a:pPr>
            <a:r>
              <a:rPr lang="es-ES" sz="1200" dirty="0">
                <a:solidFill>
                  <a:schemeClr val="tx1"/>
                </a:solidFill>
              </a:rPr>
              <a:t>6- Desarrollo Económico y Proyección exterior.</a:t>
            </a:r>
          </a:p>
          <a:p>
            <a:pPr marL="171450" indent="-171450">
              <a:buFontTx/>
              <a:buChar char="-"/>
            </a:pPr>
            <a:endParaRPr lang="es-ES" sz="1200" dirty="0">
              <a:solidFill>
                <a:schemeClr val="tx1"/>
              </a:solidFill>
            </a:endParaRPr>
          </a:p>
        </p:txBody>
      </p:sp>
      <p:pic>
        <p:nvPicPr>
          <p:cNvPr id="7" name="Imagen 6"/>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73829" y="4150296"/>
            <a:ext cx="3264000" cy="2448000"/>
          </a:xfrm>
          <a:prstGeom prst="rect">
            <a:avLst/>
          </a:prstGeom>
        </p:spPr>
      </p:pic>
    </p:spTree>
    <p:extLst>
      <p:ext uri="{BB962C8B-B14F-4D97-AF65-F5344CB8AC3E}">
        <p14:creationId xmlns:p14="http://schemas.microsoft.com/office/powerpoint/2010/main" val="17979147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37694"/>
            <a:ext cx="6541828" cy="226472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a:t>
            </a:r>
            <a:br>
              <a:rPr lang="es-ES" sz="3200" dirty="0">
                <a:solidFill>
                  <a:srgbClr val="000000"/>
                </a:solidFill>
              </a:rPr>
            </a:br>
            <a:r>
              <a:rPr lang="es-ES" sz="2400" dirty="0">
                <a:solidFill>
                  <a:srgbClr val="000000"/>
                </a:solidFill>
                <a:latin typeface="+mn-lt"/>
              </a:rPr>
              <a:t>VISITAS INSTITUCIONALES</a:t>
            </a:r>
            <a:endParaRPr lang="es-ES" sz="4000" dirty="0">
              <a:solidFill>
                <a:srgbClr val="000000"/>
              </a:solidFill>
            </a:endParaRPr>
          </a:p>
        </p:txBody>
      </p:sp>
      <p:sp>
        <p:nvSpPr>
          <p:cNvPr id="30" name="Marcador de texto 1"/>
          <p:cNvSpPr txBox="1">
            <a:spLocks/>
          </p:cNvSpPr>
          <p:nvPr/>
        </p:nvSpPr>
        <p:spPr>
          <a:xfrm>
            <a:off x="281550" y="815784"/>
            <a:ext cx="6728850" cy="1232862"/>
          </a:xfrm>
          <a:prstGeom prst="rect">
            <a:avLst/>
          </a:prstGeom>
        </p:spPr>
        <p:txBody>
          <a:bodyPr vert="horz" lIns="91440" tIns="45720" rIns="91440" bIns="45720" rtlCol="0" anchor="ctr">
            <a:normAutofit/>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r>
              <a:rPr lang="es-ES" sz="1200" b="1" dirty="0">
                <a:solidFill>
                  <a:schemeClr val="tx1"/>
                </a:solidFill>
              </a:rPr>
              <a:t>22 OCTUBRE 2020</a:t>
            </a:r>
          </a:p>
          <a:p>
            <a:endParaRPr lang="es-ES" sz="1200" b="1" dirty="0">
              <a:solidFill>
                <a:schemeClr val="tx1"/>
              </a:solidFill>
            </a:endParaRPr>
          </a:p>
          <a:p>
            <a:r>
              <a:rPr lang="es-ES" sz="1200" dirty="0">
                <a:solidFill>
                  <a:schemeClr val="tx1"/>
                </a:solidFill>
              </a:rPr>
              <a:t>- Reunión con Fernando de Miguel para la coordinación de actividades de interés común al COAMU y la ETSAE.</a:t>
            </a:r>
          </a:p>
        </p:txBody>
      </p:sp>
      <p:pic>
        <p:nvPicPr>
          <p:cNvPr id="2" name="Imagen 1"/>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61182" y="1989339"/>
            <a:ext cx="5888737" cy="3312415"/>
          </a:xfrm>
          <a:prstGeom prst="rect">
            <a:avLst/>
          </a:prstGeom>
        </p:spPr>
      </p:pic>
      <p:sp>
        <p:nvSpPr>
          <p:cNvPr id="3" name="CuadroTexto 2">
            <a:extLst>
              <a:ext uri="{FF2B5EF4-FFF2-40B4-BE49-F238E27FC236}">
                <a16:creationId xmlns:a16="http://schemas.microsoft.com/office/drawing/2014/main" id="{006F6386-9A74-415F-BAF8-92A01DAF0A7F}"/>
              </a:ext>
            </a:extLst>
          </p:cNvPr>
          <p:cNvSpPr txBox="1"/>
          <p:nvPr/>
        </p:nvSpPr>
        <p:spPr>
          <a:xfrm>
            <a:off x="661182" y="5627076"/>
            <a:ext cx="5888737" cy="830997"/>
          </a:xfrm>
          <a:prstGeom prst="rect">
            <a:avLst/>
          </a:prstGeom>
          <a:noFill/>
        </p:spPr>
        <p:txBody>
          <a:bodyPr wrap="square" rtlCol="0">
            <a:spAutoFit/>
          </a:bodyPr>
          <a:lstStyle/>
          <a:p>
            <a:r>
              <a:rPr lang="es-ES" sz="1200" dirty="0"/>
              <a:t>El COAMU colabora con las dos Escuelas de Arquitectura, asistiendo a los Tribunales de Trabajo fin de Grado. También es necesario estar presentes en los últimos años de carrera para poder explicar a los alumnos el desarrollo del ejercicio profesional, el funcionamiento del Colegio Profesional, la </a:t>
            </a:r>
            <a:r>
              <a:rPr lang="es-ES" sz="1200" dirty="0" err="1"/>
              <a:t>precolegiación</a:t>
            </a:r>
            <a:r>
              <a:rPr lang="es-ES" sz="1200" dirty="0"/>
              <a:t> y la colegiación.</a:t>
            </a:r>
          </a:p>
        </p:txBody>
      </p:sp>
    </p:spTree>
    <p:extLst>
      <p:ext uri="{BB962C8B-B14F-4D97-AF65-F5344CB8AC3E}">
        <p14:creationId xmlns:p14="http://schemas.microsoft.com/office/powerpoint/2010/main" val="35209479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226472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a:t>
            </a:r>
            <a:br>
              <a:rPr lang="es-ES" sz="3200" dirty="0">
                <a:solidFill>
                  <a:srgbClr val="000000"/>
                </a:solidFill>
              </a:rPr>
            </a:br>
            <a:r>
              <a:rPr lang="es-ES" sz="2400" dirty="0">
                <a:solidFill>
                  <a:srgbClr val="000000"/>
                </a:solidFill>
                <a:latin typeface="+mn-lt"/>
              </a:rPr>
              <a:t>VISITAS INSTITUCIONALES</a:t>
            </a:r>
            <a:endParaRPr lang="es-ES" sz="4000" dirty="0">
              <a:solidFill>
                <a:srgbClr val="000000"/>
              </a:solidFill>
            </a:endParaRPr>
          </a:p>
        </p:txBody>
      </p:sp>
      <p:sp>
        <p:nvSpPr>
          <p:cNvPr id="30" name="Marcador de texto 1"/>
          <p:cNvSpPr txBox="1">
            <a:spLocks/>
          </p:cNvSpPr>
          <p:nvPr/>
        </p:nvSpPr>
        <p:spPr>
          <a:xfrm>
            <a:off x="281550" y="541254"/>
            <a:ext cx="6728850" cy="1922179"/>
          </a:xfrm>
          <a:prstGeom prst="rect">
            <a:avLst/>
          </a:prstGeom>
        </p:spPr>
        <p:txBody>
          <a:bodyPr vert="horz" lIns="91440" tIns="45720" rIns="91440" bIns="45720" rtlCol="0" anchor="ctr">
            <a:normAutofit/>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r>
              <a:rPr lang="es-ES" sz="1200" b="1" dirty="0">
                <a:solidFill>
                  <a:schemeClr val="tx1"/>
                </a:solidFill>
              </a:rPr>
              <a:t>28 OCTUBRE 2020</a:t>
            </a:r>
          </a:p>
          <a:p>
            <a:r>
              <a:rPr lang="es-ES" sz="1200" dirty="0">
                <a:solidFill>
                  <a:schemeClr val="tx1"/>
                </a:solidFill>
              </a:rPr>
              <a:t>- Colaboración en el Panel de Expertos en el Proceso de Consulta ciudadana para la redacción de proyectos de recuperación urbana de los terrenos liberados tras la eliminación de las vías del tren.</a:t>
            </a:r>
          </a:p>
        </p:txBody>
      </p:sp>
      <p:pic>
        <p:nvPicPr>
          <p:cNvPr id="7" name="Imagen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1551" y="2060097"/>
            <a:ext cx="5936370" cy="3295559"/>
          </a:xfrm>
          <a:prstGeom prst="rect">
            <a:avLst/>
          </a:prstGeom>
        </p:spPr>
      </p:pic>
      <p:sp>
        <p:nvSpPr>
          <p:cNvPr id="2" name="CuadroTexto 1">
            <a:extLst>
              <a:ext uri="{FF2B5EF4-FFF2-40B4-BE49-F238E27FC236}">
                <a16:creationId xmlns:a16="http://schemas.microsoft.com/office/drawing/2014/main" id="{21DC07D2-8D9E-4581-8189-E4AB3A911E8A}"/>
              </a:ext>
            </a:extLst>
          </p:cNvPr>
          <p:cNvSpPr txBox="1"/>
          <p:nvPr/>
        </p:nvSpPr>
        <p:spPr>
          <a:xfrm>
            <a:off x="281550" y="5613008"/>
            <a:ext cx="6402323" cy="861774"/>
          </a:xfrm>
          <a:prstGeom prst="rect">
            <a:avLst/>
          </a:prstGeom>
          <a:noFill/>
        </p:spPr>
        <p:txBody>
          <a:bodyPr wrap="square" rtlCol="0">
            <a:spAutoFit/>
          </a:bodyPr>
          <a:lstStyle/>
          <a:p>
            <a:r>
              <a:rPr lang="es-ES" sz="1200" dirty="0"/>
              <a:t>El COAMU forma parte del panel de expertos y organiza una mesa de trabajo interna en el COAMU para la elaboración de un documento propositivo. El vicedecano Juan Pedro Sanz representa al COAMU en dicho panel.</a:t>
            </a:r>
          </a:p>
          <a:p>
            <a:endParaRPr lang="es-ES" sz="1400" dirty="0">
              <a:solidFill>
                <a:srgbClr val="FF0000"/>
              </a:solidFill>
            </a:endParaRPr>
          </a:p>
        </p:txBody>
      </p:sp>
    </p:spTree>
    <p:extLst>
      <p:ext uri="{BB962C8B-B14F-4D97-AF65-F5344CB8AC3E}">
        <p14:creationId xmlns:p14="http://schemas.microsoft.com/office/powerpoint/2010/main" val="1177986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226472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a:t>
            </a:r>
            <a:br>
              <a:rPr lang="es-ES" sz="3200" dirty="0">
                <a:solidFill>
                  <a:srgbClr val="000000"/>
                </a:solidFill>
              </a:rPr>
            </a:br>
            <a:r>
              <a:rPr lang="es-ES" sz="2400" dirty="0">
                <a:solidFill>
                  <a:srgbClr val="000000"/>
                </a:solidFill>
                <a:latin typeface="+mn-lt"/>
              </a:rPr>
              <a:t>VISITAS INSTITUCIONALES</a:t>
            </a:r>
            <a:endParaRPr lang="es-ES" sz="4000" dirty="0">
              <a:solidFill>
                <a:srgbClr val="000000"/>
              </a:solidFill>
            </a:endParaRPr>
          </a:p>
        </p:txBody>
      </p:sp>
      <p:sp>
        <p:nvSpPr>
          <p:cNvPr id="30" name="Marcador de texto 1"/>
          <p:cNvSpPr txBox="1">
            <a:spLocks/>
          </p:cNvSpPr>
          <p:nvPr/>
        </p:nvSpPr>
        <p:spPr>
          <a:xfrm>
            <a:off x="281550" y="784878"/>
            <a:ext cx="6728850" cy="1339344"/>
          </a:xfrm>
          <a:prstGeom prst="rect">
            <a:avLst/>
          </a:prstGeom>
        </p:spPr>
        <p:txBody>
          <a:bodyPr vert="horz" lIns="91440" tIns="45720" rIns="91440" bIns="45720" rtlCol="0" anchor="ctr">
            <a:normAutofit/>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r>
              <a:rPr lang="es-ES" sz="1200" b="1" dirty="0">
                <a:solidFill>
                  <a:schemeClr val="tx1"/>
                </a:solidFill>
              </a:rPr>
              <a:t>29 OCTUBRE 2020</a:t>
            </a:r>
          </a:p>
          <a:p>
            <a:endParaRPr lang="es-ES" sz="1200" b="1" dirty="0">
              <a:solidFill>
                <a:schemeClr val="tx1"/>
              </a:solidFill>
            </a:endParaRPr>
          </a:p>
          <a:p>
            <a:r>
              <a:rPr lang="es-ES" sz="1200" dirty="0">
                <a:solidFill>
                  <a:schemeClr val="tx1"/>
                </a:solidFill>
              </a:rPr>
              <a:t>- Participación en el </a:t>
            </a:r>
            <a:r>
              <a:rPr lang="es-ES" sz="1200" b="1" dirty="0">
                <a:solidFill>
                  <a:schemeClr val="tx1"/>
                </a:solidFill>
              </a:rPr>
              <a:t>III</a:t>
            </a:r>
            <a:r>
              <a:rPr lang="es-ES" sz="1200" dirty="0">
                <a:solidFill>
                  <a:schemeClr val="tx1"/>
                </a:solidFill>
              </a:rPr>
              <a:t> </a:t>
            </a:r>
            <a:r>
              <a:rPr lang="es-ES" sz="1200" b="1" dirty="0">
                <a:solidFill>
                  <a:schemeClr val="tx1"/>
                </a:solidFill>
              </a:rPr>
              <a:t>Foro 7 RM Comprometidos con la Vivienda Sostenible </a:t>
            </a:r>
            <a:r>
              <a:rPr lang="es-ES" sz="1200" dirty="0">
                <a:solidFill>
                  <a:schemeClr val="tx1"/>
                </a:solidFill>
              </a:rPr>
              <a:t>en el que los participantes buscan poner en valor el sector de la vivienda como motor económico y dinamizador turístico.</a:t>
            </a:r>
          </a:p>
        </p:txBody>
      </p:sp>
      <p:pic>
        <p:nvPicPr>
          <p:cNvPr id="4" name="Imagen 3"/>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08159" y="2079106"/>
            <a:ext cx="4098773" cy="3074080"/>
          </a:xfrm>
          <a:prstGeom prst="rect">
            <a:avLst/>
          </a:prstGeom>
        </p:spPr>
      </p:pic>
      <p:sp>
        <p:nvSpPr>
          <p:cNvPr id="2" name="CuadroTexto 1">
            <a:extLst>
              <a:ext uri="{FF2B5EF4-FFF2-40B4-BE49-F238E27FC236}">
                <a16:creationId xmlns:a16="http://schemas.microsoft.com/office/drawing/2014/main" id="{A1A2721B-5D03-4FE1-9B35-0B4143BE6967}"/>
              </a:ext>
            </a:extLst>
          </p:cNvPr>
          <p:cNvSpPr txBox="1"/>
          <p:nvPr/>
        </p:nvSpPr>
        <p:spPr>
          <a:xfrm>
            <a:off x="408159" y="5410233"/>
            <a:ext cx="5908431" cy="1200329"/>
          </a:xfrm>
          <a:prstGeom prst="rect">
            <a:avLst/>
          </a:prstGeom>
          <a:noFill/>
        </p:spPr>
        <p:txBody>
          <a:bodyPr wrap="square" rtlCol="0">
            <a:spAutoFit/>
          </a:bodyPr>
          <a:lstStyle/>
          <a:p>
            <a:r>
              <a:rPr lang="es-ES" sz="1200" dirty="0"/>
              <a:t>El COAMU está implementando y adaptando aplicaciones informáticas , en colaboración con el CSCAE, con objeto de poder disponer un barómetro del estado de la profesional, un mapa de los tipos de trabajo que se desarrollan en nuestra Región y analizar la tendencia del sector con criterios comparativos.</a:t>
            </a:r>
          </a:p>
          <a:p>
            <a:r>
              <a:rPr lang="es-ES" sz="1200" dirty="0"/>
              <a:t>Este conocimiento nos posiciona en el sector , sabiendo con fatos las tendencias en arquitectura y edificación.</a:t>
            </a:r>
          </a:p>
        </p:txBody>
      </p:sp>
    </p:spTree>
    <p:extLst>
      <p:ext uri="{BB962C8B-B14F-4D97-AF65-F5344CB8AC3E}">
        <p14:creationId xmlns:p14="http://schemas.microsoft.com/office/powerpoint/2010/main" val="6161029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9"/>
            <a:ext cx="6541828" cy="977721"/>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a:t>
            </a:r>
            <a:br>
              <a:rPr lang="es-ES" sz="3200" dirty="0">
                <a:solidFill>
                  <a:srgbClr val="000000"/>
                </a:solidFill>
              </a:rPr>
            </a:br>
            <a:r>
              <a:rPr lang="es-ES" sz="2400" dirty="0">
                <a:solidFill>
                  <a:srgbClr val="000000"/>
                </a:solidFill>
                <a:latin typeface="+mn-lt"/>
              </a:rPr>
              <a:t>VISITAS INSTITUCIONALES</a:t>
            </a:r>
          </a:p>
          <a:p>
            <a:pPr algn="l"/>
            <a:endParaRPr lang="es-ES" sz="4000" dirty="0">
              <a:solidFill>
                <a:srgbClr val="000000"/>
              </a:solidFill>
            </a:endParaRPr>
          </a:p>
        </p:txBody>
      </p:sp>
      <p:sp>
        <p:nvSpPr>
          <p:cNvPr id="30" name="Marcador de texto 1"/>
          <p:cNvSpPr txBox="1">
            <a:spLocks/>
          </p:cNvSpPr>
          <p:nvPr/>
        </p:nvSpPr>
        <p:spPr>
          <a:xfrm>
            <a:off x="281550" y="832291"/>
            <a:ext cx="6728850" cy="2594959"/>
          </a:xfrm>
          <a:prstGeom prst="rect">
            <a:avLst/>
          </a:prstGeom>
        </p:spPr>
        <p:txBody>
          <a:bodyPr vert="horz" lIns="91440" tIns="45720" rIns="91440" bIns="45720" rtlCol="0" anchor="ctr">
            <a:normAutofit/>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r>
              <a:rPr lang="es-ES" sz="1200" b="1" dirty="0">
                <a:solidFill>
                  <a:schemeClr val="tx1"/>
                </a:solidFill>
              </a:rPr>
              <a:t>3 NOVIEMBRE 2020</a:t>
            </a:r>
          </a:p>
          <a:p>
            <a:r>
              <a:rPr lang="es-ES" sz="1200" dirty="0">
                <a:solidFill>
                  <a:schemeClr val="tx1"/>
                </a:solidFill>
              </a:rPr>
              <a:t>- Reunión con el Director General de Vivienda, José Francisco </a:t>
            </a:r>
            <a:r>
              <a:rPr lang="es-ES" sz="1200" dirty="0" err="1">
                <a:solidFill>
                  <a:schemeClr val="tx1"/>
                </a:solidFill>
              </a:rPr>
              <a:t>Lajara</a:t>
            </a:r>
            <a:r>
              <a:rPr lang="es-ES" sz="1200" dirty="0">
                <a:solidFill>
                  <a:schemeClr val="tx1"/>
                </a:solidFill>
              </a:rPr>
              <a:t>, y el Director General de Ordenación del Territorio y Arquitectura, Jaime Pérez Zulueta.  </a:t>
            </a:r>
          </a:p>
          <a:p>
            <a:endParaRPr lang="es-ES" sz="1200" dirty="0">
              <a:solidFill>
                <a:srgbClr val="FF0000"/>
              </a:solidFill>
            </a:endParaRPr>
          </a:p>
          <a:p>
            <a:r>
              <a:rPr lang="es-ES" sz="1200" dirty="0">
                <a:solidFill>
                  <a:schemeClr val="tx1"/>
                </a:solidFill>
              </a:rPr>
              <a:t>Los encuentros van formalizando opciones de colaboración ante la llegada de los fondos Next </a:t>
            </a:r>
            <a:r>
              <a:rPr lang="es-ES" sz="1200" dirty="0" err="1">
                <a:solidFill>
                  <a:schemeClr val="tx1"/>
                </a:solidFill>
              </a:rPr>
              <a:t>Generation</a:t>
            </a:r>
            <a:r>
              <a:rPr lang="es-ES" sz="1200" dirty="0">
                <a:solidFill>
                  <a:schemeClr val="tx1"/>
                </a:solidFill>
              </a:rPr>
              <a:t>.</a:t>
            </a:r>
          </a:p>
          <a:p>
            <a:pPr marL="171450" indent="-171450">
              <a:buFontTx/>
              <a:buChar char="-"/>
            </a:pPr>
            <a:endParaRPr lang="es-ES" sz="1200" dirty="0">
              <a:solidFill>
                <a:srgbClr val="FF0000"/>
              </a:solidFill>
            </a:endParaRPr>
          </a:p>
          <a:p>
            <a:r>
              <a:rPr lang="es-ES" sz="1200" b="1" dirty="0">
                <a:solidFill>
                  <a:schemeClr val="tx1"/>
                </a:solidFill>
              </a:rPr>
              <a:t>4 NOVIEMBRE 2020</a:t>
            </a:r>
          </a:p>
          <a:p>
            <a:r>
              <a:rPr lang="es-ES" sz="1200" dirty="0">
                <a:solidFill>
                  <a:schemeClr val="tx1"/>
                </a:solidFill>
              </a:rPr>
              <a:t>- Participación en el Ciclo: Las ciudades frente al reto de la sostenibilidad. La nueva agenda urbana como instrumento para alcanzar los ODS.</a:t>
            </a:r>
          </a:p>
        </p:txBody>
      </p:sp>
      <p:pic>
        <p:nvPicPr>
          <p:cNvPr id="2" name="Imagen 1"/>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81550" y="3480178"/>
            <a:ext cx="5683049" cy="3196715"/>
          </a:xfrm>
          <a:prstGeom prst="rect">
            <a:avLst/>
          </a:prstGeom>
        </p:spPr>
      </p:pic>
    </p:spTree>
    <p:extLst>
      <p:ext uri="{BB962C8B-B14F-4D97-AF65-F5344CB8AC3E}">
        <p14:creationId xmlns:p14="http://schemas.microsoft.com/office/powerpoint/2010/main" val="16720528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920180"/>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a:t>
            </a:r>
            <a:br>
              <a:rPr lang="es-ES" sz="2000" dirty="0">
                <a:solidFill>
                  <a:srgbClr val="000000"/>
                </a:solidFill>
              </a:rPr>
            </a:br>
            <a:r>
              <a:rPr lang="es-ES" sz="2400" dirty="0">
                <a:solidFill>
                  <a:srgbClr val="000000"/>
                </a:solidFill>
                <a:latin typeface="+mn-lt"/>
              </a:rPr>
              <a:t>Jornadas Técnicas</a:t>
            </a:r>
            <a:endParaRPr lang="es-ES" sz="4000" dirty="0">
              <a:solidFill>
                <a:srgbClr val="000000"/>
              </a:solidFill>
            </a:endParaRPr>
          </a:p>
        </p:txBody>
      </p:sp>
      <p:sp>
        <p:nvSpPr>
          <p:cNvPr id="31" name="Rectángulo 30">
            <a:extLst>
              <a:ext uri="{FF2B5EF4-FFF2-40B4-BE49-F238E27FC236}">
                <a16:creationId xmlns:a16="http://schemas.microsoft.com/office/drawing/2014/main" id="{11ECFD1F-4071-4D9A-843E-F34789E65C93}"/>
              </a:ext>
            </a:extLst>
          </p:cNvPr>
          <p:cNvSpPr/>
          <p:nvPr/>
        </p:nvSpPr>
        <p:spPr>
          <a:xfrm>
            <a:off x="296256" y="1311556"/>
            <a:ext cx="6512415" cy="4616648"/>
          </a:xfrm>
          <a:prstGeom prst="rect">
            <a:avLst/>
          </a:prstGeom>
        </p:spPr>
        <p:txBody>
          <a:bodyPr wrap="square">
            <a:spAutoFit/>
          </a:bodyPr>
          <a:lstStyle/>
          <a:p>
            <a:r>
              <a:rPr lang="es-ES" sz="1400" b="1" i="1" dirty="0">
                <a:solidFill>
                  <a:srgbClr val="000000"/>
                </a:solidFill>
                <a:cs typeface="Franklin Gothic Book"/>
              </a:rPr>
              <a:t> </a:t>
            </a:r>
            <a:r>
              <a:rPr lang="es-ES" sz="1400" dirty="0">
                <a:cs typeface="Franklin Gothic Book"/>
              </a:rPr>
              <a:t>En el 2020, el COAMU consolida nuevas formas de colaboración con las empresas del sector, vinculando la temática de las charlas técnicas que ellas preparan con los cursos de formación del COAMU. </a:t>
            </a:r>
          </a:p>
          <a:p>
            <a:r>
              <a:rPr lang="es-ES" sz="1400" dirty="0">
                <a:cs typeface="Franklin Gothic Book"/>
              </a:rPr>
              <a:t>Las empresas aportan el conocimiento de los productos del mercado, sus sistemas, aplicación y precio al objeto del curso. Además las empresas patrocinan la iniciativa de tal modo que se pueden lanzar cursos más económicos a los colegiados.</a:t>
            </a:r>
          </a:p>
          <a:p>
            <a:endParaRPr lang="es-ES" sz="1400" b="1" i="1" dirty="0">
              <a:solidFill>
                <a:srgbClr val="000000"/>
              </a:solidFill>
              <a:cs typeface="Franklin Gothic Book"/>
            </a:endParaRPr>
          </a:p>
          <a:p>
            <a:r>
              <a:rPr lang="es-ES" sz="1400" b="1" i="1" dirty="0">
                <a:solidFill>
                  <a:srgbClr val="000000"/>
                </a:solidFill>
                <a:cs typeface="Franklin Gothic Book"/>
              </a:rPr>
              <a:t>-Jornada Técnica: Cómo hacer tu proyecto BIM en 7 días con </a:t>
            </a:r>
            <a:r>
              <a:rPr lang="es-ES" sz="1400" b="1" i="1" dirty="0" err="1">
                <a:solidFill>
                  <a:srgbClr val="000000"/>
                </a:solidFill>
                <a:cs typeface="Franklin Gothic Book"/>
              </a:rPr>
              <a:t>Cype</a:t>
            </a:r>
            <a:r>
              <a:rPr lang="es-ES" sz="1400" b="1" i="1" dirty="0">
                <a:solidFill>
                  <a:srgbClr val="000000"/>
                </a:solidFill>
                <a:cs typeface="Franklin Gothic Book"/>
              </a:rPr>
              <a:t> </a:t>
            </a:r>
            <a:endParaRPr lang="es-ES" sz="1400" dirty="0">
              <a:solidFill>
                <a:srgbClr val="000000"/>
              </a:solidFill>
              <a:cs typeface="Franklin Gothic Book"/>
            </a:endParaRPr>
          </a:p>
          <a:p>
            <a:r>
              <a:rPr lang="es-ES" sz="1100" b="1" dirty="0">
                <a:solidFill>
                  <a:srgbClr val="000000"/>
                </a:solidFill>
                <a:latin typeface="Franklin Gothic Book"/>
                <a:cs typeface="Franklin Gothic Book"/>
              </a:rPr>
              <a:t>Fecha: </a:t>
            </a:r>
            <a:r>
              <a:rPr lang="es-ES" sz="1100" dirty="0">
                <a:solidFill>
                  <a:srgbClr val="000000"/>
                </a:solidFill>
                <a:latin typeface="Franklin Gothic Book"/>
                <a:cs typeface="Franklin Gothic Book"/>
              </a:rPr>
              <a:t>12 de diciembre de 2019. </a:t>
            </a:r>
          </a:p>
          <a:p>
            <a:endParaRPr lang="es-ES" sz="1400" dirty="0">
              <a:solidFill>
                <a:srgbClr val="000000"/>
              </a:solidFill>
              <a:latin typeface="Franklin Gothic Book"/>
              <a:cs typeface="Franklin Gothic Book"/>
            </a:endParaRPr>
          </a:p>
          <a:p>
            <a:r>
              <a:rPr lang="es-ES" sz="1400" b="1" i="1" dirty="0">
                <a:cs typeface="Franklin Gothic Book"/>
              </a:rPr>
              <a:t>-Jornada Técnica: Patologías de las humedades estructurales en la edificación. </a:t>
            </a:r>
            <a:r>
              <a:rPr lang="es-ES" sz="1400" b="1" i="1" dirty="0" err="1">
                <a:cs typeface="Franklin Gothic Book"/>
              </a:rPr>
              <a:t>Murprotec</a:t>
            </a:r>
            <a:r>
              <a:rPr lang="es-ES" sz="1400" b="1" i="1" dirty="0">
                <a:latin typeface="Franklin Gothic Book"/>
                <a:cs typeface="Franklin Gothic Book"/>
              </a:rPr>
              <a:t>.</a:t>
            </a:r>
            <a:endParaRPr lang="es-ES" sz="1400" dirty="0">
              <a:latin typeface="Franklin Gothic Book"/>
              <a:cs typeface="Franklin Gothic Book"/>
            </a:endParaRPr>
          </a:p>
          <a:p>
            <a:r>
              <a:rPr lang="es-ES" sz="1100" b="1" dirty="0">
                <a:latin typeface="Franklin Gothic Book"/>
                <a:cs typeface="Franklin Gothic Book"/>
              </a:rPr>
              <a:t>Fecha:</a:t>
            </a:r>
            <a:r>
              <a:rPr lang="es-ES" sz="1100" dirty="0">
                <a:latin typeface="Franklin Gothic Book"/>
                <a:cs typeface="Franklin Gothic Book"/>
              </a:rPr>
              <a:t> 30 de enero de 2020.</a:t>
            </a:r>
          </a:p>
          <a:p>
            <a:r>
              <a:rPr lang="es-ES" sz="1400" dirty="0">
                <a:latin typeface="Franklin Gothic Book"/>
                <a:cs typeface="Franklin Gothic Book"/>
              </a:rPr>
              <a:t> </a:t>
            </a:r>
          </a:p>
          <a:p>
            <a:r>
              <a:rPr lang="es-ES" sz="1400" b="1" i="1" dirty="0">
                <a:cs typeface="Franklin Gothic Book"/>
              </a:rPr>
              <a:t>-Jornada Técnica: Edificios de consumo de energía casi nulo </a:t>
            </a:r>
            <a:r>
              <a:rPr lang="es-ES" sz="1400" b="1" i="1" dirty="0" err="1">
                <a:cs typeface="Franklin Gothic Book"/>
              </a:rPr>
              <a:t>nZEB</a:t>
            </a:r>
            <a:r>
              <a:rPr lang="es-ES" sz="1400" b="1" i="1" dirty="0">
                <a:cs typeface="Franklin Gothic Book"/>
              </a:rPr>
              <a:t>. Estándar </a:t>
            </a:r>
            <a:r>
              <a:rPr lang="es-ES" sz="1400" b="1" i="1" dirty="0" err="1">
                <a:cs typeface="Franklin Gothic Book"/>
              </a:rPr>
              <a:t>Passivhaus</a:t>
            </a:r>
            <a:r>
              <a:rPr lang="es-ES" sz="1400" b="1" i="1" dirty="0">
                <a:cs typeface="Franklin Gothic Book"/>
              </a:rPr>
              <a:t>. </a:t>
            </a:r>
            <a:r>
              <a:rPr lang="es-ES" sz="1400" b="1" i="1" dirty="0">
                <a:latin typeface="Franklin Gothic Book"/>
                <a:cs typeface="Franklin Gothic Book"/>
              </a:rPr>
              <a:t>Sistemas con alta eficiencia energética. </a:t>
            </a:r>
            <a:r>
              <a:rPr lang="es-ES" sz="1400" b="1" i="1" dirty="0" err="1">
                <a:latin typeface="Franklin Gothic Book"/>
                <a:cs typeface="Franklin Gothic Book"/>
              </a:rPr>
              <a:t>Schüco</a:t>
            </a:r>
            <a:r>
              <a:rPr lang="es-ES" sz="1400" b="1" i="1" dirty="0">
                <a:latin typeface="Franklin Gothic Book"/>
                <a:cs typeface="Franklin Gothic Book"/>
              </a:rPr>
              <a:t>.</a:t>
            </a:r>
            <a:endParaRPr lang="es-ES" sz="1400" dirty="0">
              <a:latin typeface="Franklin Gothic Book"/>
              <a:cs typeface="Franklin Gothic Book"/>
            </a:endParaRPr>
          </a:p>
          <a:p>
            <a:r>
              <a:rPr lang="es-ES" sz="1100" b="1" dirty="0">
                <a:latin typeface="Franklin Gothic Book"/>
                <a:cs typeface="Franklin Gothic Book"/>
              </a:rPr>
              <a:t>Fecha:</a:t>
            </a:r>
            <a:r>
              <a:rPr lang="es-ES" sz="1100" dirty="0">
                <a:latin typeface="Franklin Gothic Book"/>
                <a:cs typeface="Franklin Gothic Book"/>
              </a:rPr>
              <a:t> 27 de febrero de 2020.</a:t>
            </a:r>
          </a:p>
          <a:p>
            <a:endParaRPr lang="es-ES" sz="1100" dirty="0">
              <a:latin typeface="Franklin Gothic Book"/>
              <a:cs typeface="Franklin Gothic Book"/>
            </a:endParaRPr>
          </a:p>
          <a:p>
            <a:r>
              <a:rPr lang="es-ES" sz="1400" b="1" i="1" dirty="0">
                <a:solidFill>
                  <a:schemeClr val="tx1"/>
                </a:solidFill>
                <a:latin typeface="+mj-lt"/>
              </a:rPr>
              <a:t>-Jornada Técnica: Introducción a los sistemas de refuerzo de estructuras de hormigón y albañilería para aumentar la durabilidad de las estructuras.</a:t>
            </a:r>
            <a:endParaRPr lang="es-ES" sz="1400" dirty="0">
              <a:solidFill>
                <a:schemeClr val="tx1"/>
              </a:solidFill>
              <a:latin typeface="+mj-lt"/>
            </a:endParaRPr>
          </a:p>
          <a:p>
            <a:r>
              <a:rPr lang="es-ES" sz="1400" b="1" dirty="0">
                <a:solidFill>
                  <a:schemeClr val="tx1"/>
                </a:solidFill>
                <a:latin typeface="+mj-lt"/>
              </a:rPr>
              <a:t>Fecha:</a:t>
            </a:r>
            <a:r>
              <a:rPr lang="es-ES" sz="1400" dirty="0">
                <a:solidFill>
                  <a:schemeClr val="tx1"/>
                </a:solidFill>
                <a:latin typeface="+mj-lt"/>
              </a:rPr>
              <a:t> 14 de octubre de 2020</a:t>
            </a:r>
            <a:endParaRPr lang="es-ES" sz="1400" dirty="0">
              <a:latin typeface="+mj-lt"/>
              <a:cs typeface="Franklin Gothic Book"/>
            </a:endParaRPr>
          </a:p>
          <a:p>
            <a:endParaRPr lang="es-ES" sz="1200" dirty="0">
              <a:latin typeface="Franklin Gothic Book"/>
              <a:cs typeface="Franklin Gothic Book"/>
            </a:endParaRPr>
          </a:p>
        </p:txBody>
      </p:sp>
    </p:spTree>
    <p:extLst>
      <p:ext uri="{BB962C8B-B14F-4D97-AF65-F5344CB8AC3E}">
        <p14:creationId xmlns:p14="http://schemas.microsoft.com/office/powerpoint/2010/main" val="20690788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226472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a:t>
            </a:r>
            <a:br>
              <a:rPr lang="es-ES" sz="3200" dirty="0">
                <a:solidFill>
                  <a:srgbClr val="000000"/>
                </a:solidFill>
              </a:rPr>
            </a:br>
            <a:r>
              <a:rPr lang="es-ES" sz="2400" dirty="0">
                <a:solidFill>
                  <a:srgbClr val="000000"/>
                </a:solidFill>
                <a:latin typeface="+mn-lt"/>
              </a:rPr>
              <a:t>VISITAS INSTITUCIONALES</a:t>
            </a:r>
            <a:endParaRPr lang="es-ES" sz="4000" dirty="0">
              <a:solidFill>
                <a:srgbClr val="000000"/>
              </a:solidFill>
            </a:endParaRPr>
          </a:p>
        </p:txBody>
      </p:sp>
      <p:sp>
        <p:nvSpPr>
          <p:cNvPr id="30" name="Marcador de texto 1"/>
          <p:cNvSpPr txBox="1">
            <a:spLocks/>
          </p:cNvSpPr>
          <p:nvPr/>
        </p:nvSpPr>
        <p:spPr>
          <a:xfrm>
            <a:off x="281550" y="427125"/>
            <a:ext cx="6728850" cy="3380600"/>
          </a:xfrm>
          <a:prstGeom prst="rect">
            <a:avLst/>
          </a:prstGeom>
        </p:spPr>
        <p:txBody>
          <a:bodyPr vert="horz" lIns="91440" tIns="45720" rIns="91440" bIns="45720" rtlCol="0" anchor="ctr">
            <a:normAutofit/>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r>
              <a:rPr lang="es-ES" sz="1200" b="1" dirty="0">
                <a:solidFill>
                  <a:schemeClr val="tx1"/>
                </a:solidFill>
              </a:rPr>
              <a:t>13 NOVIEMBRE 2020</a:t>
            </a:r>
          </a:p>
          <a:p>
            <a:endParaRPr lang="es-ES" sz="1200" b="1" dirty="0">
              <a:solidFill>
                <a:schemeClr val="tx1"/>
              </a:solidFill>
            </a:endParaRPr>
          </a:p>
          <a:p>
            <a:r>
              <a:rPr lang="es-ES" sz="1200" dirty="0">
                <a:solidFill>
                  <a:schemeClr val="tx1"/>
                </a:solidFill>
              </a:rPr>
              <a:t>- Participación como Jurado en el CLIMATHON 2020. </a:t>
            </a:r>
          </a:p>
          <a:p>
            <a:r>
              <a:rPr lang="es-ES" sz="1200" dirty="0">
                <a:solidFill>
                  <a:schemeClr val="tx1"/>
                </a:solidFill>
              </a:rPr>
              <a:t>- Participación de la Decana como miembro del Jurado de los Premios ARCO convocado por el Colegio Oficial de Arquitectos de Almería. </a:t>
            </a:r>
          </a:p>
          <a:p>
            <a:r>
              <a:rPr lang="es-ES" sz="1200" dirty="0">
                <a:solidFill>
                  <a:schemeClr val="tx1"/>
                </a:solidFill>
              </a:rPr>
              <a:t>- Reunión con el eurodiputado y arquitecto Marcos Ros, con el fin de conocer los distintos fondos y ayudas europeas al sector de la arquitectura y la construcción.</a:t>
            </a:r>
          </a:p>
          <a:p>
            <a:pPr marL="171450" indent="-171450">
              <a:buFontTx/>
              <a:buChar char="-"/>
            </a:pPr>
            <a:endParaRPr lang="es-ES" sz="1200" dirty="0">
              <a:solidFill>
                <a:schemeClr val="tx1"/>
              </a:solidFill>
            </a:endParaRPr>
          </a:p>
        </p:txBody>
      </p:sp>
      <p:pic>
        <p:nvPicPr>
          <p:cNvPr id="4" name="Imagen 3"/>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77085" y="2961739"/>
            <a:ext cx="4652116" cy="3489087"/>
          </a:xfrm>
          <a:prstGeom prst="rect">
            <a:avLst/>
          </a:prstGeom>
        </p:spPr>
      </p:pic>
    </p:spTree>
    <p:extLst>
      <p:ext uri="{BB962C8B-B14F-4D97-AF65-F5344CB8AC3E}">
        <p14:creationId xmlns:p14="http://schemas.microsoft.com/office/powerpoint/2010/main" val="1455747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226472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a:t>
            </a:r>
            <a:br>
              <a:rPr lang="es-ES" sz="3200" dirty="0">
                <a:solidFill>
                  <a:srgbClr val="000000"/>
                </a:solidFill>
              </a:rPr>
            </a:br>
            <a:r>
              <a:rPr lang="es-ES" sz="2400" dirty="0">
                <a:solidFill>
                  <a:srgbClr val="000000"/>
                </a:solidFill>
                <a:latin typeface="+mn-lt"/>
              </a:rPr>
              <a:t>VISITAS INSTITUCIONALES</a:t>
            </a:r>
            <a:endParaRPr lang="es-ES" sz="4000" dirty="0">
              <a:solidFill>
                <a:srgbClr val="000000"/>
              </a:solidFill>
            </a:endParaRPr>
          </a:p>
        </p:txBody>
      </p:sp>
      <p:sp>
        <p:nvSpPr>
          <p:cNvPr id="30" name="Marcador de texto 1"/>
          <p:cNvSpPr txBox="1">
            <a:spLocks/>
          </p:cNvSpPr>
          <p:nvPr/>
        </p:nvSpPr>
        <p:spPr>
          <a:xfrm>
            <a:off x="281550" y="427125"/>
            <a:ext cx="6728850" cy="2604663"/>
          </a:xfrm>
          <a:prstGeom prst="rect">
            <a:avLst/>
          </a:prstGeom>
        </p:spPr>
        <p:txBody>
          <a:bodyPr vert="horz" lIns="91440" tIns="45720" rIns="91440" bIns="45720" rtlCol="0" anchor="ctr">
            <a:normAutofit/>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r>
              <a:rPr lang="es-ES" sz="1200" b="1" dirty="0">
                <a:solidFill>
                  <a:schemeClr val="tx1"/>
                </a:solidFill>
              </a:rPr>
              <a:t>17 NOVIEMBRE 2020</a:t>
            </a:r>
          </a:p>
          <a:p>
            <a:endParaRPr lang="es-ES" sz="1200" b="1" dirty="0">
              <a:solidFill>
                <a:schemeClr val="tx1"/>
              </a:solidFill>
            </a:endParaRPr>
          </a:p>
          <a:p>
            <a:pPr fontAlgn="base"/>
            <a:r>
              <a:rPr lang="es-ES" sz="1200" dirty="0">
                <a:solidFill>
                  <a:schemeClr val="tx1"/>
                </a:solidFill>
              </a:rPr>
              <a:t>- Asistimos a la Mesa de Diálogo organizada por la Concejalía de Agenda Urbana y Gobierno Abierto para elaborar la Estrategia de Responsabilidad Social Corporativa (RSC) del Ayuntamiento de Murcia.</a:t>
            </a:r>
          </a:p>
        </p:txBody>
      </p:sp>
      <p:pic>
        <p:nvPicPr>
          <p:cNvPr id="2" name="Imagen 1"/>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81550" y="2512160"/>
            <a:ext cx="6078559" cy="3985255"/>
          </a:xfrm>
          <a:prstGeom prst="rect">
            <a:avLst/>
          </a:prstGeom>
        </p:spPr>
      </p:pic>
    </p:spTree>
    <p:extLst>
      <p:ext uri="{BB962C8B-B14F-4D97-AF65-F5344CB8AC3E}">
        <p14:creationId xmlns:p14="http://schemas.microsoft.com/office/powerpoint/2010/main" val="35774624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226472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a:t>
            </a:r>
            <a:br>
              <a:rPr lang="es-ES" sz="3200" dirty="0">
                <a:solidFill>
                  <a:srgbClr val="000000"/>
                </a:solidFill>
              </a:rPr>
            </a:br>
            <a:r>
              <a:rPr lang="es-ES" sz="2400" dirty="0">
                <a:solidFill>
                  <a:srgbClr val="000000"/>
                </a:solidFill>
                <a:latin typeface="+mn-lt"/>
              </a:rPr>
              <a:t>VISITAS INSTITUCIONALES</a:t>
            </a:r>
            <a:endParaRPr lang="es-ES" sz="4000" dirty="0">
              <a:solidFill>
                <a:srgbClr val="000000"/>
              </a:solidFill>
            </a:endParaRPr>
          </a:p>
        </p:txBody>
      </p:sp>
      <p:sp>
        <p:nvSpPr>
          <p:cNvPr id="30" name="Marcador de texto 1"/>
          <p:cNvSpPr txBox="1">
            <a:spLocks/>
          </p:cNvSpPr>
          <p:nvPr/>
        </p:nvSpPr>
        <p:spPr>
          <a:xfrm>
            <a:off x="281550" y="1055077"/>
            <a:ext cx="6728850" cy="1457083"/>
          </a:xfrm>
          <a:prstGeom prst="rect">
            <a:avLst/>
          </a:prstGeom>
        </p:spPr>
        <p:txBody>
          <a:bodyPr vert="horz" lIns="91440" tIns="45720" rIns="91440" bIns="45720" rtlCol="0" anchor="ctr">
            <a:normAutofit lnSpcReduction="10000"/>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r>
              <a:rPr lang="es-ES" sz="1200" b="1" dirty="0">
                <a:solidFill>
                  <a:schemeClr val="tx1"/>
                </a:solidFill>
              </a:rPr>
              <a:t>26 NOVIEMBRE 2020</a:t>
            </a:r>
          </a:p>
          <a:p>
            <a:r>
              <a:rPr lang="es-ES" sz="1200" b="1" dirty="0">
                <a:solidFill>
                  <a:schemeClr val="tx1"/>
                </a:solidFill>
              </a:rPr>
              <a:t> </a:t>
            </a:r>
          </a:p>
          <a:p>
            <a:pPr marL="171450" indent="-171450" fontAlgn="base">
              <a:buFontTx/>
              <a:buChar char="-"/>
            </a:pPr>
            <a:r>
              <a:rPr lang="es-ES" sz="1200" dirty="0">
                <a:solidFill>
                  <a:schemeClr val="tx1"/>
                </a:solidFill>
              </a:rPr>
              <a:t>Reuniones del Patronato de la Fundación DOCOMOMO IBÉRICO y de la Comisión Permanente.  </a:t>
            </a:r>
          </a:p>
          <a:p>
            <a:pPr fontAlgn="base"/>
            <a:r>
              <a:rPr lang="es-ES" sz="1200" dirty="0">
                <a:solidFill>
                  <a:schemeClr val="tx1"/>
                </a:solidFill>
              </a:rPr>
              <a:t> En el año 2020 el COAMU se convertía en la sede de celebración del Congreso DOCOMOMO IBERICO, que dadas la situación de crisis sanitaria, se acordó posponerlo para el año 2021.</a:t>
            </a:r>
          </a:p>
        </p:txBody>
      </p:sp>
      <p:pic>
        <p:nvPicPr>
          <p:cNvPr id="4" name="Imagen 3"/>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81550" y="2701591"/>
            <a:ext cx="6455653" cy="3650218"/>
          </a:xfrm>
          <a:prstGeom prst="rect">
            <a:avLst/>
          </a:prstGeom>
        </p:spPr>
      </p:pic>
    </p:spTree>
    <p:extLst>
      <p:ext uri="{BB962C8B-B14F-4D97-AF65-F5344CB8AC3E}">
        <p14:creationId xmlns:p14="http://schemas.microsoft.com/office/powerpoint/2010/main" val="12839312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226472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a:t>
            </a:r>
            <a:br>
              <a:rPr lang="es-ES" sz="3200" dirty="0">
                <a:solidFill>
                  <a:srgbClr val="000000"/>
                </a:solidFill>
              </a:rPr>
            </a:br>
            <a:r>
              <a:rPr lang="es-ES" sz="2400" dirty="0">
                <a:solidFill>
                  <a:srgbClr val="000000"/>
                </a:solidFill>
                <a:latin typeface="+mn-lt"/>
              </a:rPr>
              <a:t>VISITAS INSTITUCIONALES</a:t>
            </a:r>
            <a:endParaRPr lang="es-ES" sz="4000" dirty="0">
              <a:solidFill>
                <a:srgbClr val="000000"/>
              </a:solidFill>
            </a:endParaRPr>
          </a:p>
        </p:txBody>
      </p:sp>
      <p:sp>
        <p:nvSpPr>
          <p:cNvPr id="30" name="Marcador de texto 1"/>
          <p:cNvSpPr txBox="1">
            <a:spLocks/>
          </p:cNvSpPr>
          <p:nvPr/>
        </p:nvSpPr>
        <p:spPr>
          <a:xfrm>
            <a:off x="281550" y="1695635"/>
            <a:ext cx="6728850" cy="3146054"/>
          </a:xfrm>
          <a:prstGeom prst="rect">
            <a:avLst/>
          </a:prstGeom>
        </p:spPr>
        <p:txBody>
          <a:bodyPr vert="horz" lIns="91440" tIns="45720" rIns="91440" bIns="45720" rtlCol="0" anchor="ctr">
            <a:normAutofit lnSpcReduction="10000"/>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r>
              <a:rPr lang="es-ES" sz="1200" b="1" dirty="0">
                <a:solidFill>
                  <a:schemeClr val="tx1"/>
                </a:solidFill>
              </a:rPr>
              <a:t>25 NOVIEMBRE 2020</a:t>
            </a:r>
          </a:p>
          <a:p>
            <a:endParaRPr lang="es-ES" sz="1200" b="1" dirty="0">
              <a:solidFill>
                <a:schemeClr val="tx1"/>
              </a:solidFill>
            </a:endParaRPr>
          </a:p>
          <a:p>
            <a:pPr fontAlgn="base"/>
            <a:r>
              <a:rPr lang="es-ES" sz="1200" dirty="0">
                <a:solidFill>
                  <a:schemeClr val="tx1"/>
                </a:solidFill>
              </a:rPr>
              <a:t>- Reunión con Jacinto Martínez, del Ayuntamiento de Cartagena para temas de Agilización Administrativa.</a:t>
            </a:r>
          </a:p>
          <a:p>
            <a:pPr marL="171450" indent="-171450" fontAlgn="base">
              <a:buFontTx/>
              <a:buChar char="-"/>
            </a:pPr>
            <a:endParaRPr lang="es-ES" sz="1200" dirty="0">
              <a:solidFill>
                <a:schemeClr val="tx1"/>
              </a:solidFill>
            </a:endParaRPr>
          </a:p>
          <a:p>
            <a:r>
              <a:rPr lang="es-ES" sz="1200" b="1" dirty="0">
                <a:solidFill>
                  <a:schemeClr val="tx1"/>
                </a:solidFill>
              </a:rPr>
              <a:t>1 DICIEMBRE 2020</a:t>
            </a:r>
          </a:p>
          <a:p>
            <a:endParaRPr lang="es-ES" sz="1200" b="1" dirty="0">
              <a:solidFill>
                <a:schemeClr val="tx1"/>
              </a:solidFill>
            </a:endParaRPr>
          </a:p>
          <a:p>
            <a:pPr marL="171450" indent="-171450" fontAlgn="base">
              <a:buFontTx/>
              <a:buChar char="-"/>
            </a:pPr>
            <a:r>
              <a:rPr lang="es-ES" sz="1200" dirty="0">
                <a:solidFill>
                  <a:schemeClr val="tx1"/>
                </a:solidFill>
              </a:rPr>
              <a:t>Reunión con Alcaldesa de Bullas, María Dolores Muñoz Valverde para temas de Agilización Administrativa.</a:t>
            </a:r>
          </a:p>
          <a:p>
            <a:pPr marL="171450" indent="-171450" fontAlgn="base">
              <a:buFontTx/>
              <a:buChar char="-"/>
            </a:pPr>
            <a:endParaRPr lang="es-ES" sz="1200" dirty="0">
              <a:solidFill>
                <a:schemeClr val="tx1"/>
              </a:solidFill>
            </a:endParaRPr>
          </a:p>
          <a:p>
            <a:pPr fontAlgn="base"/>
            <a:r>
              <a:rPr lang="es-ES" sz="1200" dirty="0">
                <a:solidFill>
                  <a:schemeClr val="tx1"/>
                </a:solidFill>
              </a:rPr>
              <a:t>Los avances conseguidos en el Ayuntamiento de Murcia , vía convenio, pretende el COAMU implementarlo en otros municipios.</a:t>
            </a:r>
          </a:p>
          <a:p>
            <a:pPr fontAlgn="base"/>
            <a:r>
              <a:rPr lang="es-ES" sz="1200" dirty="0">
                <a:solidFill>
                  <a:schemeClr val="tx1"/>
                </a:solidFill>
              </a:rPr>
              <a:t>A su vez, establece reuniones con la presidente de la Federación de municipios para proponer otras acciones en relación a los concursos, las incidencias en  Declaraciones Responsables , la ley de contratos y los servicios técnicos en municipios pequeños.</a:t>
            </a:r>
          </a:p>
          <a:p>
            <a:pPr marL="171450" indent="-171450" fontAlgn="base">
              <a:buFontTx/>
              <a:buChar char="-"/>
            </a:pPr>
            <a:endParaRPr lang="es-ES" sz="1200" dirty="0">
              <a:solidFill>
                <a:srgbClr val="FF0000"/>
              </a:solidFill>
            </a:endParaRPr>
          </a:p>
          <a:p>
            <a:pPr marL="171450" indent="-171450" fontAlgn="base">
              <a:buFontTx/>
              <a:buChar char="-"/>
            </a:pPr>
            <a:endParaRPr lang="es-ES" sz="1200" dirty="0">
              <a:solidFill>
                <a:srgbClr val="FF0000"/>
              </a:solidFill>
            </a:endParaRPr>
          </a:p>
          <a:p>
            <a:pPr marL="171450" indent="-171450" fontAlgn="base">
              <a:buFontTx/>
              <a:buChar char="-"/>
            </a:pPr>
            <a:endParaRPr lang="es-ES" sz="2600" b="1" dirty="0">
              <a:solidFill>
                <a:srgbClr val="FF0000"/>
              </a:solidFill>
            </a:endParaRPr>
          </a:p>
          <a:p>
            <a:pPr fontAlgn="base"/>
            <a:endParaRPr lang="es-ES" sz="1200" dirty="0">
              <a:solidFill>
                <a:schemeClr val="tx1"/>
              </a:solidFill>
            </a:endParaRPr>
          </a:p>
        </p:txBody>
      </p:sp>
      <p:pic>
        <p:nvPicPr>
          <p:cNvPr id="3" name="Imagen 2" descr="Interfaz de usuario gráfica, Aplicación&#10;&#10;Descripción generada automáticamente">
            <a:extLst>
              <a:ext uri="{FF2B5EF4-FFF2-40B4-BE49-F238E27FC236}">
                <a16:creationId xmlns:a16="http://schemas.microsoft.com/office/drawing/2014/main" id="{A2EF45AE-67AD-4FA1-9D8A-D642FAEE96C2}"/>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80519" y="4441683"/>
            <a:ext cx="3456000" cy="2160000"/>
          </a:xfrm>
          <a:prstGeom prst="rect">
            <a:avLst/>
          </a:prstGeom>
        </p:spPr>
      </p:pic>
      <p:pic>
        <p:nvPicPr>
          <p:cNvPr id="7" name="Imagen 6" descr="Un monitor de computadora&#10;&#10;Descripción generada automáticamente con confianza media">
            <a:extLst>
              <a:ext uri="{FF2B5EF4-FFF2-40B4-BE49-F238E27FC236}">
                <a16:creationId xmlns:a16="http://schemas.microsoft.com/office/drawing/2014/main" id="{B3425C16-7CE7-4811-8229-2A1C75BB3BCC}"/>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4230933" y="4441683"/>
            <a:ext cx="1533516" cy="2160000"/>
          </a:xfrm>
          <a:prstGeom prst="rect">
            <a:avLst/>
          </a:prstGeom>
        </p:spPr>
      </p:pic>
    </p:spTree>
    <p:extLst>
      <p:ext uri="{BB962C8B-B14F-4D97-AF65-F5344CB8AC3E}">
        <p14:creationId xmlns:p14="http://schemas.microsoft.com/office/powerpoint/2010/main" val="40610125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226472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a:t>
            </a:r>
            <a:br>
              <a:rPr lang="es-ES" sz="3200" dirty="0">
                <a:solidFill>
                  <a:srgbClr val="000000"/>
                </a:solidFill>
              </a:rPr>
            </a:br>
            <a:r>
              <a:rPr lang="es-ES" sz="2400" dirty="0">
                <a:solidFill>
                  <a:srgbClr val="000000"/>
                </a:solidFill>
                <a:latin typeface="+mn-lt"/>
              </a:rPr>
              <a:t>VISITAS INSTITUCIONALES</a:t>
            </a:r>
            <a:endParaRPr lang="es-ES" sz="4000" dirty="0">
              <a:solidFill>
                <a:srgbClr val="000000"/>
              </a:solidFill>
            </a:endParaRPr>
          </a:p>
        </p:txBody>
      </p:sp>
      <p:sp>
        <p:nvSpPr>
          <p:cNvPr id="30" name="Marcador de texto 1"/>
          <p:cNvSpPr txBox="1">
            <a:spLocks/>
          </p:cNvSpPr>
          <p:nvPr/>
        </p:nvSpPr>
        <p:spPr>
          <a:xfrm>
            <a:off x="281550" y="767066"/>
            <a:ext cx="6728850" cy="1069783"/>
          </a:xfrm>
          <a:prstGeom prst="rect">
            <a:avLst/>
          </a:prstGeom>
        </p:spPr>
        <p:txBody>
          <a:bodyPr vert="horz" lIns="91440" tIns="45720" rIns="91440" bIns="45720" rtlCol="0" anchor="ctr">
            <a:normAutofit/>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r>
              <a:rPr lang="es-ES" sz="1200" b="1" dirty="0">
                <a:solidFill>
                  <a:schemeClr val="tx1"/>
                </a:solidFill>
              </a:rPr>
              <a:t>2 DICIEMBRE 2020</a:t>
            </a:r>
          </a:p>
          <a:p>
            <a:pPr fontAlgn="base"/>
            <a:r>
              <a:rPr lang="es-ES" sz="1200" dirty="0">
                <a:solidFill>
                  <a:schemeClr val="tx1"/>
                </a:solidFill>
              </a:rPr>
              <a:t>- Presentación del Foro de expertos: Recuperación y transformación urbana. Murcia Conexión Sur.  </a:t>
            </a:r>
          </a:p>
        </p:txBody>
      </p:sp>
      <p:pic>
        <p:nvPicPr>
          <p:cNvPr id="2" name="Imagen 1"/>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56925" y="1697660"/>
            <a:ext cx="3988466" cy="2991350"/>
          </a:xfrm>
          <a:prstGeom prst="rect">
            <a:avLst/>
          </a:prstGeom>
        </p:spPr>
      </p:pic>
      <p:sp>
        <p:nvSpPr>
          <p:cNvPr id="3" name="CuadroTexto 2">
            <a:extLst>
              <a:ext uri="{FF2B5EF4-FFF2-40B4-BE49-F238E27FC236}">
                <a16:creationId xmlns:a16="http://schemas.microsoft.com/office/drawing/2014/main" id="{03A67C6B-8AD2-4649-8C57-FDA25FD5D256}"/>
              </a:ext>
            </a:extLst>
          </p:cNvPr>
          <p:cNvSpPr txBox="1"/>
          <p:nvPr/>
        </p:nvSpPr>
        <p:spPr>
          <a:xfrm>
            <a:off x="380023" y="4738543"/>
            <a:ext cx="6211161" cy="1938992"/>
          </a:xfrm>
          <a:prstGeom prst="rect">
            <a:avLst/>
          </a:prstGeom>
          <a:noFill/>
        </p:spPr>
        <p:txBody>
          <a:bodyPr wrap="square" rtlCol="0">
            <a:spAutoFit/>
          </a:bodyPr>
          <a:lstStyle/>
          <a:p>
            <a:pPr algn="just"/>
            <a:r>
              <a:rPr lang="es-ES" sz="1200" dirty="0">
                <a:effectLst/>
                <a:ea typeface="Times New Roman" panose="02020603050405020304" pitchFamily="18" charset="0"/>
                <a:cs typeface="Times New Roman" panose="02020603050405020304" pitchFamily="18" charset="0"/>
              </a:rPr>
              <a:t>Es tal la escala transformadora del PC-MC-10, que debería tener en consideración el modelo de ciudad que queremos a 40 o 50 años vista. Una ciudad del siglo XXI. Por ello es obligatoria, en este momento, hacernos la pregunta sobre qué modelo de ciudad queremos. Una actuación urbana como esta tiene la oportunidad de convertir Murcia en un referente a nivel nacional (por su capacidad transformadora en si misma y por su capacidad catalizadora para las próximas actuaciones) y asentar de este modo la Murcia del futuro sobre unas bases más sólidas, contemporáneas y actualizadas.</a:t>
            </a:r>
          </a:p>
          <a:p>
            <a:pPr algn="just"/>
            <a:r>
              <a:rPr lang="es-ES" sz="1200" dirty="0">
                <a:ea typeface="Times New Roman" panose="02020603050405020304" pitchFamily="18" charset="0"/>
                <a:cs typeface="Times New Roman" panose="02020603050405020304" pitchFamily="18" charset="0"/>
              </a:rPr>
              <a:t>El COAMU , comprometidos con esta intervención, organiza un Foro de expertos donde asisten como expertos invitados: Francisco Burgos, José María Ezquiaga, Ibo </a:t>
            </a:r>
            <a:r>
              <a:rPr lang="es-ES" sz="1200" dirty="0" err="1">
                <a:ea typeface="Times New Roman" panose="02020603050405020304" pitchFamily="18" charset="0"/>
                <a:cs typeface="Times New Roman" panose="02020603050405020304" pitchFamily="18" charset="0"/>
              </a:rPr>
              <a:t>Areso</a:t>
            </a:r>
            <a:r>
              <a:rPr lang="es-ES" sz="1200" dirty="0">
                <a:ea typeface="Times New Roman" panose="02020603050405020304" pitchFamily="18" charset="0"/>
                <a:cs typeface="Times New Roman" panose="02020603050405020304" pitchFamily="18" charset="0"/>
              </a:rPr>
              <a:t>, Enrique </a:t>
            </a:r>
            <a:r>
              <a:rPr lang="es-ES" sz="1200" dirty="0" err="1">
                <a:ea typeface="Times New Roman" panose="02020603050405020304" pitchFamily="18" charset="0"/>
                <a:cs typeface="Times New Roman" panose="02020603050405020304" pitchFamily="18" charset="0"/>
              </a:rPr>
              <a:t>Bardaji</a:t>
            </a:r>
            <a:r>
              <a:rPr lang="es-ES" sz="1200" dirty="0">
                <a:ea typeface="Times New Roman" panose="02020603050405020304" pitchFamily="18" charset="0"/>
                <a:cs typeface="Times New Roman" panose="02020603050405020304" pitchFamily="18" charset="0"/>
              </a:rPr>
              <a:t> y Jesús López.</a:t>
            </a:r>
            <a:endParaRPr lang="es-ES" sz="1200" dirty="0">
              <a:effectLst/>
              <a:ea typeface="Times New Roman" panose="02020603050405020304" pitchFamily="18" charset="0"/>
            </a:endParaRPr>
          </a:p>
        </p:txBody>
      </p:sp>
    </p:spTree>
    <p:extLst>
      <p:ext uri="{BB962C8B-B14F-4D97-AF65-F5344CB8AC3E}">
        <p14:creationId xmlns:p14="http://schemas.microsoft.com/office/powerpoint/2010/main" val="18884642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226472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MEMORIA DE GESTIÓN:</a:t>
            </a:r>
            <a:br>
              <a:rPr lang="es-ES" sz="3200" dirty="0">
                <a:solidFill>
                  <a:srgbClr val="000000"/>
                </a:solidFill>
              </a:rPr>
            </a:br>
            <a:r>
              <a:rPr lang="es-ES" sz="2400" dirty="0">
                <a:solidFill>
                  <a:srgbClr val="000000"/>
                </a:solidFill>
                <a:latin typeface="+mn-lt"/>
              </a:rPr>
              <a:t>CONVENIOS</a:t>
            </a:r>
            <a:endParaRPr lang="es-ES" sz="4000" dirty="0">
              <a:solidFill>
                <a:srgbClr val="000000"/>
              </a:solidFill>
            </a:endParaRPr>
          </a:p>
        </p:txBody>
      </p:sp>
      <p:sp>
        <p:nvSpPr>
          <p:cNvPr id="27" name="Rectángulo 26">
            <a:extLst>
              <a:ext uri="{FF2B5EF4-FFF2-40B4-BE49-F238E27FC236}">
                <a16:creationId xmlns:a16="http://schemas.microsoft.com/office/drawing/2014/main" id="{66C2DA7D-926B-43E7-BE84-04577E48686B}"/>
              </a:ext>
            </a:extLst>
          </p:cNvPr>
          <p:cNvSpPr/>
          <p:nvPr/>
        </p:nvSpPr>
        <p:spPr>
          <a:xfrm>
            <a:off x="281550" y="1471148"/>
            <a:ext cx="6512415" cy="3323987"/>
          </a:xfrm>
          <a:prstGeom prst="rect">
            <a:avLst/>
          </a:prstGeom>
        </p:spPr>
        <p:txBody>
          <a:bodyPr wrap="square">
            <a:spAutoFit/>
          </a:bodyPr>
          <a:lstStyle/>
          <a:p>
            <a:pPr algn="just"/>
            <a:r>
              <a:rPr lang="es-ES" sz="1400" dirty="0">
                <a:solidFill>
                  <a:srgbClr val="000000"/>
                </a:solidFill>
                <a:cs typeface="Franklin Gothic Book"/>
              </a:rPr>
              <a:t>-</a:t>
            </a:r>
            <a:r>
              <a:rPr lang="es-ES" sz="1400" b="1" dirty="0">
                <a:solidFill>
                  <a:srgbClr val="000000"/>
                </a:solidFill>
                <a:cs typeface="Franklin Gothic Book"/>
              </a:rPr>
              <a:t>C</a:t>
            </a:r>
            <a:r>
              <a:rPr lang="es-ES" sz="1400" b="1" dirty="0">
                <a:cs typeface="Franklin Gothic Book"/>
              </a:rPr>
              <a:t>onvenio de colaboración entre el Ayuntamiento de Murcia y el Colegio Oficial de Arquitectos de la Región de Murcia</a:t>
            </a:r>
            <a:r>
              <a:rPr lang="es-ES" sz="1400" dirty="0">
                <a:cs typeface="Franklin Gothic Book"/>
              </a:rPr>
              <a:t> sobre la implantación del Informe previo de Idoneidad técnica y Urbanística en los procedimientos de concesión de licencias urbanísticas.</a:t>
            </a:r>
          </a:p>
          <a:p>
            <a:pPr algn="just"/>
            <a:endParaRPr lang="es-ES" sz="1400" dirty="0">
              <a:latin typeface="Franklin Gothic Book"/>
              <a:cs typeface="Franklin Gothic Book"/>
            </a:endParaRPr>
          </a:p>
          <a:p>
            <a:pPr algn="just"/>
            <a:r>
              <a:rPr lang="es-ES" sz="1400" dirty="0">
                <a:latin typeface="+mj-lt"/>
                <a:cs typeface="Franklin Gothic Book"/>
              </a:rPr>
              <a:t>-Convenio de colaboración </a:t>
            </a:r>
            <a:r>
              <a:rPr lang="es-ES" sz="1400" dirty="0" err="1">
                <a:latin typeface="+mj-lt"/>
                <a:cs typeface="Franklin Gothic Book"/>
              </a:rPr>
              <a:t>Coamu</a:t>
            </a:r>
            <a:r>
              <a:rPr lang="es-ES" sz="1400" dirty="0">
                <a:latin typeface="+mj-lt"/>
                <a:cs typeface="Franklin Gothic Book"/>
              </a:rPr>
              <a:t> con la Mercantil BIMMATE suscrito con:</a:t>
            </a:r>
          </a:p>
          <a:p>
            <a:pPr algn="just"/>
            <a:r>
              <a:rPr lang="es-ES" sz="1400" dirty="0">
                <a:latin typeface="Franklin Gothic Book"/>
                <a:cs typeface="Franklin Gothic Book"/>
              </a:rPr>
              <a:t>Colegio Oficial de Aparejadores y Arquitectos Técnicos de Córdoba</a:t>
            </a:r>
          </a:p>
          <a:p>
            <a:pPr algn="just"/>
            <a:r>
              <a:rPr lang="es-ES" sz="1400" dirty="0">
                <a:latin typeface="Franklin Gothic Book"/>
                <a:cs typeface="Franklin Gothic Book"/>
              </a:rPr>
              <a:t>Colegio Oficial de Aparejadores y Arquitectos Técnicos de Almería</a:t>
            </a:r>
          </a:p>
          <a:p>
            <a:pPr algn="just"/>
            <a:r>
              <a:rPr lang="es-ES" sz="1400" dirty="0">
                <a:latin typeface="Franklin Gothic Book"/>
                <a:cs typeface="Franklin Gothic Book"/>
              </a:rPr>
              <a:t>Colegio Oficial de Aparejadores y Arquitectos Técnicos de Badajoz</a:t>
            </a:r>
          </a:p>
          <a:p>
            <a:pPr algn="just"/>
            <a:r>
              <a:rPr lang="es-ES" sz="1400" dirty="0">
                <a:latin typeface="Franklin Gothic Book"/>
                <a:cs typeface="Franklin Gothic Book"/>
              </a:rPr>
              <a:t>Colegio Oficial de Arquitectos de Castilla La Mancha</a:t>
            </a:r>
          </a:p>
          <a:p>
            <a:pPr algn="just"/>
            <a:endParaRPr lang="es-ES" sz="1400" dirty="0">
              <a:cs typeface="Franklin Gothic Book"/>
            </a:endParaRPr>
          </a:p>
          <a:p>
            <a:pPr algn="just"/>
            <a:r>
              <a:rPr lang="es-ES" sz="1400" dirty="0">
                <a:cs typeface="Franklin Gothic Book"/>
              </a:rPr>
              <a:t>-</a:t>
            </a:r>
            <a:r>
              <a:rPr lang="es-ES" sz="1400" b="1" dirty="0">
                <a:cs typeface="Franklin Gothic Book"/>
              </a:rPr>
              <a:t>Convenio de colaboración CTEM Memorias suscrito con</a:t>
            </a:r>
            <a:r>
              <a:rPr lang="es-ES" sz="1400" dirty="0">
                <a:cs typeface="Franklin Gothic Book"/>
              </a:rPr>
              <a:t>:</a:t>
            </a:r>
          </a:p>
          <a:p>
            <a:pPr algn="just"/>
            <a:r>
              <a:rPr lang="es-ES" sz="1400" dirty="0">
                <a:latin typeface="Franklin Gothic Book"/>
                <a:cs typeface="Franklin Gothic Book"/>
              </a:rPr>
              <a:t>Colegio Oficial de Arquitectos de Castilla y León</a:t>
            </a:r>
          </a:p>
          <a:p>
            <a:pPr algn="just"/>
            <a:r>
              <a:rPr lang="es-ES" sz="1400" dirty="0">
                <a:latin typeface="Franklin Gothic Book"/>
                <a:cs typeface="Franklin Gothic Book"/>
              </a:rPr>
              <a:t>Colegio Oficial de Arquitectos de la Comunidad Valenciana</a:t>
            </a:r>
          </a:p>
          <a:p>
            <a:pPr algn="just"/>
            <a:r>
              <a:rPr lang="es-ES" sz="1400" dirty="0">
                <a:latin typeface="Franklin Gothic Book"/>
                <a:cs typeface="Franklin Gothic Book"/>
              </a:rPr>
              <a:t>Colegio Oficial de Aparejadores de Alicante</a:t>
            </a:r>
          </a:p>
        </p:txBody>
      </p:sp>
    </p:spTree>
    <p:extLst>
      <p:ext uri="{BB962C8B-B14F-4D97-AF65-F5344CB8AC3E}">
        <p14:creationId xmlns:p14="http://schemas.microsoft.com/office/powerpoint/2010/main" val="408477066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226472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a:t>
            </a:r>
            <a:br>
              <a:rPr lang="es-ES" sz="3200" dirty="0">
                <a:solidFill>
                  <a:srgbClr val="000000"/>
                </a:solidFill>
              </a:rPr>
            </a:br>
            <a:r>
              <a:rPr lang="es-ES" sz="2400" dirty="0">
                <a:solidFill>
                  <a:srgbClr val="000000"/>
                </a:solidFill>
                <a:latin typeface="+mn-lt"/>
              </a:rPr>
              <a:t>CONVENIOS</a:t>
            </a:r>
            <a:endParaRPr lang="es-ES" sz="4000" dirty="0">
              <a:solidFill>
                <a:srgbClr val="000000"/>
              </a:solidFill>
            </a:endParaRPr>
          </a:p>
        </p:txBody>
      </p:sp>
      <p:sp>
        <p:nvSpPr>
          <p:cNvPr id="35" name="Rectángulo 34">
            <a:extLst>
              <a:ext uri="{FF2B5EF4-FFF2-40B4-BE49-F238E27FC236}">
                <a16:creationId xmlns:a16="http://schemas.microsoft.com/office/drawing/2014/main" id="{0C57FC7F-2DC6-4C07-A9CA-716337CB108B}"/>
              </a:ext>
            </a:extLst>
          </p:cNvPr>
          <p:cNvSpPr/>
          <p:nvPr/>
        </p:nvSpPr>
        <p:spPr>
          <a:xfrm>
            <a:off x="281551" y="1037536"/>
            <a:ext cx="5922301" cy="954107"/>
          </a:xfrm>
          <a:prstGeom prst="rect">
            <a:avLst/>
          </a:prstGeom>
        </p:spPr>
        <p:txBody>
          <a:bodyPr wrap="square">
            <a:spAutoFit/>
          </a:bodyPr>
          <a:lstStyle/>
          <a:p>
            <a:pPr algn="just"/>
            <a:r>
              <a:rPr lang="es-ES" sz="1400" dirty="0">
                <a:cs typeface="Franklin Gothic Book"/>
              </a:rPr>
              <a:t>9 de noviembre</a:t>
            </a:r>
          </a:p>
          <a:p>
            <a:pPr algn="just"/>
            <a:endParaRPr lang="es-ES" sz="1400" dirty="0">
              <a:cs typeface="Franklin Gothic Book"/>
            </a:endParaRPr>
          </a:p>
          <a:p>
            <a:pPr algn="just"/>
            <a:r>
              <a:rPr lang="es-ES" sz="1400" b="1" dirty="0">
                <a:cs typeface="Franklin Gothic Book"/>
              </a:rPr>
              <a:t>Firma del Convenio entre el Ayuntamiento de Murcia y el COAMU</a:t>
            </a:r>
          </a:p>
          <a:p>
            <a:pPr algn="just"/>
            <a:endParaRPr lang="es-ES" sz="1400" b="1" dirty="0">
              <a:cs typeface="Franklin Gothic Book"/>
            </a:endParaRPr>
          </a:p>
        </p:txBody>
      </p:sp>
      <p:pic>
        <p:nvPicPr>
          <p:cNvPr id="2" name="Imagen 1"/>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92369" y="1844757"/>
            <a:ext cx="5430325" cy="3258195"/>
          </a:xfrm>
          <a:prstGeom prst="rect">
            <a:avLst/>
          </a:prstGeom>
        </p:spPr>
      </p:pic>
      <p:sp>
        <p:nvSpPr>
          <p:cNvPr id="3" name="CuadroTexto 2">
            <a:extLst>
              <a:ext uri="{FF2B5EF4-FFF2-40B4-BE49-F238E27FC236}">
                <a16:creationId xmlns:a16="http://schemas.microsoft.com/office/drawing/2014/main" id="{D5909FCE-EBE6-4B68-882B-8C8C3D1E85C3}"/>
              </a:ext>
            </a:extLst>
          </p:cNvPr>
          <p:cNvSpPr txBox="1"/>
          <p:nvPr/>
        </p:nvSpPr>
        <p:spPr>
          <a:xfrm>
            <a:off x="492369" y="5217675"/>
            <a:ext cx="6161452" cy="1384995"/>
          </a:xfrm>
          <a:prstGeom prst="rect">
            <a:avLst/>
          </a:prstGeom>
          <a:noFill/>
        </p:spPr>
        <p:txBody>
          <a:bodyPr wrap="square" rtlCol="0">
            <a:spAutoFit/>
          </a:bodyPr>
          <a:lstStyle/>
          <a:p>
            <a:r>
              <a:rPr lang="es-ES" sz="1200" dirty="0"/>
              <a:t>El Convenio con el Ayuntamiento de Murcia tiene como objetivo mejorar la agilización administrativa, reducir los plazos en la concesión de licencias. Se crea una mesa mixta entre técnicos municipales y COAMU con objeto de acordar procedimientos, interpretaciones legislativas, estandarización de procedimientos de verificación y mejorar la respuesta de dudas técnicas con el colegiado. El COAMU a petición del promotor puede elaborar un </a:t>
            </a:r>
            <a:r>
              <a:rPr lang="es-ES" sz="1200" dirty="0" err="1"/>
              <a:t>pre-informe</a:t>
            </a:r>
            <a:r>
              <a:rPr lang="es-ES" sz="1200" dirty="0"/>
              <a:t> de idoneidad técnica , que validará la administración. Se ha comenzado esta labor con la clasificación RU.</a:t>
            </a:r>
          </a:p>
        </p:txBody>
      </p:sp>
    </p:spTree>
    <p:extLst>
      <p:ext uri="{BB962C8B-B14F-4D97-AF65-F5344CB8AC3E}">
        <p14:creationId xmlns:p14="http://schemas.microsoft.com/office/powerpoint/2010/main" val="25254455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226472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MEMORIA DE GESTIÓN:</a:t>
            </a:r>
            <a:br>
              <a:rPr lang="es-ES" sz="3200" dirty="0">
                <a:solidFill>
                  <a:srgbClr val="000000"/>
                </a:solidFill>
              </a:rPr>
            </a:br>
            <a:r>
              <a:rPr lang="es-ES" sz="2400" dirty="0">
                <a:solidFill>
                  <a:srgbClr val="000000"/>
                </a:solidFill>
                <a:latin typeface="+mn-lt"/>
              </a:rPr>
              <a:t>mesas técnicas</a:t>
            </a:r>
            <a:endParaRPr lang="es-ES" sz="4000" dirty="0">
              <a:solidFill>
                <a:srgbClr val="000000"/>
              </a:solidFill>
            </a:endParaRPr>
          </a:p>
        </p:txBody>
      </p:sp>
      <p:sp>
        <p:nvSpPr>
          <p:cNvPr id="27" name="Rectángulo 26">
            <a:extLst>
              <a:ext uri="{FF2B5EF4-FFF2-40B4-BE49-F238E27FC236}">
                <a16:creationId xmlns:a16="http://schemas.microsoft.com/office/drawing/2014/main" id="{4038C733-9E07-445A-AD5D-EF9E2E6232C3}"/>
              </a:ext>
            </a:extLst>
          </p:cNvPr>
          <p:cNvSpPr/>
          <p:nvPr/>
        </p:nvSpPr>
        <p:spPr>
          <a:xfrm>
            <a:off x="152400" y="1387669"/>
            <a:ext cx="6512415" cy="4531369"/>
          </a:xfrm>
          <a:prstGeom prst="rect">
            <a:avLst/>
          </a:prstGeom>
        </p:spPr>
        <p:txBody>
          <a:bodyPr wrap="square">
            <a:spAutoFit/>
          </a:bodyPr>
          <a:lstStyle/>
          <a:p>
            <a:pPr marL="171450" lvl="0" indent="-171450" algn="just">
              <a:lnSpc>
                <a:spcPct val="115000"/>
              </a:lnSpc>
              <a:spcAft>
                <a:spcPts val="0"/>
              </a:spcAft>
              <a:buSzPts val="1200"/>
              <a:buFont typeface="Arial"/>
              <a:buChar char="•"/>
            </a:pPr>
            <a:r>
              <a:rPr lang="es-ES" sz="1400" b="1" dirty="0">
                <a:solidFill>
                  <a:srgbClr val="000000"/>
                </a:solidFill>
                <a:latin typeface="Franklin Gothic Book"/>
                <a:ea typeface="Calibri" panose="020F0502020204030204" pitchFamily="34" charset="0"/>
                <a:cs typeface="Franklin Gothic Book"/>
              </a:rPr>
              <a:t>Mesa de Urbanismo COAMU</a:t>
            </a:r>
            <a:r>
              <a:rPr lang="es-ES" sz="1400" b="1" dirty="0">
                <a:latin typeface="Franklin Gothic Book"/>
                <a:ea typeface="Calibri" panose="020F0502020204030204" pitchFamily="34" charset="0"/>
                <a:cs typeface="Franklin Gothic Book"/>
              </a:rPr>
              <a:t> de A</a:t>
            </a:r>
            <a:r>
              <a:rPr lang="es-ES" sz="1400" b="1" dirty="0">
                <a:latin typeface="Franklin Gothic Book"/>
                <a:cs typeface="Franklin Gothic Book"/>
              </a:rPr>
              <a:t>NÁLISIS Y PROPUESTAS DEL Decreto‐Ley n.º 3/2020, de 23 de abril, de </a:t>
            </a:r>
            <a:r>
              <a:rPr lang="es-ES" sz="1400" dirty="0">
                <a:latin typeface="Franklin Gothic Book"/>
                <a:cs typeface="Franklin Gothic Book"/>
              </a:rPr>
              <a:t>mitigación del impacto socioeconómico del COVID‐19 en el área de vivienda e infraestructuras (BORM 28/04/2020) 26 Y 29 DE MAYO Y 11 DE JUNIO</a:t>
            </a:r>
          </a:p>
          <a:p>
            <a:pPr marL="171450" lvl="0" indent="-171450" algn="just">
              <a:lnSpc>
                <a:spcPct val="115000"/>
              </a:lnSpc>
              <a:spcAft>
                <a:spcPts val="0"/>
              </a:spcAft>
              <a:buSzPts val="1200"/>
              <a:buFont typeface="Arial"/>
              <a:buChar char="•"/>
            </a:pPr>
            <a:r>
              <a:rPr lang="es-ES" sz="1400" b="1" dirty="0">
                <a:latin typeface="Franklin Gothic Book"/>
                <a:ea typeface="Calibri" panose="020F0502020204030204" pitchFamily="34" charset="0"/>
                <a:cs typeface="Franklin Gothic Book"/>
              </a:rPr>
              <a:t>Mesa técnica bilateral para </a:t>
            </a:r>
            <a:r>
              <a:rPr lang="es-ES" sz="1400" b="1" dirty="0">
                <a:latin typeface="Franklin Gothic Book"/>
                <a:cs typeface="Franklin Gothic Book"/>
              </a:rPr>
              <a:t>la firma del Convenio entre el COAMU y el Ayuntamiento de Murcia para la emisión de Informes de Idoneidad Técnica y Urbanística sobre los expedientes de concesión de licencias de obra constituida a tal efecto por los Servicios Técnicos del COAMU y los técnicos municipales</a:t>
            </a:r>
            <a:endParaRPr lang="es-ES" sz="1400" b="1" dirty="0">
              <a:latin typeface="Franklin Gothic Book"/>
              <a:ea typeface="Calibri" panose="020F0502020204030204" pitchFamily="34" charset="0"/>
              <a:cs typeface="Franklin Gothic Book"/>
            </a:endParaRPr>
          </a:p>
          <a:p>
            <a:pPr marL="171450" lvl="0" indent="-171450" algn="just">
              <a:lnSpc>
                <a:spcPct val="115000"/>
              </a:lnSpc>
              <a:spcAft>
                <a:spcPts val="0"/>
              </a:spcAft>
              <a:buSzPts val="1200"/>
              <a:buFont typeface="Arial"/>
              <a:buChar char="•"/>
            </a:pPr>
            <a:r>
              <a:rPr lang="es-ES" sz="1400" b="1" dirty="0">
                <a:solidFill>
                  <a:srgbClr val="000000"/>
                </a:solidFill>
                <a:latin typeface="Franklin Gothic Book"/>
                <a:ea typeface="Calibri" panose="020F0502020204030204" pitchFamily="34" charset="0"/>
                <a:cs typeface="Franklin Gothic Book"/>
              </a:rPr>
              <a:t>Comité Técnico Feria de la Construcción, Sostenibilidad y Rehabilitación</a:t>
            </a:r>
            <a:endParaRPr lang="es-ES" sz="1400" dirty="0">
              <a:solidFill>
                <a:srgbClr val="000000"/>
              </a:solidFill>
              <a:latin typeface="Franklin Gothic Book"/>
              <a:ea typeface="Calibri" panose="020F0502020204030204" pitchFamily="34" charset="0"/>
              <a:cs typeface="Franklin Gothic Book"/>
            </a:endParaRPr>
          </a:p>
          <a:p>
            <a:pPr marL="171450" lvl="0" indent="-171450" algn="just">
              <a:lnSpc>
                <a:spcPct val="115000"/>
              </a:lnSpc>
              <a:spcAft>
                <a:spcPts val="0"/>
              </a:spcAft>
              <a:buSzPts val="1200"/>
              <a:buFont typeface="Arial"/>
              <a:buChar char="•"/>
            </a:pPr>
            <a:r>
              <a:rPr lang="es-ES" sz="1400" b="1" dirty="0">
                <a:solidFill>
                  <a:srgbClr val="000000"/>
                </a:solidFill>
                <a:latin typeface="Franklin Gothic Book"/>
                <a:ea typeface="Calibri" panose="020F0502020204030204" pitchFamily="34" charset="0"/>
                <a:cs typeface="Franklin Gothic Book"/>
              </a:rPr>
              <a:t>Mesa de trabajo para </a:t>
            </a:r>
            <a:r>
              <a:rPr lang="es-ES" sz="1400" b="1" dirty="0">
                <a:latin typeface="Franklin Gothic Book"/>
                <a:cs typeface="Franklin Gothic Book"/>
              </a:rPr>
              <a:t>de trabajo para la constitución de la Unidad de Acción Territorial Mar Menor </a:t>
            </a:r>
            <a:endParaRPr lang="es-ES" sz="1400" b="1" dirty="0">
              <a:latin typeface="Franklin Gothic Book"/>
              <a:ea typeface="Calibri" panose="020F0502020204030204" pitchFamily="34" charset="0"/>
              <a:cs typeface="Franklin Gothic Book"/>
            </a:endParaRPr>
          </a:p>
          <a:p>
            <a:pPr marL="171450" lvl="0" indent="-171450" algn="just">
              <a:lnSpc>
                <a:spcPct val="115000"/>
              </a:lnSpc>
              <a:spcAft>
                <a:spcPts val="0"/>
              </a:spcAft>
              <a:buSzPts val="1200"/>
              <a:buFont typeface="Arial"/>
              <a:buChar char="•"/>
            </a:pPr>
            <a:r>
              <a:rPr lang="es-ES" sz="1400" b="1" dirty="0">
                <a:solidFill>
                  <a:srgbClr val="000000"/>
                </a:solidFill>
                <a:latin typeface="Franklin Gothic Book"/>
                <a:ea typeface="Calibri" panose="020F0502020204030204" pitchFamily="34" charset="0"/>
                <a:cs typeface="Franklin Gothic Book"/>
              </a:rPr>
              <a:t>Mesa Trabajo CONSEJO SOCIAL DE MURCIA</a:t>
            </a:r>
            <a:endParaRPr lang="es-ES" sz="1400" dirty="0">
              <a:solidFill>
                <a:srgbClr val="000000"/>
              </a:solidFill>
              <a:latin typeface="Franklin Gothic Book"/>
              <a:ea typeface="Calibri" panose="020F0502020204030204" pitchFamily="34" charset="0"/>
              <a:cs typeface="Franklin Gothic Book"/>
            </a:endParaRPr>
          </a:p>
          <a:p>
            <a:pPr marL="171450" lvl="0" indent="-171450" algn="just">
              <a:lnSpc>
                <a:spcPct val="115000"/>
              </a:lnSpc>
              <a:spcAft>
                <a:spcPts val="0"/>
              </a:spcAft>
              <a:buSzPts val="1200"/>
              <a:buFont typeface="Arial"/>
              <a:buChar char="•"/>
            </a:pPr>
            <a:r>
              <a:rPr lang="es-ES" sz="1400" b="1" dirty="0">
                <a:latin typeface="Franklin Gothic Book"/>
                <a:cs typeface="Franklin Gothic Book"/>
              </a:rPr>
              <a:t>Mesa de trabajo para formular Estrategias de ARQUITECTURA Y CONSTRUCCIÓN SOSTENIBLE ( EACS)</a:t>
            </a:r>
            <a:endParaRPr lang="es-ES" sz="1400" b="1" dirty="0">
              <a:latin typeface="Franklin Gothic Book"/>
              <a:ea typeface="Calibri" panose="020F0502020204030204" pitchFamily="34" charset="0"/>
              <a:cs typeface="Franklin Gothic Book"/>
            </a:endParaRPr>
          </a:p>
          <a:p>
            <a:pPr marL="171450" lvl="0" indent="-171450" algn="just">
              <a:lnSpc>
                <a:spcPct val="115000"/>
              </a:lnSpc>
              <a:spcAft>
                <a:spcPts val="0"/>
              </a:spcAft>
              <a:buSzPts val="1200"/>
              <a:buFont typeface="Arial"/>
              <a:buChar char="•"/>
            </a:pPr>
            <a:r>
              <a:rPr lang="es-ES" sz="1400" b="1" dirty="0">
                <a:solidFill>
                  <a:srgbClr val="000000"/>
                </a:solidFill>
                <a:latin typeface="Franklin Gothic Book"/>
                <a:ea typeface="Calibri" panose="020F0502020204030204" pitchFamily="34" charset="0"/>
                <a:cs typeface="Franklin Gothic Book"/>
              </a:rPr>
              <a:t>I FORO DANA en el Levante Español</a:t>
            </a:r>
            <a:endParaRPr lang="es-ES" sz="1400" dirty="0">
              <a:solidFill>
                <a:srgbClr val="000000"/>
              </a:solidFill>
              <a:latin typeface="Franklin Gothic Book"/>
              <a:ea typeface="Calibri" panose="020F0502020204030204" pitchFamily="34" charset="0"/>
              <a:cs typeface="Franklin Gothic Book"/>
            </a:endParaRPr>
          </a:p>
          <a:p>
            <a:pPr marL="171450" lvl="0" indent="-171450" algn="just">
              <a:lnSpc>
                <a:spcPct val="115000"/>
              </a:lnSpc>
              <a:spcAft>
                <a:spcPts val="0"/>
              </a:spcAft>
              <a:buSzPts val="1200"/>
              <a:buFont typeface="Arial"/>
              <a:buChar char="•"/>
            </a:pPr>
            <a:r>
              <a:rPr lang="es-ES" sz="1400" b="1" dirty="0">
                <a:solidFill>
                  <a:srgbClr val="000000"/>
                </a:solidFill>
                <a:latin typeface="Franklin Gothic Book"/>
                <a:ea typeface="Calibri" panose="020F0502020204030204" pitchFamily="34" charset="0"/>
                <a:cs typeface="Franklin Gothic Book"/>
              </a:rPr>
              <a:t>Constitución Grupo de Trabajo para análisis mantenimiento Sede Colegial</a:t>
            </a:r>
          </a:p>
          <a:p>
            <a:pPr marL="171450" lvl="0" indent="-171450" algn="just">
              <a:lnSpc>
                <a:spcPct val="115000"/>
              </a:lnSpc>
              <a:spcAft>
                <a:spcPts val="0"/>
              </a:spcAft>
              <a:buSzPts val="1200"/>
              <a:buFont typeface="Arial"/>
              <a:buChar char="•"/>
            </a:pPr>
            <a:r>
              <a:rPr lang="es-ES" sz="1400" b="1" dirty="0">
                <a:solidFill>
                  <a:srgbClr val="000000"/>
                </a:solidFill>
                <a:latin typeface="Franklin Gothic Book"/>
                <a:ea typeface="Calibri" panose="020F0502020204030204" pitchFamily="34" charset="0"/>
                <a:cs typeface="Franklin Gothic Book"/>
              </a:rPr>
              <a:t>Tribunal Fin de Grado UCAM, junio, julio y septiembre 2020</a:t>
            </a:r>
          </a:p>
          <a:p>
            <a:pPr marL="171450" lvl="0" indent="-171450" algn="just">
              <a:lnSpc>
                <a:spcPct val="115000"/>
              </a:lnSpc>
              <a:spcAft>
                <a:spcPts val="0"/>
              </a:spcAft>
              <a:buSzPts val="1200"/>
              <a:buFont typeface="Arial"/>
              <a:buChar char="•"/>
            </a:pPr>
            <a:r>
              <a:rPr lang="es-ES" sz="1400" b="1" dirty="0">
                <a:solidFill>
                  <a:srgbClr val="000000"/>
                </a:solidFill>
                <a:latin typeface="Franklin Gothic Book"/>
                <a:ea typeface="Calibri" panose="020F0502020204030204" pitchFamily="34" charset="0"/>
                <a:cs typeface="Franklin Gothic Book"/>
              </a:rPr>
              <a:t>Trabajos fin de Máster Arquitectura UPCT Julio 2020</a:t>
            </a:r>
            <a:endParaRPr lang="es-ES" sz="1400" dirty="0">
              <a:solidFill>
                <a:srgbClr val="000000"/>
              </a:solidFill>
              <a:latin typeface="Franklin Gothic Book"/>
              <a:ea typeface="Calibri" panose="020F0502020204030204" pitchFamily="34" charset="0"/>
              <a:cs typeface="Franklin Gothic Book"/>
            </a:endParaRPr>
          </a:p>
        </p:txBody>
      </p:sp>
    </p:spTree>
    <p:extLst>
      <p:ext uri="{BB962C8B-B14F-4D97-AF65-F5344CB8AC3E}">
        <p14:creationId xmlns:p14="http://schemas.microsoft.com/office/powerpoint/2010/main" val="328719401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226472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a:t>
            </a:r>
            <a:br>
              <a:rPr lang="es-ES" sz="3200" dirty="0">
                <a:solidFill>
                  <a:srgbClr val="000000"/>
                </a:solidFill>
              </a:rPr>
            </a:br>
            <a:r>
              <a:rPr lang="es-ES" sz="2400" dirty="0">
                <a:solidFill>
                  <a:srgbClr val="000000"/>
                </a:solidFill>
                <a:latin typeface="+mn-lt"/>
              </a:rPr>
              <a:t>ARTÍCULOS EN PRENSA</a:t>
            </a:r>
            <a:endParaRPr lang="es-ES" sz="4000" dirty="0">
              <a:solidFill>
                <a:srgbClr val="000000"/>
              </a:solidFill>
            </a:endParaRPr>
          </a:p>
        </p:txBody>
      </p:sp>
      <p:pic>
        <p:nvPicPr>
          <p:cNvPr id="27" name="Imagen 26">
            <a:extLst>
              <a:ext uri="{FF2B5EF4-FFF2-40B4-BE49-F238E27FC236}">
                <a16:creationId xmlns:a16="http://schemas.microsoft.com/office/drawing/2014/main" id="{E377C14F-F488-4453-B235-8DD71CD22DD9}"/>
              </a:ext>
            </a:extLst>
          </p:cNvPr>
          <p:cNvPicPr>
            <a:picLocks noChangeAspect="1"/>
          </p:cNvPicPr>
          <p:nvPr/>
        </p:nvPicPr>
        <p:blipFill>
          <a:blip r:embed="rId4"/>
          <a:stretch>
            <a:fillRect/>
          </a:stretch>
        </p:blipFill>
        <p:spPr>
          <a:xfrm>
            <a:off x="180786" y="1387802"/>
            <a:ext cx="3360540" cy="4326490"/>
          </a:xfrm>
          <a:prstGeom prst="rect">
            <a:avLst/>
          </a:prstGeom>
        </p:spPr>
      </p:pic>
      <p:pic>
        <p:nvPicPr>
          <p:cNvPr id="28" name="Imagen 27" descr="Captura de pantalla de un periódico&#10;&#10;Descripción generada automáticamente">
            <a:extLst>
              <a:ext uri="{FF2B5EF4-FFF2-40B4-BE49-F238E27FC236}">
                <a16:creationId xmlns:a16="http://schemas.microsoft.com/office/drawing/2014/main" id="{D34B68FA-6C22-4468-B60B-6EE938961A7B}"/>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576700" y="1544085"/>
            <a:ext cx="1610971" cy="2198057"/>
          </a:xfrm>
          <a:prstGeom prst="rect">
            <a:avLst/>
          </a:prstGeom>
        </p:spPr>
      </p:pic>
      <p:pic>
        <p:nvPicPr>
          <p:cNvPr id="30" name="Imagen 29" descr="Un periódico con la foto de una persona&#10;&#10;Descripción generada automáticamente">
            <a:extLst>
              <a:ext uri="{FF2B5EF4-FFF2-40B4-BE49-F238E27FC236}">
                <a16:creationId xmlns:a16="http://schemas.microsoft.com/office/drawing/2014/main" id="{7AC06151-7702-429F-944F-F6A56C08BF8E}"/>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5212894" y="1544085"/>
            <a:ext cx="1620635" cy="2198057"/>
          </a:xfrm>
          <a:prstGeom prst="rect">
            <a:avLst/>
          </a:prstGeom>
        </p:spPr>
      </p:pic>
      <p:pic>
        <p:nvPicPr>
          <p:cNvPr id="31" name="Imagen 30" descr="Un periódico con la foto de una persona&#10;&#10;Descripción generada automáticamente">
            <a:extLst>
              <a:ext uri="{FF2B5EF4-FFF2-40B4-BE49-F238E27FC236}">
                <a16:creationId xmlns:a16="http://schemas.microsoft.com/office/drawing/2014/main" id="{33E5E78A-9DDD-4630-984C-E6D970F9F07A}"/>
              </a:ext>
            </a:extLst>
          </p:cNvPr>
          <p:cNvPicPr>
            <a:picLocks noChangeAspect="1"/>
          </p:cNvPicPr>
          <p:nvPr/>
        </p:nvPicPr>
        <p:blipFill rotWithShape="1">
          <a:blip r:embed="rId7" cstate="email">
            <a:extLst>
              <a:ext uri="{28A0092B-C50C-407E-A947-70E740481C1C}">
                <a14:useLocalDpi xmlns:a14="http://schemas.microsoft.com/office/drawing/2010/main" val="0"/>
              </a:ext>
            </a:extLst>
          </a:blip>
          <a:srcRect r="20390"/>
          <a:stretch/>
        </p:blipFill>
        <p:spPr>
          <a:xfrm>
            <a:off x="3576700" y="3470028"/>
            <a:ext cx="1610971" cy="2044599"/>
          </a:xfrm>
          <a:prstGeom prst="rect">
            <a:avLst/>
          </a:prstGeom>
        </p:spPr>
      </p:pic>
      <p:pic>
        <p:nvPicPr>
          <p:cNvPr id="32" name="Imagen 31" descr="Captura de pantalla de un periódico&#10;&#10;Descripción generada automáticamente">
            <a:extLst>
              <a:ext uri="{FF2B5EF4-FFF2-40B4-BE49-F238E27FC236}">
                <a16:creationId xmlns:a16="http://schemas.microsoft.com/office/drawing/2014/main" id="{CFF78DEF-5823-4F7D-856F-5489CEB5FAB9}"/>
              </a:ext>
            </a:extLst>
          </p:cNvPr>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5212894" y="3455014"/>
            <a:ext cx="1620635" cy="2091704"/>
          </a:xfrm>
          <a:prstGeom prst="rect">
            <a:avLst/>
          </a:prstGeom>
        </p:spPr>
      </p:pic>
    </p:spTree>
    <p:extLst>
      <p:ext uri="{BB962C8B-B14F-4D97-AF65-F5344CB8AC3E}">
        <p14:creationId xmlns:p14="http://schemas.microsoft.com/office/powerpoint/2010/main" val="231561167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226472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a:t>
            </a:r>
            <a:br>
              <a:rPr lang="es-ES" sz="3200" dirty="0">
                <a:solidFill>
                  <a:srgbClr val="000000"/>
                </a:solidFill>
              </a:rPr>
            </a:br>
            <a:r>
              <a:rPr lang="es-ES" sz="2400" dirty="0">
                <a:solidFill>
                  <a:srgbClr val="000000"/>
                </a:solidFill>
                <a:latin typeface="+mn-lt"/>
              </a:rPr>
              <a:t>ARTÍCULOS EN PRENSA</a:t>
            </a:r>
            <a:endParaRPr lang="es-ES" sz="4000" dirty="0">
              <a:solidFill>
                <a:srgbClr val="000000"/>
              </a:solidFill>
            </a:endParaRPr>
          </a:p>
        </p:txBody>
      </p:sp>
      <p:pic>
        <p:nvPicPr>
          <p:cNvPr id="2" name="Imagen 1"/>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81550" y="1132784"/>
            <a:ext cx="4082650" cy="5570445"/>
          </a:xfrm>
          <a:prstGeom prst="rect">
            <a:avLst/>
          </a:prstGeom>
        </p:spPr>
      </p:pic>
    </p:spTree>
    <p:extLst>
      <p:ext uri="{BB962C8B-B14F-4D97-AF65-F5344CB8AC3E}">
        <p14:creationId xmlns:p14="http://schemas.microsoft.com/office/powerpoint/2010/main" val="26044891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226472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a:t>
            </a:r>
            <a:br>
              <a:rPr lang="es-ES" sz="2000" dirty="0">
                <a:solidFill>
                  <a:srgbClr val="000000"/>
                </a:solidFill>
              </a:rPr>
            </a:br>
            <a:r>
              <a:rPr lang="es-ES" sz="2400" dirty="0">
                <a:solidFill>
                  <a:srgbClr val="000000"/>
                </a:solidFill>
                <a:latin typeface="+mn-lt"/>
              </a:rPr>
              <a:t>Jornadas Técnicas</a:t>
            </a:r>
            <a:endParaRPr lang="es-ES" sz="4000" dirty="0">
              <a:solidFill>
                <a:srgbClr val="000000"/>
              </a:solidFill>
            </a:endParaRPr>
          </a:p>
        </p:txBody>
      </p:sp>
      <p:sp>
        <p:nvSpPr>
          <p:cNvPr id="30" name="Marcador de texto 1"/>
          <p:cNvSpPr txBox="1">
            <a:spLocks/>
          </p:cNvSpPr>
          <p:nvPr/>
        </p:nvSpPr>
        <p:spPr>
          <a:xfrm>
            <a:off x="281550" y="1025907"/>
            <a:ext cx="6541828" cy="3752454"/>
          </a:xfrm>
          <a:prstGeom prst="rect">
            <a:avLst/>
          </a:prstGeom>
        </p:spPr>
        <p:txBody>
          <a:bodyPr vert="horz" lIns="91440" tIns="45720" rIns="91440" bIns="45720" rtlCol="0" anchor="ctr">
            <a:normAutofit/>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endParaRPr lang="es-ES" sz="1100" dirty="0">
              <a:solidFill>
                <a:schemeClr val="tx1"/>
              </a:solidFill>
            </a:endParaRPr>
          </a:p>
          <a:p>
            <a:r>
              <a:rPr lang="es-ES" sz="1400" b="1" i="1" dirty="0">
                <a:solidFill>
                  <a:schemeClr val="tx1"/>
                </a:solidFill>
              </a:rPr>
              <a:t>-Jornada Técnica online </a:t>
            </a:r>
            <a:r>
              <a:rPr lang="es-ES" sz="1400" b="1" i="1" dirty="0" err="1">
                <a:solidFill>
                  <a:schemeClr val="tx1"/>
                </a:solidFill>
              </a:rPr>
              <a:t>sate</a:t>
            </a:r>
            <a:r>
              <a:rPr lang="es-ES" sz="1400" b="1" i="1" dirty="0">
                <a:solidFill>
                  <a:schemeClr val="tx1"/>
                </a:solidFill>
              </a:rPr>
              <a:t> </a:t>
            </a:r>
            <a:r>
              <a:rPr lang="es-ES" sz="1400" b="1" i="1" dirty="0" err="1">
                <a:solidFill>
                  <a:schemeClr val="tx1"/>
                </a:solidFill>
              </a:rPr>
              <a:t>traditerm</a:t>
            </a:r>
            <a:r>
              <a:rPr lang="es-ES" sz="1400" b="1" i="1" dirty="0">
                <a:solidFill>
                  <a:schemeClr val="tx1"/>
                </a:solidFill>
              </a:rPr>
              <a:t>. Rehabilitación energética y construcción sostenible. GRUPO PUMA.</a:t>
            </a:r>
            <a:endParaRPr lang="es-ES" sz="1400" dirty="0">
              <a:solidFill>
                <a:schemeClr val="tx1"/>
              </a:solidFill>
            </a:endParaRPr>
          </a:p>
          <a:p>
            <a:r>
              <a:rPr lang="es-ES" sz="1100" b="1" dirty="0">
                <a:solidFill>
                  <a:schemeClr val="tx1"/>
                </a:solidFill>
              </a:rPr>
              <a:t>Fecha:</a:t>
            </a:r>
            <a:r>
              <a:rPr lang="es-ES" sz="1100" dirty="0">
                <a:solidFill>
                  <a:schemeClr val="tx1"/>
                </a:solidFill>
              </a:rPr>
              <a:t> 5 de noviembre de 2020.</a:t>
            </a:r>
          </a:p>
          <a:p>
            <a:endParaRPr lang="es-ES" sz="1100" dirty="0">
              <a:solidFill>
                <a:schemeClr val="tx1"/>
              </a:solidFill>
            </a:endParaRPr>
          </a:p>
          <a:p>
            <a:r>
              <a:rPr lang="es-ES" sz="1400" b="1" i="1" dirty="0">
                <a:solidFill>
                  <a:schemeClr val="tx1"/>
                </a:solidFill>
              </a:rPr>
              <a:t>-Jornada Técnica: Técnicas de impermeabilización en sótanos existentes. </a:t>
            </a:r>
            <a:r>
              <a:rPr lang="es-ES" sz="1400" b="1" i="1" dirty="0" err="1">
                <a:solidFill>
                  <a:schemeClr val="tx1"/>
                </a:solidFill>
              </a:rPr>
              <a:t>Signia</a:t>
            </a:r>
            <a:r>
              <a:rPr lang="es-ES" sz="1400" b="1" i="1" dirty="0">
                <a:solidFill>
                  <a:schemeClr val="tx1"/>
                </a:solidFill>
              </a:rPr>
              <a:t> Soluciones Técnicas.</a:t>
            </a:r>
            <a:endParaRPr lang="es-ES" sz="1400" dirty="0">
              <a:solidFill>
                <a:schemeClr val="tx1"/>
              </a:solidFill>
            </a:endParaRPr>
          </a:p>
          <a:p>
            <a:r>
              <a:rPr lang="es-ES" sz="1100" b="1" dirty="0">
                <a:solidFill>
                  <a:schemeClr val="tx1"/>
                </a:solidFill>
              </a:rPr>
              <a:t>Fecha:</a:t>
            </a:r>
            <a:r>
              <a:rPr lang="es-ES" sz="1100" dirty="0">
                <a:solidFill>
                  <a:schemeClr val="tx1"/>
                </a:solidFill>
              </a:rPr>
              <a:t> 6 de noviembre de 2020.</a:t>
            </a:r>
          </a:p>
          <a:p>
            <a:endParaRPr lang="es-ES" dirty="0">
              <a:solidFill>
                <a:schemeClr val="tx1"/>
              </a:solidFill>
              <a:latin typeface="+mj-lt"/>
            </a:endParaRPr>
          </a:p>
          <a:p>
            <a:endParaRPr lang="es-ES" dirty="0">
              <a:solidFill>
                <a:schemeClr val="tx1"/>
              </a:solidFill>
              <a:latin typeface="+mj-lt"/>
            </a:endParaRPr>
          </a:p>
        </p:txBody>
      </p:sp>
      <p:sp>
        <p:nvSpPr>
          <p:cNvPr id="27" name="Rectángulo 26"/>
          <p:cNvSpPr/>
          <p:nvPr/>
        </p:nvSpPr>
        <p:spPr>
          <a:xfrm>
            <a:off x="0" y="4778361"/>
            <a:ext cx="7010400" cy="20796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2" name="Imagen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4857" y="4494879"/>
            <a:ext cx="2286000" cy="2286000"/>
          </a:xfrm>
          <a:prstGeom prst="rect">
            <a:avLst/>
          </a:prstGeom>
        </p:spPr>
      </p:pic>
      <p:pic>
        <p:nvPicPr>
          <p:cNvPr id="4" name="Imagen 3"/>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930857" y="6018663"/>
            <a:ext cx="3852253" cy="608656"/>
          </a:xfrm>
          <a:prstGeom prst="rect">
            <a:avLst/>
          </a:prstGeom>
        </p:spPr>
      </p:pic>
    </p:spTree>
    <p:extLst>
      <p:ext uri="{BB962C8B-B14F-4D97-AF65-F5344CB8AC3E}">
        <p14:creationId xmlns:p14="http://schemas.microsoft.com/office/powerpoint/2010/main" val="17532685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226472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a:t>
            </a:r>
            <a:br>
              <a:rPr lang="es-ES" sz="3200" dirty="0">
                <a:solidFill>
                  <a:srgbClr val="000000"/>
                </a:solidFill>
              </a:rPr>
            </a:br>
            <a:r>
              <a:rPr lang="es-ES" sz="2400" dirty="0">
                <a:solidFill>
                  <a:srgbClr val="000000"/>
                </a:solidFill>
                <a:latin typeface="+mn-lt"/>
              </a:rPr>
              <a:t>ARTÍCULOS EN PRENSA</a:t>
            </a:r>
            <a:endParaRPr lang="es-ES" sz="4000" dirty="0">
              <a:solidFill>
                <a:srgbClr val="000000"/>
              </a:solidFill>
            </a:endParaRPr>
          </a:p>
        </p:txBody>
      </p:sp>
      <p:pic>
        <p:nvPicPr>
          <p:cNvPr id="4" name="Imagen 3"/>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81550" y="1217392"/>
            <a:ext cx="4240574" cy="5485091"/>
          </a:xfrm>
          <a:prstGeom prst="rect">
            <a:avLst/>
          </a:prstGeom>
        </p:spPr>
      </p:pic>
    </p:spTree>
    <p:extLst>
      <p:ext uri="{BB962C8B-B14F-4D97-AF65-F5344CB8AC3E}">
        <p14:creationId xmlns:p14="http://schemas.microsoft.com/office/powerpoint/2010/main" val="18490624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226472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a:t>
            </a:r>
            <a:br>
              <a:rPr lang="es-ES" sz="3200" dirty="0">
                <a:solidFill>
                  <a:srgbClr val="000000"/>
                </a:solidFill>
              </a:rPr>
            </a:br>
            <a:r>
              <a:rPr lang="es-ES" sz="2400" dirty="0">
                <a:solidFill>
                  <a:srgbClr val="000000"/>
                </a:solidFill>
                <a:latin typeface="+mn-lt"/>
              </a:rPr>
              <a:t>ARTÍCULOS EN PRENSA</a:t>
            </a:r>
            <a:endParaRPr lang="es-ES" sz="4000" dirty="0">
              <a:solidFill>
                <a:srgbClr val="000000"/>
              </a:solidFill>
            </a:endParaRPr>
          </a:p>
        </p:txBody>
      </p:sp>
      <p:pic>
        <p:nvPicPr>
          <p:cNvPr id="2" name="Imagen 1"/>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81550" y="1201002"/>
            <a:ext cx="4169821" cy="5454005"/>
          </a:xfrm>
          <a:prstGeom prst="rect">
            <a:avLst/>
          </a:prstGeom>
        </p:spPr>
      </p:pic>
    </p:spTree>
    <p:extLst>
      <p:ext uri="{BB962C8B-B14F-4D97-AF65-F5344CB8AC3E}">
        <p14:creationId xmlns:p14="http://schemas.microsoft.com/office/powerpoint/2010/main" val="35637719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226472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a:t>
            </a:r>
            <a:br>
              <a:rPr lang="es-ES" sz="3200" dirty="0">
                <a:solidFill>
                  <a:srgbClr val="000000"/>
                </a:solidFill>
              </a:rPr>
            </a:br>
            <a:r>
              <a:rPr lang="es-ES" sz="2400" dirty="0">
                <a:solidFill>
                  <a:srgbClr val="000000"/>
                </a:solidFill>
                <a:latin typeface="+mn-lt"/>
              </a:rPr>
              <a:t>ARTÍCULOS EN PRENSA</a:t>
            </a:r>
            <a:endParaRPr lang="es-ES" sz="4000" dirty="0">
              <a:solidFill>
                <a:srgbClr val="000000"/>
              </a:solidFill>
            </a:endParaRPr>
          </a:p>
        </p:txBody>
      </p:sp>
      <p:pic>
        <p:nvPicPr>
          <p:cNvPr id="4" name="Imagen 3"/>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81550" y="1228298"/>
            <a:ext cx="4187619" cy="5426709"/>
          </a:xfrm>
          <a:prstGeom prst="rect">
            <a:avLst/>
          </a:prstGeom>
        </p:spPr>
      </p:pic>
    </p:spTree>
    <p:extLst>
      <p:ext uri="{BB962C8B-B14F-4D97-AF65-F5344CB8AC3E}">
        <p14:creationId xmlns:p14="http://schemas.microsoft.com/office/powerpoint/2010/main" val="328010048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226472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a:t>
            </a:r>
            <a:br>
              <a:rPr lang="es-ES" sz="3200" dirty="0">
                <a:solidFill>
                  <a:srgbClr val="000000"/>
                </a:solidFill>
              </a:rPr>
            </a:br>
            <a:r>
              <a:rPr lang="es-ES" sz="2400" dirty="0">
                <a:solidFill>
                  <a:srgbClr val="000000"/>
                </a:solidFill>
                <a:latin typeface="+mn-lt"/>
              </a:rPr>
              <a:t>ARTÍCULOS EN PRENSA</a:t>
            </a:r>
            <a:endParaRPr lang="es-ES" sz="4000" dirty="0">
              <a:solidFill>
                <a:srgbClr val="000000"/>
              </a:solidFill>
            </a:endParaRPr>
          </a:p>
        </p:txBody>
      </p:sp>
      <p:pic>
        <p:nvPicPr>
          <p:cNvPr id="2" name="Imagen 1"/>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81550" y="1168451"/>
            <a:ext cx="4099381" cy="5307411"/>
          </a:xfrm>
          <a:prstGeom prst="rect">
            <a:avLst/>
          </a:prstGeom>
        </p:spPr>
      </p:pic>
    </p:spTree>
    <p:extLst>
      <p:ext uri="{BB962C8B-B14F-4D97-AF65-F5344CB8AC3E}">
        <p14:creationId xmlns:p14="http://schemas.microsoft.com/office/powerpoint/2010/main" val="380838009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226472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a:t>
            </a:r>
            <a:br>
              <a:rPr lang="es-ES" sz="3200" dirty="0">
                <a:solidFill>
                  <a:srgbClr val="000000"/>
                </a:solidFill>
              </a:rPr>
            </a:br>
            <a:r>
              <a:rPr lang="es-ES" sz="2400" dirty="0">
                <a:solidFill>
                  <a:srgbClr val="000000"/>
                </a:solidFill>
                <a:latin typeface="+mn-lt"/>
              </a:rPr>
              <a:t>ARTÍCULOS EN PRENSA</a:t>
            </a:r>
            <a:endParaRPr lang="es-ES" sz="4000" dirty="0">
              <a:solidFill>
                <a:srgbClr val="000000"/>
              </a:solidFill>
            </a:endParaRPr>
          </a:p>
        </p:txBody>
      </p:sp>
      <p:pic>
        <p:nvPicPr>
          <p:cNvPr id="4" name="Imagen 3"/>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81550" y="1201002"/>
            <a:ext cx="4208683" cy="5454005"/>
          </a:xfrm>
          <a:prstGeom prst="rect">
            <a:avLst/>
          </a:prstGeom>
        </p:spPr>
      </p:pic>
    </p:spTree>
    <p:extLst>
      <p:ext uri="{BB962C8B-B14F-4D97-AF65-F5344CB8AC3E}">
        <p14:creationId xmlns:p14="http://schemas.microsoft.com/office/powerpoint/2010/main" val="387474787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226472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a:t>
            </a:r>
            <a:br>
              <a:rPr lang="es-ES" sz="3200" dirty="0">
                <a:solidFill>
                  <a:srgbClr val="000000"/>
                </a:solidFill>
              </a:rPr>
            </a:br>
            <a:r>
              <a:rPr lang="es-ES" sz="2400" dirty="0">
                <a:solidFill>
                  <a:srgbClr val="000000"/>
                </a:solidFill>
                <a:latin typeface="+mn-lt"/>
              </a:rPr>
              <a:t>ARTÍCULOS EN PRENSA</a:t>
            </a:r>
            <a:endParaRPr lang="es-ES" sz="4000" dirty="0">
              <a:solidFill>
                <a:srgbClr val="000000"/>
              </a:solidFill>
            </a:endParaRPr>
          </a:p>
        </p:txBody>
      </p:sp>
      <p:pic>
        <p:nvPicPr>
          <p:cNvPr id="2" name="Imagen 1"/>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81550" y="1241946"/>
            <a:ext cx="4204517" cy="5413062"/>
          </a:xfrm>
          <a:prstGeom prst="rect">
            <a:avLst/>
          </a:prstGeom>
        </p:spPr>
      </p:pic>
    </p:spTree>
    <p:extLst>
      <p:ext uri="{BB962C8B-B14F-4D97-AF65-F5344CB8AC3E}">
        <p14:creationId xmlns:p14="http://schemas.microsoft.com/office/powerpoint/2010/main" val="30857589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226472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a:t>
            </a:r>
            <a:br>
              <a:rPr lang="es-ES" sz="3200" dirty="0">
                <a:solidFill>
                  <a:srgbClr val="000000"/>
                </a:solidFill>
              </a:rPr>
            </a:br>
            <a:r>
              <a:rPr lang="es-ES" sz="2400" dirty="0">
                <a:solidFill>
                  <a:srgbClr val="000000"/>
                </a:solidFill>
                <a:latin typeface="+mn-lt"/>
              </a:rPr>
              <a:t>ARTÍCULOS EN PRENSA</a:t>
            </a:r>
            <a:endParaRPr lang="es-ES" sz="4000" dirty="0">
              <a:solidFill>
                <a:srgbClr val="000000"/>
              </a:solidFill>
            </a:endParaRPr>
          </a:p>
        </p:txBody>
      </p:sp>
      <p:pic>
        <p:nvPicPr>
          <p:cNvPr id="4" name="Imagen 3"/>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81550" y="1214651"/>
            <a:ext cx="4156071" cy="5360730"/>
          </a:xfrm>
          <a:prstGeom prst="rect">
            <a:avLst/>
          </a:prstGeom>
        </p:spPr>
      </p:pic>
    </p:spTree>
    <p:extLst>
      <p:ext uri="{BB962C8B-B14F-4D97-AF65-F5344CB8AC3E}">
        <p14:creationId xmlns:p14="http://schemas.microsoft.com/office/powerpoint/2010/main" val="254690229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226472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a:t>
            </a:r>
            <a:br>
              <a:rPr lang="es-ES" sz="3200" dirty="0">
                <a:solidFill>
                  <a:srgbClr val="000000"/>
                </a:solidFill>
              </a:rPr>
            </a:br>
            <a:r>
              <a:rPr lang="es-ES" sz="2400" dirty="0">
                <a:solidFill>
                  <a:srgbClr val="000000"/>
                </a:solidFill>
                <a:latin typeface="+mn-lt"/>
              </a:rPr>
              <a:t>ARTÍCULOS EN PRENSA</a:t>
            </a:r>
            <a:endParaRPr lang="es-ES" sz="4000" dirty="0">
              <a:solidFill>
                <a:srgbClr val="000000"/>
              </a:solidFill>
            </a:endParaRPr>
          </a:p>
        </p:txBody>
      </p:sp>
      <p:pic>
        <p:nvPicPr>
          <p:cNvPr id="2" name="Imagen 1"/>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81551" y="1228298"/>
            <a:ext cx="4188692" cy="5423041"/>
          </a:xfrm>
          <a:prstGeom prst="rect">
            <a:avLst/>
          </a:prstGeom>
        </p:spPr>
      </p:pic>
    </p:spTree>
    <p:extLst>
      <p:ext uri="{BB962C8B-B14F-4D97-AF65-F5344CB8AC3E}">
        <p14:creationId xmlns:p14="http://schemas.microsoft.com/office/powerpoint/2010/main" val="4230080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226472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a:t>
            </a:r>
            <a:br>
              <a:rPr lang="es-ES" sz="3200" dirty="0">
                <a:solidFill>
                  <a:srgbClr val="000000"/>
                </a:solidFill>
              </a:rPr>
            </a:br>
            <a:r>
              <a:rPr lang="es-ES" sz="2400" dirty="0">
                <a:solidFill>
                  <a:srgbClr val="000000"/>
                </a:solidFill>
                <a:latin typeface="+mn-lt"/>
              </a:rPr>
              <a:t>ARTÍCULOS EN PRENSA</a:t>
            </a:r>
            <a:endParaRPr lang="es-ES" sz="4000" dirty="0">
              <a:solidFill>
                <a:srgbClr val="000000"/>
              </a:solidFill>
            </a:endParaRPr>
          </a:p>
        </p:txBody>
      </p:sp>
      <p:pic>
        <p:nvPicPr>
          <p:cNvPr id="4" name="Imagen 3"/>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81550" y="1214650"/>
            <a:ext cx="4178679" cy="5440357"/>
          </a:xfrm>
          <a:prstGeom prst="rect">
            <a:avLst/>
          </a:prstGeom>
        </p:spPr>
      </p:pic>
    </p:spTree>
    <p:extLst>
      <p:ext uri="{BB962C8B-B14F-4D97-AF65-F5344CB8AC3E}">
        <p14:creationId xmlns:p14="http://schemas.microsoft.com/office/powerpoint/2010/main" val="123983297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226472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a:t>
            </a:r>
            <a:br>
              <a:rPr lang="es-ES" sz="3200" dirty="0">
                <a:solidFill>
                  <a:srgbClr val="000000"/>
                </a:solidFill>
              </a:rPr>
            </a:br>
            <a:r>
              <a:rPr lang="es-ES" sz="2400" dirty="0">
                <a:solidFill>
                  <a:srgbClr val="000000"/>
                </a:solidFill>
                <a:latin typeface="+mn-lt"/>
              </a:rPr>
              <a:t>ARTÍCULOS EN PRENSA</a:t>
            </a:r>
            <a:endParaRPr lang="es-ES" sz="4000" dirty="0">
              <a:solidFill>
                <a:srgbClr val="000000"/>
              </a:solidFill>
            </a:endParaRPr>
          </a:p>
        </p:txBody>
      </p:sp>
      <p:pic>
        <p:nvPicPr>
          <p:cNvPr id="2" name="Imagen 1"/>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81550" y="1214650"/>
            <a:ext cx="4163231" cy="5440358"/>
          </a:xfrm>
          <a:prstGeom prst="rect">
            <a:avLst/>
          </a:prstGeom>
        </p:spPr>
      </p:pic>
    </p:spTree>
    <p:extLst>
      <p:ext uri="{BB962C8B-B14F-4D97-AF65-F5344CB8AC3E}">
        <p14:creationId xmlns:p14="http://schemas.microsoft.com/office/powerpoint/2010/main" val="22433295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0" y="4778361"/>
            <a:ext cx="7010400" cy="20796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226472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a:t>
            </a:r>
            <a:br>
              <a:rPr lang="es-ES" sz="2000" dirty="0">
                <a:solidFill>
                  <a:srgbClr val="000000"/>
                </a:solidFill>
              </a:rPr>
            </a:br>
            <a:r>
              <a:rPr lang="es-ES" sz="2400" dirty="0">
                <a:solidFill>
                  <a:srgbClr val="000000"/>
                </a:solidFill>
                <a:latin typeface="+mn-lt"/>
              </a:rPr>
              <a:t>Jornadas Técnicas</a:t>
            </a:r>
            <a:endParaRPr lang="es-ES" sz="4000" dirty="0">
              <a:solidFill>
                <a:srgbClr val="000000"/>
              </a:solidFill>
            </a:endParaRPr>
          </a:p>
        </p:txBody>
      </p:sp>
      <p:sp>
        <p:nvSpPr>
          <p:cNvPr id="30" name="Marcador de texto 1"/>
          <p:cNvSpPr txBox="1">
            <a:spLocks/>
          </p:cNvSpPr>
          <p:nvPr/>
        </p:nvSpPr>
        <p:spPr>
          <a:xfrm>
            <a:off x="281550" y="1056953"/>
            <a:ext cx="6541828" cy="3595609"/>
          </a:xfrm>
          <a:prstGeom prst="rect">
            <a:avLst/>
          </a:prstGeom>
        </p:spPr>
        <p:txBody>
          <a:bodyPr vert="horz" lIns="91440" tIns="45720" rIns="91440" bIns="45720" rtlCol="0" anchor="ctr">
            <a:normAutofit/>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endParaRPr lang="es-ES" dirty="0">
              <a:solidFill>
                <a:schemeClr val="tx1"/>
              </a:solidFill>
              <a:latin typeface="+mj-lt"/>
            </a:endParaRPr>
          </a:p>
          <a:p>
            <a:r>
              <a:rPr lang="es-ES" sz="1400" b="1" i="1" dirty="0">
                <a:solidFill>
                  <a:schemeClr val="tx1"/>
                </a:solidFill>
              </a:rPr>
              <a:t>-Jornada Técnica: Construcción </a:t>
            </a:r>
            <a:r>
              <a:rPr lang="es-ES" sz="1400" b="1" i="1" dirty="0" err="1">
                <a:solidFill>
                  <a:schemeClr val="tx1"/>
                </a:solidFill>
              </a:rPr>
              <a:t>biopasiva</a:t>
            </a:r>
            <a:r>
              <a:rPr lang="es-ES" sz="1400" b="1" i="1" dirty="0">
                <a:solidFill>
                  <a:schemeClr val="tx1"/>
                </a:solidFill>
              </a:rPr>
              <a:t> con CLT. </a:t>
            </a:r>
            <a:r>
              <a:rPr lang="es-ES" sz="1400" b="1" i="1" dirty="0" err="1">
                <a:solidFill>
                  <a:schemeClr val="tx1"/>
                </a:solidFill>
              </a:rPr>
              <a:t>Xlam</a:t>
            </a:r>
            <a:r>
              <a:rPr lang="es-ES" sz="1400" b="1" i="1" dirty="0">
                <a:solidFill>
                  <a:schemeClr val="tx1"/>
                </a:solidFill>
              </a:rPr>
              <a:t> </a:t>
            </a:r>
            <a:r>
              <a:rPr lang="es-ES" sz="1400" b="1" i="1" dirty="0" err="1">
                <a:solidFill>
                  <a:schemeClr val="tx1"/>
                </a:solidFill>
              </a:rPr>
              <a:t>Dolomiti</a:t>
            </a:r>
            <a:r>
              <a:rPr lang="es-ES" sz="1400" b="1" i="1" dirty="0">
                <a:solidFill>
                  <a:schemeClr val="tx1"/>
                </a:solidFill>
              </a:rPr>
              <a:t> y 100x100madera.</a:t>
            </a:r>
            <a:endParaRPr lang="es-ES" sz="1400" dirty="0">
              <a:solidFill>
                <a:schemeClr val="tx1"/>
              </a:solidFill>
            </a:endParaRPr>
          </a:p>
          <a:p>
            <a:r>
              <a:rPr lang="es-ES" sz="1100" b="1" dirty="0">
                <a:solidFill>
                  <a:schemeClr val="tx1"/>
                </a:solidFill>
              </a:rPr>
              <a:t>Fecha:</a:t>
            </a:r>
            <a:r>
              <a:rPr lang="es-ES" sz="1100" dirty="0">
                <a:solidFill>
                  <a:schemeClr val="tx1"/>
                </a:solidFill>
              </a:rPr>
              <a:t> 11 de noviembre de 2020.</a:t>
            </a:r>
          </a:p>
          <a:p>
            <a:endParaRPr lang="es-ES" dirty="0">
              <a:solidFill>
                <a:schemeClr val="tx1"/>
              </a:solidFill>
              <a:latin typeface="+mj-lt"/>
            </a:endParaRPr>
          </a:p>
          <a:p>
            <a:r>
              <a:rPr lang="es-ES" sz="1400" b="1" i="1" dirty="0">
                <a:solidFill>
                  <a:schemeClr val="tx1"/>
                </a:solidFill>
              </a:rPr>
              <a:t>-Jornada Técnica: Sistemas de fachadas exteriores Saint </a:t>
            </a:r>
            <a:r>
              <a:rPr lang="es-ES" sz="1400" b="1" i="1" dirty="0" err="1">
                <a:solidFill>
                  <a:schemeClr val="tx1"/>
                </a:solidFill>
              </a:rPr>
              <a:t>Gobain</a:t>
            </a:r>
            <a:r>
              <a:rPr lang="es-ES" sz="1400" b="1" i="1" dirty="0">
                <a:solidFill>
                  <a:schemeClr val="tx1"/>
                </a:solidFill>
              </a:rPr>
              <a:t> </a:t>
            </a:r>
            <a:r>
              <a:rPr lang="es-ES" sz="1400" b="1" i="1" dirty="0" err="1">
                <a:solidFill>
                  <a:schemeClr val="tx1"/>
                </a:solidFill>
              </a:rPr>
              <a:t>Isover</a:t>
            </a:r>
            <a:r>
              <a:rPr lang="es-ES" sz="1400" b="1" i="1" dirty="0">
                <a:solidFill>
                  <a:schemeClr val="tx1"/>
                </a:solidFill>
              </a:rPr>
              <a:t>- Placo- Eficiencia energética y sostenibilidad.</a:t>
            </a:r>
            <a:endParaRPr lang="es-ES" sz="1400" dirty="0">
              <a:solidFill>
                <a:schemeClr val="tx1"/>
              </a:solidFill>
            </a:endParaRPr>
          </a:p>
          <a:p>
            <a:r>
              <a:rPr lang="es-ES" sz="1100" b="1" dirty="0">
                <a:solidFill>
                  <a:schemeClr val="tx1"/>
                </a:solidFill>
              </a:rPr>
              <a:t>Fecha:</a:t>
            </a:r>
            <a:r>
              <a:rPr lang="es-ES" sz="1100" dirty="0">
                <a:solidFill>
                  <a:schemeClr val="tx1"/>
                </a:solidFill>
              </a:rPr>
              <a:t> 19 de noviembre de 2020.</a:t>
            </a:r>
          </a:p>
          <a:p>
            <a:endParaRPr lang="es-ES" dirty="0">
              <a:solidFill>
                <a:schemeClr val="tx1"/>
              </a:solidFill>
              <a:latin typeface="+mj-lt"/>
            </a:endParaRPr>
          </a:p>
          <a:p>
            <a:r>
              <a:rPr lang="es-ES" sz="1400" b="1" i="1" dirty="0">
                <a:solidFill>
                  <a:schemeClr val="tx1"/>
                </a:solidFill>
              </a:rPr>
              <a:t>-Jornada Técnica: Diseño sostenible y responsable. </a:t>
            </a:r>
            <a:r>
              <a:rPr lang="es-ES" sz="1400" b="1" i="1" dirty="0" err="1">
                <a:solidFill>
                  <a:schemeClr val="tx1"/>
                </a:solidFill>
              </a:rPr>
              <a:t>Barrisol</a:t>
            </a:r>
            <a:r>
              <a:rPr lang="es-ES" sz="1400" dirty="0">
                <a:solidFill>
                  <a:schemeClr val="tx1"/>
                </a:solidFill>
              </a:rPr>
              <a:t>.</a:t>
            </a:r>
          </a:p>
          <a:p>
            <a:r>
              <a:rPr lang="es-ES" sz="1100" b="1" dirty="0">
                <a:solidFill>
                  <a:schemeClr val="tx1"/>
                </a:solidFill>
              </a:rPr>
              <a:t>Fecha:</a:t>
            </a:r>
            <a:r>
              <a:rPr lang="es-ES" sz="1100" dirty="0">
                <a:solidFill>
                  <a:schemeClr val="tx1"/>
                </a:solidFill>
              </a:rPr>
              <a:t> 13 de noviembre de 2020.</a:t>
            </a:r>
          </a:p>
          <a:p>
            <a:endParaRPr lang="es-ES" sz="1100" dirty="0">
              <a:solidFill>
                <a:schemeClr val="tx1"/>
              </a:solidFill>
            </a:endParaRPr>
          </a:p>
          <a:p>
            <a:r>
              <a:rPr lang="es-ES" sz="1400" b="1" i="1" dirty="0">
                <a:solidFill>
                  <a:schemeClr val="tx1"/>
                </a:solidFill>
              </a:rPr>
              <a:t>-Jornada Técnica: La construcción del bienestar. </a:t>
            </a:r>
            <a:r>
              <a:rPr lang="es-ES" sz="1400" b="1" i="1" dirty="0" err="1">
                <a:solidFill>
                  <a:schemeClr val="tx1"/>
                </a:solidFill>
              </a:rPr>
              <a:t>Kerakoll</a:t>
            </a:r>
            <a:r>
              <a:rPr lang="es-ES" sz="1400" dirty="0">
                <a:solidFill>
                  <a:schemeClr val="tx1"/>
                </a:solidFill>
              </a:rPr>
              <a:t>.</a:t>
            </a:r>
          </a:p>
          <a:p>
            <a:r>
              <a:rPr lang="es-ES" sz="1100" b="1" dirty="0">
                <a:solidFill>
                  <a:schemeClr val="tx1"/>
                </a:solidFill>
              </a:rPr>
              <a:t>Fecha:</a:t>
            </a:r>
            <a:r>
              <a:rPr lang="es-ES" sz="1100" dirty="0">
                <a:solidFill>
                  <a:schemeClr val="tx1"/>
                </a:solidFill>
              </a:rPr>
              <a:t> 26 de noviembre de 2020.</a:t>
            </a:r>
          </a:p>
          <a:p>
            <a:endParaRPr lang="es-ES" dirty="0">
              <a:solidFill>
                <a:schemeClr val="tx1"/>
              </a:solidFill>
              <a:latin typeface="+mj-lt"/>
            </a:endParaRPr>
          </a:p>
        </p:txBody>
      </p:sp>
      <p:pic>
        <p:nvPicPr>
          <p:cNvPr id="8" name="Imagen 7" descr="Unknown3.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544704" y="6091767"/>
            <a:ext cx="2162997" cy="518366"/>
          </a:xfrm>
          <a:prstGeom prst="rect">
            <a:avLst/>
          </a:prstGeom>
        </p:spPr>
      </p:pic>
      <p:pic>
        <p:nvPicPr>
          <p:cNvPr id="4" name="Imagen 3"/>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81550" y="4743694"/>
            <a:ext cx="2189893" cy="1548781"/>
          </a:xfrm>
          <a:prstGeom prst="rect">
            <a:avLst/>
          </a:prstGeom>
        </p:spPr>
      </p:pic>
      <p:pic>
        <p:nvPicPr>
          <p:cNvPr id="7" name="Imagen 6"/>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281550" y="6021630"/>
            <a:ext cx="1711023" cy="639635"/>
          </a:xfrm>
          <a:prstGeom prst="rect">
            <a:avLst/>
          </a:prstGeom>
        </p:spPr>
      </p:pic>
      <p:pic>
        <p:nvPicPr>
          <p:cNvPr id="9" name="Imagen 8"/>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4680155" y="4849297"/>
            <a:ext cx="2027546" cy="1216528"/>
          </a:xfrm>
          <a:prstGeom prst="rect">
            <a:avLst/>
          </a:prstGeom>
        </p:spPr>
      </p:pic>
      <p:pic>
        <p:nvPicPr>
          <p:cNvPr id="10" name="Imagen 9"/>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2523452" y="4998653"/>
            <a:ext cx="1963495" cy="1664702"/>
          </a:xfrm>
          <a:prstGeom prst="rect">
            <a:avLst/>
          </a:prstGeom>
        </p:spPr>
      </p:pic>
    </p:spTree>
    <p:extLst>
      <p:ext uri="{BB962C8B-B14F-4D97-AF65-F5344CB8AC3E}">
        <p14:creationId xmlns:p14="http://schemas.microsoft.com/office/powerpoint/2010/main" val="311018844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1125470"/>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CUALITATIVO:</a:t>
            </a:r>
            <a:br>
              <a:rPr lang="es-ES" sz="3200" dirty="0">
                <a:solidFill>
                  <a:srgbClr val="000000"/>
                </a:solidFill>
              </a:rPr>
            </a:br>
            <a:endParaRPr lang="es-ES" sz="4000" dirty="0">
              <a:solidFill>
                <a:srgbClr val="000000"/>
              </a:solidFill>
            </a:endParaRPr>
          </a:p>
        </p:txBody>
      </p:sp>
      <p:sp>
        <p:nvSpPr>
          <p:cNvPr id="7" name="Marcador de texto 1">
            <a:extLst>
              <a:ext uri="{FF2B5EF4-FFF2-40B4-BE49-F238E27FC236}">
                <a16:creationId xmlns:a16="http://schemas.microsoft.com/office/drawing/2014/main" id="{57C3964C-DDDF-47D1-9D2F-51A8B87AD3EB}"/>
              </a:ext>
            </a:extLst>
          </p:cNvPr>
          <p:cNvSpPr txBox="1">
            <a:spLocks/>
          </p:cNvSpPr>
          <p:nvPr/>
        </p:nvSpPr>
        <p:spPr>
          <a:xfrm>
            <a:off x="281550" y="701635"/>
            <a:ext cx="6288062" cy="5769503"/>
          </a:xfrm>
          <a:prstGeom prst="rect">
            <a:avLst/>
          </a:prstGeom>
        </p:spPr>
        <p:txBody>
          <a:bodyPr vert="horz" lIns="91440" tIns="45720" rIns="91440" bIns="45720" rtlCol="0" anchor="ctr">
            <a:normAutofit fontScale="77500" lnSpcReduction="20000"/>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pPr marL="457200" indent="-457200">
              <a:buClr>
                <a:schemeClr val="tx1"/>
              </a:buClr>
              <a:buAutoNum type="arabicPeriod"/>
            </a:pPr>
            <a:r>
              <a:rPr lang="es-ES" dirty="0">
                <a:solidFill>
                  <a:schemeClr val="tx1"/>
                </a:solidFill>
                <a:latin typeface="+mj-lt"/>
              </a:rPr>
              <a:t>Apoyo al ejercicio de la Profesión</a:t>
            </a:r>
          </a:p>
          <a:p>
            <a:pPr marL="914400" lvl="1" indent="-457200">
              <a:buClr>
                <a:schemeClr val="tx1"/>
              </a:buClr>
              <a:buFont typeface="Arial"/>
              <a:buChar char="•"/>
            </a:pPr>
            <a:r>
              <a:rPr lang="es-ES" sz="1400" dirty="0">
                <a:solidFill>
                  <a:schemeClr val="tx1"/>
                </a:solidFill>
                <a:latin typeface="Franklin Gothic Book"/>
                <a:cs typeface="Franklin Gothic Book"/>
              </a:rPr>
              <a:t>Decreto Ley.</a:t>
            </a:r>
          </a:p>
          <a:p>
            <a:pPr marL="914400" lvl="1" indent="-457200">
              <a:buClr>
                <a:schemeClr val="tx1"/>
              </a:buClr>
              <a:buFont typeface="Arial"/>
              <a:buChar char="•"/>
            </a:pPr>
            <a:r>
              <a:rPr lang="es-ES" sz="1400" dirty="0">
                <a:solidFill>
                  <a:schemeClr val="tx1"/>
                </a:solidFill>
                <a:latin typeface="Franklin Gothic Book"/>
                <a:cs typeface="Franklin Gothic Book"/>
              </a:rPr>
              <a:t>Reuniones CSCAE-Ministerios.</a:t>
            </a:r>
          </a:p>
          <a:p>
            <a:pPr marL="914400" lvl="1" indent="-457200">
              <a:buClr>
                <a:schemeClr val="tx1"/>
              </a:buClr>
              <a:buFont typeface="Arial"/>
              <a:buChar char="•"/>
            </a:pPr>
            <a:r>
              <a:rPr lang="es-ES" sz="1400" dirty="0">
                <a:solidFill>
                  <a:schemeClr val="tx1"/>
                </a:solidFill>
                <a:latin typeface="Franklin Gothic Book"/>
                <a:cs typeface="Franklin Gothic Book"/>
              </a:rPr>
              <a:t>Manual de Buenas Prácticas Ayuntamientos.</a:t>
            </a:r>
          </a:p>
          <a:p>
            <a:pPr marL="914400" lvl="1" indent="-457200">
              <a:buClr>
                <a:schemeClr val="tx1"/>
              </a:buClr>
              <a:buFont typeface="Arial"/>
              <a:buChar char="•"/>
            </a:pPr>
            <a:r>
              <a:rPr lang="es-ES" sz="1400" dirty="0">
                <a:solidFill>
                  <a:srgbClr val="000000"/>
                </a:solidFill>
                <a:latin typeface="Franklin Gothic Book"/>
                <a:cs typeface="Franklin Gothic Book"/>
              </a:rPr>
              <a:t>Jornadas de Costes.</a:t>
            </a:r>
          </a:p>
          <a:p>
            <a:pPr marL="914400" lvl="1" indent="-457200">
              <a:buClr>
                <a:schemeClr val="tx1"/>
              </a:buClr>
              <a:buFont typeface="Arial"/>
              <a:buChar char="•"/>
            </a:pPr>
            <a:r>
              <a:rPr lang="es-ES" sz="1400" dirty="0">
                <a:solidFill>
                  <a:schemeClr val="tx1"/>
                </a:solidFill>
                <a:latin typeface="Franklin Gothic Book"/>
                <a:cs typeface="Franklin Gothic Book"/>
              </a:rPr>
              <a:t>Ley de Arquitectura.</a:t>
            </a:r>
          </a:p>
          <a:p>
            <a:pPr marL="914400" lvl="1" indent="-457200">
              <a:buClr>
                <a:schemeClr val="tx1"/>
              </a:buClr>
              <a:buFont typeface="Arial"/>
              <a:buChar char="•"/>
            </a:pPr>
            <a:endParaRPr lang="es-ES" dirty="0">
              <a:solidFill>
                <a:srgbClr val="800000"/>
              </a:solidFill>
              <a:latin typeface="+mj-lt"/>
            </a:endParaRPr>
          </a:p>
          <a:p>
            <a:pPr marL="457200" indent="-457200">
              <a:buClr>
                <a:schemeClr val="tx1"/>
              </a:buClr>
              <a:buFont typeface="Wingdings 2" pitchFamily="18" charset="2"/>
              <a:buAutoNum type="arabicPeriod"/>
            </a:pPr>
            <a:r>
              <a:rPr lang="es-ES" dirty="0">
                <a:solidFill>
                  <a:srgbClr val="000000"/>
                </a:solidFill>
                <a:latin typeface="+mj-lt"/>
              </a:rPr>
              <a:t>Apoyo a Colegiados</a:t>
            </a:r>
          </a:p>
          <a:p>
            <a:pPr marL="914400" lvl="1" indent="-457200">
              <a:buClr>
                <a:schemeClr val="tx1"/>
              </a:buClr>
              <a:buFont typeface="Arial"/>
              <a:buChar char="•"/>
            </a:pPr>
            <a:r>
              <a:rPr lang="es-ES" sz="1400" dirty="0">
                <a:solidFill>
                  <a:srgbClr val="000000"/>
                </a:solidFill>
                <a:latin typeface="Franklin Gothic Book"/>
                <a:cs typeface="Franklin Gothic Book"/>
              </a:rPr>
              <a:t>Mejora web COAMU y aplicación Catastro.</a:t>
            </a:r>
          </a:p>
          <a:p>
            <a:pPr marL="914400" lvl="1" indent="-457200">
              <a:buClr>
                <a:schemeClr val="tx1"/>
              </a:buClr>
              <a:buFont typeface="Arial"/>
              <a:buChar char="•"/>
            </a:pPr>
            <a:r>
              <a:rPr lang="es-ES" sz="1400" dirty="0">
                <a:solidFill>
                  <a:srgbClr val="000000"/>
                </a:solidFill>
                <a:latin typeface="Franklin Gothic Book"/>
                <a:cs typeface="Franklin Gothic Book"/>
              </a:rPr>
              <a:t>Presentación Escuela de Formación y Web EF.</a:t>
            </a:r>
          </a:p>
          <a:p>
            <a:pPr marL="914400" lvl="1" indent="-457200">
              <a:buClr>
                <a:schemeClr val="tx1"/>
              </a:buClr>
              <a:buFont typeface="Arial"/>
              <a:buChar char="•"/>
            </a:pPr>
            <a:r>
              <a:rPr lang="es-ES" sz="1400" dirty="0">
                <a:solidFill>
                  <a:srgbClr val="000000"/>
                </a:solidFill>
                <a:latin typeface="Franklin Gothic Book"/>
                <a:cs typeface="Franklin Gothic Book"/>
              </a:rPr>
              <a:t>Asesoría laboral y Jurídica.</a:t>
            </a:r>
          </a:p>
          <a:p>
            <a:pPr marL="914400" lvl="1" indent="-457200">
              <a:buClr>
                <a:schemeClr val="tx1"/>
              </a:buClr>
              <a:buFont typeface="Arial"/>
              <a:buChar char="•"/>
            </a:pPr>
            <a:r>
              <a:rPr lang="es-ES" sz="1400" dirty="0">
                <a:solidFill>
                  <a:srgbClr val="000000"/>
                </a:solidFill>
                <a:latin typeface="Franklin Gothic Book"/>
                <a:cs typeface="Franklin Gothic Book"/>
              </a:rPr>
              <a:t>Comisiones de Visado, Mantenimiento, Concursos.</a:t>
            </a:r>
          </a:p>
          <a:p>
            <a:pPr marL="914400" lvl="1" indent="-457200">
              <a:buClr>
                <a:schemeClr val="tx1"/>
              </a:buClr>
              <a:buFont typeface="Arial"/>
              <a:buChar char="•"/>
            </a:pPr>
            <a:r>
              <a:rPr lang="es-ES" sz="1400" dirty="0">
                <a:solidFill>
                  <a:srgbClr val="000000"/>
                </a:solidFill>
                <a:latin typeface="Franklin Gothic Book"/>
                <a:cs typeface="Franklin Gothic Book"/>
              </a:rPr>
              <a:t>Grupo de trabajo simplificación administrativa CSCAE.</a:t>
            </a:r>
          </a:p>
          <a:p>
            <a:pPr marL="914400" lvl="1" indent="-457200">
              <a:buClr>
                <a:schemeClr val="tx1"/>
              </a:buClr>
              <a:buFont typeface="Arial"/>
              <a:buChar char="•"/>
            </a:pPr>
            <a:r>
              <a:rPr lang="es-ES" sz="1400" dirty="0">
                <a:solidFill>
                  <a:srgbClr val="000000"/>
                </a:solidFill>
                <a:latin typeface="Franklin Gothic Book"/>
                <a:cs typeface="Franklin Gothic Book"/>
              </a:rPr>
              <a:t>Agilización administrativa en Murcia, Cartagena y Lorca.</a:t>
            </a:r>
          </a:p>
          <a:p>
            <a:pPr marL="914400" lvl="1" indent="-457200">
              <a:buClr>
                <a:schemeClr val="tx1"/>
              </a:buClr>
              <a:buFont typeface="Arial"/>
              <a:buChar char="•"/>
            </a:pPr>
            <a:r>
              <a:rPr lang="es-ES" sz="1400" dirty="0">
                <a:solidFill>
                  <a:srgbClr val="000000"/>
                </a:solidFill>
                <a:latin typeface="Franklin Gothic Book"/>
                <a:cs typeface="Franklin Gothic Book"/>
              </a:rPr>
              <a:t>Convenio Ayto. Murcia.</a:t>
            </a:r>
          </a:p>
          <a:p>
            <a:pPr marL="914400" lvl="1" indent="-457200">
              <a:buClr>
                <a:schemeClr val="tx1"/>
              </a:buClr>
              <a:buFont typeface="Arial"/>
              <a:buChar char="•"/>
            </a:pPr>
            <a:r>
              <a:rPr lang="es-ES" sz="1400" dirty="0">
                <a:solidFill>
                  <a:srgbClr val="000000"/>
                </a:solidFill>
                <a:latin typeface="Franklin Gothic Book"/>
                <a:cs typeface="Franklin Gothic Book"/>
              </a:rPr>
              <a:t>Carnet Colegial.</a:t>
            </a:r>
          </a:p>
          <a:p>
            <a:pPr lvl="1">
              <a:buClr>
                <a:schemeClr val="tx1"/>
              </a:buClr>
            </a:pPr>
            <a:endParaRPr lang="es-ES" sz="1500" dirty="0">
              <a:solidFill>
                <a:srgbClr val="000000"/>
              </a:solidFill>
              <a:latin typeface="Franklin Gothic Book"/>
              <a:cs typeface="Franklin Gothic Book"/>
            </a:endParaRPr>
          </a:p>
          <a:p>
            <a:pPr marL="457200" indent="-457200">
              <a:buClr>
                <a:schemeClr val="tx1"/>
              </a:buClr>
              <a:buFont typeface="Wingdings 2" pitchFamily="18" charset="2"/>
              <a:buAutoNum type="arabicPeriod"/>
            </a:pPr>
            <a:r>
              <a:rPr lang="es-ES" dirty="0">
                <a:solidFill>
                  <a:srgbClr val="000000"/>
                </a:solidFill>
                <a:latin typeface="+mj-lt"/>
              </a:rPr>
              <a:t>Impulso al Posicionamiento</a:t>
            </a:r>
          </a:p>
          <a:p>
            <a:pPr marL="914400" lvl="1" indent="-457200">
              <a:buClr>
                <a:schemeClr val="tx1"/>
              </a:buClr>
              <a:buFont typeface="Arial"/>
              <a:buChar char="•"/>
            </a:pPr>
            <a:r>
              <a:rPr lang="es-ES" sz="1400" dirty="0">
                <a:solidFill>
                  <a:srgbClr val="000000"/>
                </a:solidFill>
                <a:latin typeface="Franklin Gothic Book"/>
                <a:cs typeface="Franklin Gothic Book"/>
              </a:rPr>
              <a:t>Agenda Arquitectura.</a:t>
            </a:r>
          </a:p>
          <a:p>
            <a:pPr marL="914400" lvl="1" indent="-457200">
              <a:buClr>
                <a:schemeClr val="tx1"/>
              </a:buClr>
              <a:buFont typeface="Arial"/>
              <a:buChar char="•"/>
            </a:pPr>
            <a:r>
              <a:rPr lang="es-ES" sz="1400" dirty="0">
                <a:solidFill>
                  <a:srgbClr val="000000"/>
                </a:solidFill>
                <a:latin typeface="Franklin Gothic Book"/>
                <a:cs typeface="Franklin Gothic Book"/>
              </a:rPr>
              <a:t>Observatorio 2030.</a:t>
            </a:r>
          </a:p>
          <a:p>
            <a:pPr marL="914400" lvl="1" indent="-457200">
              <a:buClr>
                <a:schemeClr val="tx1"/>
              </a:buClr>
              <a:buFont typeface="Arial"/>
              <a:buChar char="•"/>
            </a:pPr>
            <a:r>
              <a:rPr lang="es-ES" sz="1400" dirty="0">
                <a:solidFill>
                  <a:srgbClr val="000000"/>
                </a:solidFill>
                <a:latin typeface="Franklin Gothic Book"/>
                <a:cs typeface="Franklin Gothic Book"/>
              </a:rPr>
              <a:t>Reuniones Interministeriales.</a:t>
            </a:r>
          </a:p>
          <a:p>
            <a:pPr marL="914400" lvl="1" indent="-457200">
              <a:buClr>
                <a:schemeClr val="tx1"/>
              </a:buClr>
              <a:buFont typeface="Arial"/>
              <a:buChar char="•"/>
            </a:pPr>
            <a:r>
              <a:rPr lang="es-ES" sz="1400" dirty="0">
                <a:solidFill>
                  <a:srgbClr val="000000"/>
                </a:solidFill>
                <a:latin typeface="Franklin Gothic Book"/>
                <a:cs typeface="Franklin Gothic Book"/>
              </a:rPr>
              <a:t>Entrevistas, prensa, radio.</a:t>
            </a:r>
          </a:p>
          <a:p>
            <a:pPr marL="914400" lvl="1" indent="-457200">
              <a:buClr>
                <a:schemeClr val="tx1"/>
              </a:buClr>
              <a:buFont typeface="Arial"/>
              <a:buChar char="•"/>
            </a:pPr>
            <a:r>
              <a:rPr lang="es-ES" sz="1400" dirty="0">
                <a:solidFill>
                  <a:srgbClr val="000000"/>
                </a:solidFill>
                <a:latin typeface="Franklin Gothic Book"/>
                <a:cs typeface="Franklin Gothic Book"/>
              </a:rPr>
              <a:t>Comparecencia Asamblea y reuniones con grupos políticos.</a:t>
            </a:r>
          </a:p>
          <a:p>
            <a:pPr marL="914400" lvl="1" indent="-457200">
              <a:buClr>
                <a:schemeClr val="tx1"/>
              </a:buClr>
              <a:buFont typeface="Arial"/>
              <a:buChar char="•"/>
            </a:pPr>
            <a:r>
              <a:rPr lang="es-ES" sz="1400" dirty="0">
                <a:solidFill>
                  <a:srgbClr val="000000"/>
                </a:solidFill>
                <a:latin typeface="Franklin Gothic Book"/>
                <a:cs typeface="Franklin Gothic Book"/>
              </a:rPr>
              <a:t>Colaboración con COAS.</a:t>
            </a:r>
          </a:p>
          <a:p>
            <a:pPr marL="914400" lvl="1" indent="-457200">
              <a:buClr>
                <a:schemeClr val="tx1"/>
              </a:buClr>
              <a:buFont typeface="Arial"/>
              <a:buChar char="•"/>
            </a:pPr>
            <a:r>
              <a:rPr lang="es-ES" sz="1400" dirty="0">
                <a:solidFill>
                  <a:srgbClr val="000000"/>
                </a:solidFill>
                <a:latin typeface="Franklin Gothic Book"/>
                <a:cs typeface="Franklin Gothic Book"/>
              </a:rPr>
              <a:t>Colaboración CTM-Proyectos.</a:t>
            </a:r>
          </a:p>
          <a:p>
            <a:pPr marL="914400" lvl="1" indent="-457200">
              <a:buClr>
                <a:schemeClr val="tx1"/>
              </a:buClr>
              <a:buFont typeface="Arial"/>
              <a:buChar char="•"/>
            </a:pPr>
            <a:r>
              <a:rPr lang="es-ES" sz="1400" dirty="0">
                <a:solidFill>
                  <a:srgbClr val="000000"/>
                </a:solidFill>
                <a:latin typeface="Franklin Gothic Book"/>
                <a:cs typeface="Franklin Gothic Book"/>
              </a:rPr>
              <a:t>Congreso DOCOMOMO.</a:t>
            </a:r>
          </a:p>
          <a:p>
            <a:pPr marL="914400" lvl="1" indent="-457200">
              <a:buClr>
                <a:schemeClr val="tx1"/>
              </a:buClr>
              <a:buFont typeface="Arial"/>
              <a:buChar char="•"/>
            </a:pPr>
            <a:r>
              <a:rPr lang="es-ES" sz="1400" dirty="0">
                <a:solidFill>
                  <a:srgbClr val="000000"/>
                </a:solidFill>
                <a:latin typeface="Franklin Gothic Book"/>
                <a:cs typeface="Franklin Gothic Book"/>
              </a:rPr>
              <a:t>Congreso </a:t>
            </a:r>
            <a:r>
              <a:rPr lang="es-ES" sz="1400" dirty="0" err="1">
                <a:solidFill>
                  <a:srgbClr val="000000"/>
                </a:solidFill>
                <a:latin typeface="Franklin Gothic Book"/>
                <a:cs typeface="Franklin Gothic Book"/>
              </a:rPr>
              <a:t>Intersede</a:t>
            </a:r>
            <a:r>
              <a:rPr lang="es-ES" sz="1400" dirty="0">
                <a:solidFill>
                  <a:srgbClr val="000000"/>
                </a:solidFill>
                <a:latin typeface="Franklin Gothic Book"/>
                <a:cs typeface="Franklin Gothic Book"/>
              </a:rPr>
              <a:t>.</a:t>
            </a:r>
          </a:p>
          <a:p>
            <a:pPr marL="914400" lvl="1" indent="-457200">
              <a:buClr>
                <a:schemeClr val="tx1"/>
              </a:buClr>
              <a:buFont typeface="Arial"/>
              <a:buChar char="•"/>
            </a:pPr>
            <a:r>
              <a:rPr lang="es-ES" sz="1400" dirty="0">
                <a:solidFill>
                  <a:srgbClr val="000000"/>
                </a:solidFill>
                <a:latin typeface="Franklin Gothic Book"/>
                <a:cs typeface="Franklin Gothic Book"/>
              </a:rPr>
              <a:t>Diario LA VERDAD.</a:t>
            </a:r>
          </a:p>
          <a:p>
            <a:pPr marL="914400" lvl="1" indent="-457200">
              <a:buClr>
                <a:schemeClr val="tx1"/>
              </a:buClr>
              <a:buFont typeface="Arial"/>
              <a:buChar char="•"/>
            </a:pPr>
            <a:r>
              <a:rPr lang="es-ES" sz="1400" dirty="0">
                <a:solidFill>
                  <a:srgbClr val="000000"/>
                </a:solidFill>
                <a:latin typeface="Franklin Gothic Book"/>
                <a:cs typeface="Franklin Gothic Book"/>
              </a:rPr>
              <a:t>Tribunal PFC y Premios PFC COAMU.</a:t>
            </a:r>
          </a:p>
          <a:p>
            <a:pPr marL="914400" lvl="1" indent="-457200">
              <a:buClr>
                <a:schemeClr val="tx1"/>
              </a:buClr>
              <a:buFont typeface="Arial"/>
              <a:buChar char="•"/>
            </a:pPr>
            <a:r>
              <a:rPr lang="es-ES" sz="1400" dirty="0">
                <a:solidFill>
                  <a:schemeClr val="tx1"/>
                </a:solidFill>
                <a:latin typeface="Franklin Gothic Book"/>
                <a:cs typeface="Franklin Gothic Book"/>
              </a:rPr>
              <a:t>Proyectos Europeos</a:t>
            </a:r>
          </a:p>
          <a:p>
            <a:pPr marL="914400" lvl="1" indent="-457200">
              <a:buClr>
                <a:schemeClr val="tx1"/>
              </a:buClr>
              <a:buFont typeface="Arial"/>
              <a:buChar char="•"/>
            </a:pPr>
            <a:endParaRPr lang="es-ES" sz="1600" dirty="0">
              <a:solidFill>
                <a:srgbClr val="000000"/>
              </a:solidFill>
              <a:latin typeface="Franklin Gothic Book"/>
              <a:cs typeface="Franklin Gothic Book"/>
            </a:endParaRPr>
          </a:p>
        </p:txBody>
      </p:sp>
    </p:spTree>
    <p:extLst>
      <p:ext uri="{BB962C8B-B14F-4D97-AF65-F5344CB8AC3E}">
        <p14:creationId xmlns:p14="http://schemas.microsoft.com/office/powerpoint/2010/main" val="277259963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1125470"/>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CUALITATIVO:</a:t>
            </a:r>
            <a:br>
              <a:rPr lang="es-ES" sz="3200" dirty="0">
                <a:solidFill>
                  <a:srgbClr val="000000"/>
                </a:solidFill>
              </a:rPr>
            </a:br>
            <a:endParaRPr lang="es-ES" sz="4000" dirty="0">
              <a:solidFill>
                <a:srgbClr val="000000"/>
              </a:solidFill>
            </a:endParaRPr>
          </a:p>
        </p:txBody>
      </p:sp>
      <p:sp>
        <p:nvSpPr>
          <p:cNvPr id="8" name="Marcador de texto 1">
            <a:extLst>
              <a:ext uri="{FF2B5EF4-FFF2-40B4-BE49-F238E27FC236}">
                <a16:creationId xmlns:a16="http://schemas.microsoft.com/office/drawing/2014/main" id="{A52C3405-3184-4CDB-AD7A-0331BC3F3C5A}"/>
              </a:ext>
            </a:extLst>
          </p:cNvPr>
          <p:cNvSpPr txBox="1">
            <a:spLocks/>
          </p:cNvSpPr>
          <p:nvPr/>
        </p:nvSpPr>
        <p:spPr>
          <a:xfrm>
            <a:off x="374945" y="922715"/>
            <a:ext cx="6448433" cy="1588395"/>
          </a:xfrm>
          <a:prstGeom prst="rect">
            <a:avLst/>
          </a:prstGeom>
        </p:spPr>
        <p:txBody>
          <a:bodyPr vert="horz" lIns="91440" tIns="45720" rIns="91440" bIns="45720" rtlCol="0" anchor="ctr">
            <a:normAutofit lnSpcReduction="10000"/>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pPr marL="457200" indent="-457200">
              <a:buClr>
                <a:schemeClr val="tx1"/>
              </a:buClr>
              <a:buAutoNum type="arabicPeriod"/>
            </a:pPr>
            <a:r>
              <a:rPr lang="es-ES" dirty="0">
                <a:solidFill>
                  <a:schemeClr val="tx1"/>
                </a:solidFill>
                <a:latin typeface="+mj-lt"/>
              </a:rPr>
              <a:t>Apoyo al ejercicio de la Profesión</a:t>
            </a:r>
          </a:p>
          <a:p>
            <a:pPr marL="914400" lvl="1" indent="-457200">
              <a:buClr>
                <a:schemeClr val="tx1"/>
              </a:buClr>
              <a:buFont typeface="Arial"/>
              <a:buChar char="•"/>
            </a:pPr>
            <a:r>
              <a:rPr lang="es-ES" sz="1400" dirty="0">
                <a:solidFill>
                  <a:schemeClr val="tx1"/>
                </a:solidFill>
                <a:latin typeface="Franklin Gothic Book"/>
                <a:cs typeface="Franklin Gothic Book"/>
              </a:rPr>
              <a:t>Decreto Ley.</a:t>
            </a:r>
          </a:p>
          <a:p>
            <a:pPr marL="914400" lvl="1" indent="-457200">
              <a:buClr>
                <a:schemeClr val="tx1"/>
              </a:buClr>
              <a:buFont typeface="Arial"/>
              <a:buChar char="•"/>
            </a:pPr>
            <a:r>
              <a:rPr lang="es-ES" sz="1400" dirty="0">
                <a:solidFill>
                  <a:schemeClr val="tx1"/>
                </a:solidFill>
                <a:latin typeface="Franklin Gothic Book"/>
                <a:cs typeface="Franklin Gothic Book"/>
              </a:rPr>
              <a:t>Reuniones CSCAE-Ministerios.</a:t>
            </a:r>
          </a:p>
          <a:p>
            <a:pPr marL="914400" lvl="1" indent="-457200">
              <a:buClr>
                <a:schemeClr val="tx1"/>
              </a:buClr>
              <a:buFont typeface="Arial"/>
              <a:buChar char="•"/>
            </a:pPr>
            <a:r>
              <a:rPr lang="es-ES" sz="1400" dirty="0">
                <a:solidFill>
                  <a:schemeClr val="tx1"/>
                </a:solidFill>
                <a:latin typeface="Franklin Gothic Book"/>
                <a:cs typeface="Franklin Gothic Book"/>
              </a:rPr>
              <a:t>Manual de Buenas Prácticas Ayuntamientos.</a:t>
            </a:r>
          </a:p>
          <a:p>
            <a:pPr marL="914400" lvl="1" indent="-457200">
              <a:buClr>
                <a:schemeClr val="tx1"/>
              </a:buClr>
              <a:buFont typeface="Arial"/>
              <a:buChar char="•"/>
            </a:pPr>
            <a:r>
              <a:rPr lang="es-ES" sz="1400" dirty="0">
                <a:solidFill>
                  <a:srgbClr val="000000"/>
                </a:solidFill>
                <a:latin typeface="Franklin Gothic Book"/>
                <a:cs typeface="Franklin Gothic Book"/>
              </a:rPr>
              <a:t>Jornadas de Costes.</a:t>
            </a:r>
          </a:p>
          <a:p>
            <a:pPr marL="914400" lvl="1" indent="-457200">
              <a:buClr>
                <a:schemeClr val="tx1"/>
              </a:buClr>
              <a:buFont typeface="Arial"/>
              <a:buChar char="•"/>
            </a:pPr>
            <a:r>
              <a:rPr lang="es-ES" sz="1400" dirty="0">
                <a:solidFill>
                  <a:schemeClr val="tx1"/>
                </a:solidFill>
                <a:latin typeface="Franklin Gothic Book"/>
                <a:cs typeface="Franklin Gothic Book"/>
              </a:rPr>
              <a:t>Ley de Arquitectura</a:t>
            </a:r>
          </a:p>
          <a:p>
            <a:pPr marL="914400" lvl="1" indent="-457200">
              <a:buClr>
                <a:schemeClr val="tx1"/>
              </a:buClr>
              <a:buFont typeface="Arial"/>
              <a:buChar char="•"/>
            </a:pPr>
            <a:endParaRPr lang="es-ES" dirty="0">
              <a:solidFill>
                <a:srgbClr val="800000"/>
              </a:solidFill>
              <a:latin typeface="+mj-lt"/>
            </a:endParaRPr>
          </a:p>
          <a:p>
            <a:pPr marL="914400" lvl="1" indent="-457200">
              <a:buClr>
                <a:schemeClr val="tx1"/>
              </a:buClr>
              <a:buFont typeface="Arial"/>
              <a:buChar char="•"/>
            </a:pPr>
            <a:endParaRPr lang="es-ES" sz="1600" dirty="0">
              <a:solidFill>
                <a:srgbClr val="000000"/>
              </a:solidFill>
              <a:latin typeface="Franklin Gothic Book"/>
              <a:cs typeface="Franklin Gothic Book"/>
            </a:endParaRPr>
          </a:p>
        </p:txBody>
      </p:sp>
      <p:pic>
        <p:nvPicPr>
          <p:cNvPr id="9" name="Imagen 8">
            <a:extLst>
              <a:ext uri="{FF2B5EF4-FFF2-40B4-BE49-F238E27FC236}">
                <a16:creationId xmlns:a16="http://schemas.microsoft.com/office/drawing/2014/main" id="{C32EA31F-7283-4DC0-95EA-F09A0635A852}"/>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564548" y="2400765"/>
            <a:ext cx="2793323" cy="1571244"/>
          </a:xfrm>
          <a:prstGeom prst="rect">
            <a:avLst/>
          </a:prstGeom>
        </p:spPr>
      </p:pic>
      <p:pic>
        <p:nvPicPr>
          <p:cNvPr id="10" name="Imagen 9">
            <a:extLst>
              <a:ext uri="{FF2B5EF4-FFF2-40B4-BE49-F238E27FC236}">
                <a16:creationId xmlns:a16="http://schemas.microsoft.com/office/drawing/2014/main" id="{7E8ECD80-8791-4A6A-B2C5-BADF0A64D9BB}"/>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599161" y="2392189"/>
            <a:ext cx="2541432" cy="1588395"/>
          </a:xfrm>
          <a:prstGeom prst="rect">
            <a:avLst/>
          </a:prstGeom>
        </p:spPr>
      </p:pic>
      <p:sp>
        <p:nvSpPr>
          <p:cNvPr id="2" name="CuadroTexto 1">
            <a:extLst>
              <a:ext uri="{FF2B5EF4-FFF2-40B4-BE49-F238E27FC236}">
                <a16:creationId xmlns:a16="http://schemas.microsoft.com/office/drawing/2014/main" id="{010A1BB8-3C2F-48FA-B191-75373C6280B6}"/>
              </a:ext>
            </a:extLst>
          </p:cNvPr>
          <p:cNvSpPr txBox="1"/>
          <p:nvPr/>
        </p:nvSpPr>
        <p:spPr>
          <a:xfrm>
            <a:off x="523231" y="4117572"/>
            <a:ext cx="5669280" cy="2492990"/>
          </a:xfrm>
          <a:prstGeom prst="rect">
            <a:avLst/>
          </a:prstGeom>
          <a:noFill/>
        </p:spPr>
        <p:txBody>
          <a:bodyPr wrap="square" rtlCol="0">
            <a:spAutoFit/>
          </a:bodyPr>
          <a:lstStyle/>
          <a:p>
            <a:endParaRPr lang="es-ES" sz="1200" dirty="0">
              <a:solidFill>
                <a:srgbClr val="FF0000"/>
              </a:solidFill>
            </a:endParaRPr>
          </a:p>
          <a:p>
            <a:r>
              <a:rPr lang="es-ES" sz="1200" dirty="0"/>
              <a:t>Los COAS coordinados por el CSCAE se reúnen en diferentes grupos de trabajo específico. Uno de ellos es el apoyo al ejercicio de la profesión. En este grupo se ponen en común tanto las incidencias o problemas de cada territorio como las propuestas para dar solución, con el apoyo de la asesoría jurídica.</a:t>
            </a:r>
          </a:p>
          <a:p>
            <a:r>
              <a:rPr lang="es-ES" sz="1200" dirty="0"/>
              <a:t>El 2020 se ha centrado en las Declaraciones Responsables, donde el panorama ha sido muy distinto por Comunidades autónomas .</a:t>
            </a:r>
          </a:p>
          <a:p>
            <a:r>
              <a:rPr lang="es-ES" sz="1200" dirty="0"/>
              <a:t>También se han elaborado unas guías de buenas prácticas para concursos, tanto de obras como de urbanismo .</a:t>
            </a:r>
          </a:p>
          <a:p>
            <a:r>
              <a:rPr lang="es-ES" sz="1200" dirty="0"/>
              <a:t>El COAMU también se ha centrado en preparar jornadas y cursos en relación a costes de trabajos.</a:t>
            </a:r>
          </a:p>
          <a:p>
            <a:r>
              <a:rPr lang="es-ES" sz="1200" dirty="0"/>
              <a:t>Coordinados por el CSCAE también hemos formalizado debates en torno a la futura Ley de Arquitectura.</a:t>
            </a:r>
          </a:p>
        </p:txBody>
      </p:sp>
    </p:spTree>
    <p:extLst>
      <p:ext uri="{BB962C8B-B14F-4D97-AF65-F5344CB8AC3E}">
        <p14:creationId xmlns:p14="http://schemas.microsoft.com/office/powerpoint/2010/main" val="143418548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1125470"/>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CUALITATIVO:</a:t>
            </a:r>
            <a:br>
              <a:rPr lang="es-ES" sz="3200" dirty="0">
                <a:solidFill>
                  <a:srgbClr val="000000"/>
                </a:solidFill>
              </a:rPr>
            </a:br>
            <a:endParaRPr lang="es-ES" sz="4000" dirty="0">
              <a:solidFill>
                <a:srgbClr val="000000"/>
              </a:solidFill>
            </a:endParaRPr>
          </a:p>
        </p:txBody>
      </p:sp>
      <p:sp>
        <p:nvSpPr>
          <p:cNvPr id="8" name="Marcador de texto 1">
            <a:extLst>
              <a:ext uri="{FF2B5EF4-FFF2-40B4-BE49-F238E27FC236}">
                <a16:creationId xmlns:a16="http://schemas.microsoft.com/office/drawing/2014/main" id="{A52C3405-3184-4CDB-AD7A-0331BC3F3C5A}"/>
              </a:ext>
            </a:extLst>
          </p:cNvPr>
          <p:cNvSpPr txBox="1">
            <a:spLocks/>
          </p:cNvSpPr>
          <p:nvPr/>
        </p:nvSpPr>
        <p:spPr>
          <a:xfrm>
            <a:off x="374945" y="922715"/>
            <a:ext cx="6448433" cy="1588395"/>
          </a:xfrm>
          <a:prstGeom prst="rect">
            <a:avLst/>
          </a:prstGeom>
        </p:spPr>
        <p:txBody>
          <a:bodyPr vert="horz" lIns="91440" tIns="45720" rIns="91440" bIns="45720" rtlCol="0" anchor="ctr">
            <a:normAutofit/>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pPr marL="457200" indent="-457200">
              <a:buClr>
                <a:schemeClr val="tx1"/>
              </a:buClr>
              <a:buAutoNum type="arabicPeriod"/>
            </a:pPr>
            <a:r>
              <a:rPr lang="es-ES" dirty="0">
                <a:solidFill>
                  <a:schemeClr val="tx1"/>
                </a:solidFill>
                <a:latin typeface="+mj-lt"/>
              </a:rPr>
              <a:t>Apoyo al ejercicio de la Profesión</a:t>
            </a:r>
          </a:p>
          <a:p>
            <a:pPr marL="914400" lvl="1" indent="-457200">
              <a:buClr>
                <a:schemeClr val="tx1"/>
              </a:buClr>
              <a:buFont typeface="Arial"/>
              <a:buChar char="•"/>
            </a:pPr>
            <a:r>
              <a:rPr lang="es-ES" sz="1400" dirty="0">
                <a:solidFill>
                  <a:schemeClr val="tx1"/>
                </a:solidFill>
                <a:latin typeface="Franklin Gothic Book"/>
                <a:cs typeface="Franklin Gothic Book"/>
              </a:rPr>
              <a:t>LEY DE ARQUITECTURA</a:t>
            </a:r>
            <a:endParaRPr lang="es-ES" sz="1400" dirty="0">
              <a:solidFill>
                <a:srgbClr val="FF0000"/>
              </a:solidFill>
              <a:latin typeface="Franklin Gothic Book"/>
              <a:cs typeface="Franklin Gothic Book"/>
            </a:endParaRPr>
          </a:p>
          <a:p>
            <a:pPr marL="914400" lvl="1" indent="-457200">
              <a:buClr>
                <a:schemeClr val="tx1"/>
              </a:buClr>
              <a:buFont typeface="Arial"/>
              <a:buChar char="•"/>
            </a:pPr>
            <a:endParaRPr lang="es-ES" dirty="0">
              <a:solidFill>
                <a:srgbClr val="800000"/>
              </a:solidFill>
              <a:latin typeface="+mj-lt"/>
            </a:endParaRPr>
          </a:p>
          <a:p>
            <a:pPr marL="914400" lvl="1" indent="-457200">
              <a:buClr>
                <a:schemeClr val="tx1"/>
              </a:buClr>
              <a:buFont typeface="Arial"/>
              <a:buChar char="•"/>
            </a:pPr>
            <a:endParaRPr lang="es-ES" sz="1600" dirty="0">
              <a:solidFill>
                <a:srgbClr val="000000"/>
              </a:solidFill>
              <a:latin typeface="Franklin Gothic Book"/>
              <a:cs typeface="Franklin Gothic Book"/>
            </a:endParaRPr>
          </a:p>
        </p:txBody>
      </p:sp>
      <p:pic>
        <p:nvPicPr>
          <p:cNvPr id="4" name="Imagen 3" descr="Imagen que contiene mostrando, foto, hombre, computadora&#10;&#10;Descripción generada automáticamente">
            <a:extLst>
              <a:ext uri="{FF2B5EF4-FFF2-40B4-BE49-F238E27FC236}">
                <a16:creationId xmlns:a16="http://schemas.microsoft.com/office/drawing/2014/main" id="{4654DF07-DA3E-4403-ACE5-DED2183BF4BB}"/>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411205" y="1551686"/>
            <a:ext cx="1893316" cy="3269402"/>
          </a:xfrm>
          <a:prstGeom prst="rect">
            <a:avLst/>
          </a:prstGeom>
        </p:spPr>
      </p:pic>
      <p:pic>
        <p:nvPicPr>
          <p:cNvPr id="11" name="Imagen 10" descr="Tabla&#10;&#10;Descripción generada automáticamente">
            <a:extLst>
              <a:ext uri="{FF2B5EF4-FFF2-40B4-BE49-F238E27FC236}">
                <a16:creationId xmlns:a16="http://schemas.microsoft.com/office/drawing/2014/main" id="{093E10B3-024F-4D21-8814-35D3E1AFD73E}"/>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069143" y="4945560"/>
            <a:ext cx="5360223" cy="1611525"/>
          </a:xfrm>
          <a:prstGeom prst="rect">
            <a:avLst/>
          </a:prstGeom>
        </p:spPr>
      </p:pic>
      <p:pic>
        <p:nvPicPr>
          <p:cNvPr id="13" name="Imagen 12">
            <a:extLst>
              <a:ext uri="{FF2B5EF4-FFF2-40B4-BE49-F238E27FC236}">
                <a16:creationId xmlns:a16="http://schemas.microsoft.com/office/drawing/2014/main" id="{90E130D3-0970-443C-AD7C-21E8C435D8CC}"/>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822730" y="1912440"/>
            <a:ext cx="3141784" cy="2356338"/>
          </a:xfrm>
          <a:prstGeom prst="rect">
            <a:avLst/>
          </a:prstGeom>
        </p:spPr>
      </p:pic>
    </p:spTree>
    <p:extLst>
      <p:ext uri="{BB962C8B-B14F-4D97-AF65-F5344CB8AC3E}">
        <p14:creationId xmlns:p14="http://schemas.microsoft.com/office/powerpoint/2010/main" val="157189795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671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CUALITATIVO:</a:t>
            </a:r>
            <a:br>
              <a:rPr lang="es-ES" sz="3200" dirty="0">
                <a:solidFill>
                  <a:srgbClr val="000000"/>
                </a:solidFill>
              </a:rPr>
            </a:br>
            <a:endParaRPr lang="es-ES" sz="4000" dirty="0">
              <a:solidFill>
                <a:srgbClr val="000000"/>
              </a:solidFill>
            </a:endParaRPr>
          </a:p>
        </p:txBody>
      </p:sp>
      <p:sp>
        <p:nvSpPr>
          <p:cNvPr id="11" name="Título 2">
            <a:extLst>
              <a:ext uri="{FF2B5EF4-FFF2-40B4-BE49-F238E27FC236}">
                <a16:creationId xmlns:a16="http://schemas.microsoft.com/office/drawing/2014/main" id="{4A28F194-9ED8-4BC9-A7DA-EB6637A554F1}"/>
              </a:ext>
            </a:extLst>
          </p:cNvPr>
          <p:cNvSpPr txBox="1">
            <a:spLocks/>
          </p:cNvSpPr>
          <p:nvPr/>
        </p:nvSpPr>
        <p:spPr>
          <a:xfrm>
            <a:off x="281550" y="701635"/>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1400" b="1" dirty="0">
                <a:solidFill>
                  <a:srgbClr val="000000"/>
                </a:solidFill>
                <a:latin typeface="Franklin Gothic Book"/>
                <a:cs typeface="Franklin Gothic Book"/>
              </a:rPr>
              <a:t>Apoyo al ejercicio de la profesión_ </a:t>
            </a:r>
            <a:r>
              <a:rPr lang="es-ES" sz="1400" b="1" dirty="0">
                <a:solidFill>
                  <a:schemeClr val="tx1"/>
                </a:solidFill>
                <a:latin typeface="Franklin Gothic Book"/>
                <a:cs typeface="Franklin Gothic Book"/>
              </a:rPr>
              <a:t>COMPARECENCIA EN ASAMBLEA REGIONAL D. LEY 3/2020 </a:t>
            </a:r>
            <a:br>
              <a:rPr lang="es-ES" sz="2800" dirty="0">
                <a:solidFill>
                  <a:srgbClr val="000000"/>
                </a:solidFill>
              </a:rPr>
            </a:br>
            <a:br>
              <a:rPr lang="es-ES" sz="4000" dirty="0">
                <a:solidFill>
                  <a:srgbClr val="000000"/>
                </a:solidFill>
              </a:rPr>
            </a:br>
            <a:endParaRPr lang="es-ES" sz="2400" dirty="0">
              <a:solidFill>
                <a:srgbClr val="000000"/>
              </a:solidFill>
              <a:latin typeface="+mn-lt"/>
            </a:endParaRPr>
          </a:p>
        </p:txBody>
      </p:sp>
      <p:pic>
        <p:nvPicPr>
          <p:cNvPr id="12" name="Imagen 11">
            <a:extLst>
              <a:ext uri="{FF2B5EF4-FFF2-40B4-BE49-F238E27FC236}">
                <a16:creationId xmlns:a16="http://schemas.microsoft.com/office/drawing/2014/main" id="{BD2D36A0-75A5-4BD9-AA47-CBA3886F836D}"/>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47645" y="1263688"/>
            <a:ext cx="4604615" cy="3453461"/>
          </a:xfrm>
          <a:prstGeom prst="rect">
            <a:avLst/>
          </a:prstGeom>
        </p:spPr>
      </p:pic>
      <p:sp>
        <p:nvSpPr>
          <p:cNvPr id="2" name="CuadroTexto 1">
            <a:extLst>
              <a:ext uri="{FF2B5EF4-FFF2-40B4-BE49-F238E27FC236}">
                <a16:creationId xmlns:a16="http://schemas.microsoft.com/office/drawing/2014/main" id="{07643691-2491-4797-B591-F1FE29302FED}"/>
              </a:ext>
            </a:extLst>
          </p:cNvPr>
          <p:cNvSpPr txBox="1"/>
          <p:nvPr/>
        </p:nvSpPr>
        <p:spPr>
          <a:xfrm>
            <a:off x="376624" y="5035131"/>
            <a:ext cx="6049108" cy="1754326"/>
          </a:xfrm>
          <a:prstGeom prst="rect">
            <a:avLst/>
          </a:prstGeom>
          <a:noFill/>
        </p:spPr>
        <p:txBody>
          <a:bodyPr wrap="square" rtlCol="0">
            <a:spAutoFit/>
          </a:bodyPr>
          <a:lstStyle/>
          <a:p>
            <a:pPr indent="449580" algn="just"/>
            <a:r>
              <a:rPr lang="es-ES" sz="1200" dirty="0">
                <a:effectLst/>
                <a:latin typeface="Arial" panose="020B0604020202020204" pitchFamily="34" charset="0"/>
                <a:ea typeface="Times New Roman" panose="02020603050405020304" pitchFamily="18" charset="0"/>
              </a:rPr>
              <a:t>El COAMU es invitado a comparecer ante la Asamblea para exponer nuestra postura. Entendemos que hay que adoptar medidas que ayuden a reactivar iniciativas empresariales a diferentes escalas</a:t>
            </a:r>
            <a:r>
              <a:rPr lang="es-ES" sz="1200" dirty="0">
                <a:latin typeface="Arial" panose="020B0604020202020204" pitchFamily="34" charset="0"/>
                <a:ea typeface="Times New Roman" panose="02020603050405020304" pitchFamily="18" charset="0"/>
              </a:rPr>
              <a:t>. </a:t>
            </a:r>
            <a:r>
              <a:rPr lang="es-ES" sz="1200" dirty="0">
                <a:effectLst/>
                <a:latin typeface="Arial" panose="020B0604020202020204" pitchFamily="34" charset="0"/>
                <a:ea typeface="Times New Roman" panose="02020603050405020304" pitchFamily="18" charset="0"/>
              </a:rPr>
              <a:t>Para ello se trabaja en el COAMU con una mesa de expertos y se prepara un decálogo de propuestas. </a:t>
            </a:r>
          </a:p>
          <a:p>
            <a:pPr indent="449580" algn="just"/>
            <a:r>
              <a:rPr lang="es-ES" sz="1200" dirty="0">
                <a:effectLst/>
                <a:latin typeface="Arial" panose="020B0604020202020204" pitchFamily="34" charset="0"/>
                <a:ea typeface="Times New Roman" panose="02020603050405020304" pitchFamily="18" charset="0"/>
              </a:rPr>
              <a:t>El COAMU defiende que la situación  debe entenderse como circunstancial y debemos aprovechar esta reflexión para decidir y apostar por un cambio más profundo.</a:t>
            </a:r>
          </a:p>
          <a:p>
            <a:pPr indent="449580"/>
            <a:endParaRPr lang="es-ES" sz="1200" dirty="0">
              <a:solidFill>
                <a:srgbClr val="FF0000"/>
              </a:solidFill>
              <a:latin typeface="Arial" panose="020B0604020202020204" pitchFamily="34" charset="0"/>
              <a:ea typeface="Times New Roman" panose="02020603050405020304" pitchFamily="18" charset="0"/>
            </a:endParaRPr>
          </a:p>
          <a:p>
            <a:pPr indent="449580"/>
            <a:endParaRPr lang="es-ES" sz="1200" dirty="0">
              <a:solidFill>
                <a:srgbClr val="FF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40646574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1125470"/>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CUALITATIVO:</a:t>
            </a:r>
            <a:endParaRPr lang="es-ES" sz="4000" dirty="0">
              <a:solidFill>
                <a:srgbClr val="000000"/>
              </a:solidFill>
            </a:endParaRPr>
          </a:p>
        </p:txBody>
      </p:sp>
      <p:sp>
        <p:nvSpPr>
          <p:cNvPr id="7" name="Título 2">
            <a:extLst>
              <a:ext uri="{FF2B5EF4-FFF2-40B4-BE49-F238E27FC236}">
                <a16:creationId xmlns:a16="http://schemas.microsoft.com/office/drawing/2014/main" id="{0A3A00BC-8091-41F1-B513-65A18BC9B54F}"/>
              </a:ext>
            </a:extLst>
          </p:cNvPr>
          <p:cNvSpPr txBox="1">
            <a:spLocks/>
          </p:cNvSpPr>
          <p:nvPr/>
        </p:nvSpPr>
        <p:spPr>
          <a:xfrm>
            <a:off x="250170" y="1227157"/>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1400" b="1" dirty="0">
                <a:solidFill>
                  <a:srgbClr val="000000"/>
                </a:solidFill>
                <a:latin typeface="Franklin Gothic Book"/>
                <a:cs typeface="Franklin Gothic Book"/>
              </a:rPr>
              <a:t>Apoyo al ejercicio de la profesión_ J. COSTES</a:t>
            </a:r>
            <a:br>
              <a:rPr lang="es-ES" sz="1400" b="1" dirty="0">
                <a:solidFill>
                  <a:srgbClr val="000000"/>
                </a:solidFill>
              </a:rPr>
            </a:br>
            <a:br>
              <a:rPr lang="es-ES" sz="1400" b="1" dirty="0">
                <a:solidFill>
                  <a:srgbClr val="000000"/>
                </a:solidFill>
              </a:rPr>
            </a:br>
            <a:endParaRPr lang="es-ES" sz="1400" b="1" dirty="0">
              <a:solidFill>
                <a:srgbClr val="000000"/>
              </a:solidFill>
              <a:latin typeface="+mn-lt"/>
            </a:endParaRPr>
          </a:p>
        </p:txBody>
      </p:sp>
      <p:pic>
        <p:nvPicPr>
          <p:cNvPr id="8" name="Imagen 7">
            <a:extLst>
              <a:ext uri="{FF2B5EF4-FFF2-40B4-BE49-F238E27FC236}">
                <a16:creationId xmlns:a16="http://schemas.microsoft.com/office/drawing/2014/main" id="{AD91E0EA-7FB0-4B49-9FAB-DA2FF47809C7}"/>
              </a:ext>
            </a:extLst>
          </p:cNvPr>
          <p:cNvPicPr>
            <a:picLocks noChangeAspect="1"/>
          </p:cNvPicPr>
          <p:nvPr/>
        </p:nvPicPr>
        <p:blipFill>
          <a:blip r:embed="rId4"/>
          <a:stretch>
            <a:fillRect/>
          </a:stretch>
        </p:blipFill>
        <p:spPr>
          <a:xfrm>
            <a:off x="389775" y="1890679"/>
            <a:ext cx="3072753" cy="3076641"/>
          </a:xfrm>
          <a:prstGeom prst="rect">
            <a:avLst/>
          </a:prstGeom>
        </p:spPr>
      </p:pic>
      <p:pic>
        <p:nvPicPr>
          <p:cNvPr id="9" name="Imagen 8">
            <a:extLst>
              <a:ext uri="{FF2B5EF4-FFF2-40B4-BE49-F238E27FC236}">
                <a16:creationId xmlns:a16="http://schemas.microsoft.com/office/drawing/2014/main" id="{E0CB0587-4A16-449E-9452-C90D07F8FE79}"/>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521084" y="4487925"/>
            <a:ext cx="3338357" cy="2008673"/>
          </a:xfrm>
          <a:prstGeom prst="rect">
            <a:avLst/>
          </a:prstGeom>
        </p:spPr>
      </p:pic>
      <p:pic>
        <p:nvPicPr>
          <p:cNvPr id="10" name="Imagen 9">
            <a:extLst>
              <a:ext uri="{FF2B5EF4-FFF2-40B4-BE49-F238E27FC236}">
                <a16:creationId xmlns:a16="http://schemas.microsoft.com/office/drawing/2014/main" id="{B5D30EE8-B49F-4DF6-8993-467A46220EA7}"/>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521085" y="1890679"/>
            <a:ext cx="3338357" cy="2503768"/>
          </a:xfrm>
          <a:prstGeom prst="rect">
            <a:avLst/>
          </a:prstGeom>
        </p:spPr>
      </p:pic>
    </p:spTree>
    <p:extLst>
      <p:ext uri="{BB962C8B-B14F-4D97-AF65-F5344CB8AC3E}">
        <p14:creationId xmlns:p14="http://schemas.microsoft.com/office/powerpoint/2010/main" val="409195455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1125470"/>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CUALITATIVO:</a:t>
            </a:r>
            <a:endParaRPr lang="es-ES" sz="4000" dirty="0">
              <a:solidFill>
                <a:srgbClr val="000000"/>
              </a:solidFill>
            </a:endParaRPr>
          </a:p>
        </p:txBody>
      </p:sp>
      <p:sp>
        <p:nvSpPr>
          <p:cNvPr id="10" name="CuadroTexto 9">
            <a:extLst>
              <a:ext uri="{FF2B5EF4-FFF2-40B4-BE49-F238E27FC236}">
                <a16:creationId xmlns:a16="http://schemas.microsoft.com/office/drawing/2014/main" id="{8C7DF065-F7A9-48EC-9513-0ED7E76BB101}"/>
              </a:ext>
            </a:extLst>
          </p:cNvPr>
          <p:cNvSpPr txBox="1"/>
          <p:nvPr/>
        </p:nvSpPr>
        <p:spPr>
          <a:xfrm>
            <a:off x="-173116" y="1251903"/>
            <a:ext cx="6392811" cy="3847207"/>
          </a:xfrm>
          <a:prstGeom prst="rect">
            <a:avLst/>
          </a:prstGeom>
          <a:noFill/>
        </p:spPr>
        <p:txBody>
          <a:bodyPr wrap="square">
            <a:spAutoFit/>
          </a:bodyPr>
          <a:lstStyle/>
          <a:p>
            <a:pPr lvl="1">
              <a:buClr>
                <a:schemeClr val="tx1"/>
              </a:buClr>
            </a:pPr>
            <a:r>
              <a:rPr lang="es-ES" sz="2000" b="1" dirty="0">
                <a:solidFill>
                  <a:srgbClr val="000000"/>
                </a:solidFill>
                <a:latin typeface="Franklin Gothic Book"/>
                <a:cs typeface="Franklin Gothic Book"/>
              </a:rPr>
              <a:t>2. Apoyo A COLEGIADOS</a:t>
            </a:r>
            <a:endParaRPr lang="es-ES" sz="2800" dirty="0">
              <a:solidFill>
                <a:srgbClr val="000000"/>
              </a:solidFill>
            </a:endParaRPr>
          </a:p>
          <a:p>
            <a:pPr lvl="1">
              <a:buClr>
                <a:schemeClr val="tx1"/>
              </a:buClr>
            </a:pPr>
            <a:br>
              <a:rPr lang="es-ES" sz="2800" dirty="0">
                <a:solidFill>
                  <a:srgbClr val="000000"/>
                </a:solidFill>
              </a:rPr>
            </a:br>
            <a:endParaRPr lang="es-ES" sz="1400" dirty="0">
              <a:solidFill>
                <a:srgbClr val="000000"/>
              </a:solidFill>
              <a:latin typeface="Franklin Gothic Book"/>
              <a:cs typeface="Franklin Gothic Book"/>
            </a:endParaRPr>
          </a:p>
          <a:p>
            <a:pPr marL="914400" lvl="1" indent="-457200">
              <a:buClr>
                <a:schemeClr val="tx1"/>
              </a:buClr>
              <a:buFont typeface="Arial"/>
              <a:buChar char="•"/>
            </a:pPr>
            <a:r>
              <a:rPr lang="es-ES" sz="1400" dirty="0">
                <a:solidFill>
                  <a:srgbClr val="000000"/>
                </a:solidFill>
                <a:latin typeface="Franklin Gothic Book"/>
                <a:cs typeface="Franklin Gothic Book"/>
              </a:rPr>
              <a:t>Mejora web COAMU y aplicación Catastro.</a:t>
            </a:r>
          </a:p>
          <a:p>
            <a:pPr marL="914400" lvl="1" indent="-457200">
              <a:buClr>
                <a:schemeClr val="tx1"/>
              </a:buClr>
              <a:buFont typeface="Arial"/>
              <a:buChar char="•"/>
            </a:pPr>
            <a:r>
              <a:rPr lang="es-ES" sz="1400" dirty="0">
                <a:solidFill>
                  <a:srgbClr val="000000"/>
                </a:solidFill>
                <a:latin typeface="Franklin Gothic Book"/>
                <a:cs typeface="Franklin Gothic Book"/>
              </a:rPr>
              <a:t>Presentación Escuela de Formación y Web EF</a:t>
            </a:r>
          </a:p>
          <a:p>
            <a:pPr marL="914400" lvl="1" indent="-457200">
              <a:buClr>
                <a:schemeClr val="tx1"/>
              </a:buClr>
              <a:buFont typeface="Arial"/>
              <a:buChar char="•"/>
            </a:pPr>
            <a:r>
              <a:rPr lang="es-ES" sz="1400" dirty="0">
                <a:solidFill>
                  <a:srgbClr val="000000"/>
                </a:solidFill>
                <a:latin typeface="Franklin Gothic Book"/>
                <a:cs typeface="Franklin Gothic Book"/>
              </a:rPr>
              <a:t>Asesoría laboral y Jurídica.</a:t>
            </a:r>
          </a:p>
          <a:p>
            <a:pPr marL="914400" lvl="1" indent="-457200">
              <a:buClr>
                <a:schemeClr val="tx1"/>
              </a:buClr>
              <a:buFont typeface="Arial"/>
              <a:buChar char="•"/>
            </a:pPr>
            <a:r>
              <a:rPr lang="es-ES" sz="1400" dirty="0">
                <a:solidFill>
                  <a:srgbClr val="000000"/>
                </a:solidFill>
                <a:latin typeface="Franklin Gothic Book"/>
                <a:cs typeface="Franklin Gothic Book"/>
              </a:rPr>
              <a:t>Comisión de Visado.</a:t>
            </a:r>
          </a:p>
          <a:p>
            <a:pPr marL="914400" lvl="1" indent="-457200">
              <a:buClr>
                <a:schemeClr val="tx1"/>
              </a:buClr>
              <a:buFont typeface="Arial"/>
              <a:buChar char="•"/>
            </a:pPr>
            <a:r>
              <a:rPr lang="es-ES" sz="1400" dirty="0">
                <a:solidFill>
                  <a:srgbClr val="000000"/>
                </a:solidFill>
                <a:latin typeface="Franklin Gothic Book"/>
                <a:cs typeface="Franklin Gothic Book"/>
              </a:rPr>
              <a:t>Comisión de Mantenimiento.</a:t>
            </a:r>
          </a:p>
          <a:p>
            <a:pPr marL="914400" lvl="1" indent="-457200">
              <a:buClr>
                <a:schemeClr val="tx1"/>
              </a:buClr>
              <a:buFont typeface="Arial"/>
              <a:buChar char="•"/>
            </a:pPr>
            <a:r>
              <a:rPr lang="es-ES" sz="1400" dirty="0">
                <a:solidFill>
                  <a:srgbClr val="000000"/>
                </a:solidFill>
                <a:latin typeface="Franklin Gothic Book"/>
                <a:cs typeface="Franklin Gothic Book"/>
              </a:rPr>
              <a:t>Comisión de Concursos.</a:t>
            </a:r>
          </a:p>
          <a:p>
            <a:pPr marL="914400" lvl="1" indent="-457200">
              <a:buClr>
                <a:schemeClr val="tx1"/>
              </a:buClr>
              <a:buFont typeface="Arial"/>
              <a:buChar char="•"/>
            </a:pPr>
            <a:r>
              <a:rPr lang="es-ES" sz="1400" dirty="0">
                <a:solidFill>
                  <a:srgbClr val="000000"/>
                </a:solidFill>
                <a:latin typeface="Franklin Gothic Book"/>
                <a:cs typeface="Franklin Gothic Book"/>
              </a:rPr>
              <a:t>Grupo de trabajo simplificación administrativa CSCAE.</a:t>
            </a:r>
          </a:p>
          <a:p>
            <a:pPr marL="914400" lvl="1" indent="-457200">
              <a:buClr>
                <a:schemeClr val="tx1"/>
              </a:buClr>
              <a:buFont typeface="Arial"/>
              <a:buChar char="•"/>
            </a:pPr>
            <a:r>
              <a:rPr lang="es-ES" sz="1400" dirty="0">
                <a:solidFill>
                  <a:srgbClr val="000000"/>
                </a:solidFill>
                <a:latin typeface="Franklin Gothic Book"/>
                <a:cs typeface="Franklin Gothic Book"/>
              </a:rPr>
              <a:t>Agilización administrativa en Murcia, Cartagena y Lorca.</a:t>
            </a:r>
          </a:p>
          <a:p>
            <a:pPr marL="914400" lvl="1" indent="-457200">
              <a:buClr>
                <a:schemeClr val="tx1"/>
              </a:buClr>
              <a:buFont typeface="Arial"/>
              <a:buChar char="•"/>
            </a:pPr>
            <a:r>
              <a:rPr lang="es-ES" sz="1400" dirty="0">
                <a:solidFill>
                  <a:srgbClr val="000000"/>
                </a:solidFill>
                <a:latin typeface="Franklin Gothic Book"/>
                <a:cs typeface="Franklin Gothic Book"/>
              </a:rPr>
              <a:t>Convenio Ayto. Murcia.</a:t>
            </a:r>
          </a:p>
          <a:p>
            <a:pPr marL="914400" lvl="1" indent="-457200">
              <a:buClr>
                <a:schemeClr val="tx1"/>
              </a:buClr>
              <a:buFont typeface="Arial"/>
              <a:buChar char="•"/>
            </a:pPr>
            <a:r>
              <a:rPr lang="es-ES" sz="1400" dirty="0">
                <a:solidFill>
                  <a:srgbClr val="000000"/>
                </a:solidFill>
                <a:latin typeface="Franklin Gothic Book"/>
                <a:cs typeface="Franklin Gothic Book"/>
              </a:rPr>
              <a:t>Carnet Colegial.</a:t>
            </a:r>
          </a:p>
          <a:p>
            <a:pPr marL="914400" lvl="1" indent="-457200">
              <a:buClr>
                <a:schemeClr val="tx1"/>
              </a:buClr>
              <a:buFont typeface="Arial"/>
              <a:buChar char="•"/>
            </a:pPr>
            <a:r>
              <a:rPr lang="es-ES" sz="1400" dirty="0">
                <a:solidFill>
                  <a:srgbClr val="000000"/>
                </a:solidFill>
                <a:latin typeface="Franklin Gothic Book"/>
                <a:cs typeface="Franklin Gothic Book"/>
              </a:rPr>
              <a:t>Jornada de costes.</a:t>
            </a:r>
          </a:p>
          <a:p>
            <a:pPr marL="914400" lvl="1" indent="-457200">
              <a:buClr>
                <a:schemeClr val="tx1"/>
              </a:buClr>
              <a:buFont typeface="Arial"/>
              <a:buChar char="•"/>
            </a:pPr>
            <a:r>
              <a:rPr lang="es-ES" sz="1400" dirty="0">
                <a:solidFill>
                  <a:srgbClr val="000000"/>
                </a:solidFill>
                <a:latin typeface="Franklin Gothic Book"/>
                <a:cs typeface="Franklin Gothic Book"/>
              </a:rPr>
              <a:t>COAMU fuera de la Sede.</a:t>
            </a:r>
          </a:p>
          <a:p>
            <a:pPr marL="914400" lvl="1" indent="-457200">
              <a:buClr>
                <a:schemeClr val="tx1"/>
              </a:buClr>
              <a:buFont typeface="Arial"/>
              <a:buChar char="•"/>
            </a:pPr>
            <a:r>
              <a:rPr lang="es-ES" sz="1400" dirty="0">
                <a:solidFill>
                  <a:srgbClr val="000000"/>
                </a:solidFill>
                <a:latin typeface="Franklin Gothic Book"/>
                <a:cs typeface="Franklin Gothic Book"/>
              </a:rPr>
              <a:t>Encuestas.</a:t>
            </a:r>
          </a:p>
        </p:txBody>
      </p:sp>
    </p:spTree>
    <p:extLst>
      <p:ext uri="{BB962C8B-B14F-4D97-AF65-F5344CB8AC3E}">
        <p14:creationId xmlns:p14="http://schemas.microsoft.com/office/powerpoint/2010/main" val="427850316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1125470"/>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CUALITATIVO:</a:t>
            </a:r>
            <a:endParaRPr lang="es-ES" sz="4000" dirty="0">
              <a:solidFill>
                <a:srgbClr val="000000"/>
              </a:solidFill>
            </a:endParaRPr>
          </a:p>
        </p:txBody>
      </p:sp>
      <p:sp>
        <p:nvSpPr>
          <p:cNvPr id="7" name="Título 2">
            <a:extLst>
              <a:ext uri="{FF2B5EF4-FFF2-40B4-BE49-F238E27FC236}">
                <a16:creationId xmlns:a16="http://schemas.microsoft.com/office/drawing/2014/main" id="{DBC48480-9FF3-4723-B1C8-3AEB944B81EA}"/>
              </a:ext>
            </a:extLst>
          </p:cNvPr>
          <p:cNvSpPr txBox="1">
            <a:spLocks/>
          </p:cNvSpPr>
          <p:nvPr/>
        </p:nvSpPr>
        <p:spPr>
          <a:xfrm>
            <a:off x="281550" y="1106478"/>
            <a:ext cx="6541828" cy="532859"/>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1400" b="1" dirty="0">
                <a:solidFill>
                  <a:srgbClr val="000000"/>
                </a:solidFill>
                <a:latin typeface="Franklin Gothic Book"/>
                <a:cs typeface="Franklin Gothic Book"/>
              </a:rPr>
              <a:t>Apoyo A COLEGIADOS_ NUEVA WEB Y APLICACIÓN CATASTRO</a:t>
            </a:r>
            <a:br>
              <a:rPr lang="es-ES" sz="1400" b="1" dirty="0">
                <a:solidFill>
                  <a:srgbClr val="000000"/>
                </a:solidFill>
              </a:rPr>
            </a:br>
            <a:endParaRPr lang="es-ES" sz="1400" b="1" dirty="0">
              <a:solidFill>
                <a:srgbClr val="000000"/>
              </a:solidFill>
              <a:latin typeface="+mn-lt"/>
            </a:endParaRPr>
          </a:p>
        </p:txBody>
      </p:sp>
      <p:pic>
        <p:nvPicPr>
          <p:cNvPr id="8" name="Imagen 7" descr="Captura de pantalla 2019-12-18 a las 8.03.10.png">
            <a:extLst>
              <a:ext uri="{FF2B5EF4-FFF2-40B4-BE49-F238E27FC236}">
                <a16:creationId xmlns:a16="http://schemas.microsoft.com/office/drawing/2014/main" id="{DF566BF0-7DFA-4519-99DB-891573D87ADA}"/>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52571" y="3017721"/>
            <a:ext cx="5946425" cy="3481561"/>
          </a:xfrm>
          <a:prstGeom prst="rect">
            <a:avLst/>
          </a:prstGeom>
        </p:spPr>
      </p:pic>
    </p:spTree>
    <p:extLst>
      <p:ext uri="{BB962C8B-B14F-4D97-AF65-F5344CB8AC3E}">
        <p14:creationId xmlns:p14="http://schemas.microsoft.com/office/powerpoint/2010/main" val="254095616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1125470"/>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CUALITATIVO:</a:t>
            </a:r>
            <a:endParaRPr lang="es-ES" sz="4000" dirty="0">
              <a:solidFill>
                <a:srgbClr val="000000"/>
              </a:solidFill>
            </a:endParaRPr>
          </a:p>
        </p:txBody>
      </p:sp>
      <p:sp>
        <p:nvSpPr>
          <p:cNvPr id="9" name="Título 2">
            <a:extLst>
              <a:ext uri="{FF2B5EF4-FFF2-40B4-BE49-F238E27FC236}">
                <a16:creationId xmlns:a16="http://schemas.microsoft.com/office/drawing/2014/main" id="{EA6F4B35-C251-4D16-9770-A25A80EC5748}"/>
              </a:ext>
            </a:extLst>
          </p:cNvPr>
          <p:cNvSpPr txBox="1">
            <a:spLocks/>
          </p:cNvSpPr>
          <p:nvPr/>
        </p:nvSpPr>
        <p:spPr>
          <a:xfrm>
            <a:off x="281550" y="1130482"/>
            <a:ext cx="6541828" cy="432390"/>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1400" b="1" dirty="0">
                <a:solidFill>
                  <a:srgbClr val="000000"/>
                </a:solidFill>
                <a:latin typeface="+mn-lt"/>
                <a:cs typeface="Franklin Gothic Book"/>
              </a:rPr>
              <a:t>Apoyo A COLEGIADOS_ ESCUELA DE FORMACIÓN</a:t>
            </a:r>
            <a:br>
              <a:rPr lang="es-ES" sz="1400" b="1" dirty="0">
                <a:solidFill>
                  <a:srgbClr val="000000"/>
                </a:solidFill>
                <a:latin typeface="+mn-lt"/>
              </a:rPr>
            </a:br>
            <a:br>
              <a:rPr lang="es-ES" sz="1400" b="1" dirty="0">
                <a:solidFill>
                  <a:srgbClr val="000000"/>
                </a:solidFill>
                <a:latin typeface="+mn-lt"/>
              </a:rPr>
            </a:br>
            <a:endParaRPr lang="es-ES" sz="1400" b="1" dirty="0">
              <a:solidFill>
                <a:srgbClr val="000000"/>
              </a:solidFill>
              <a:latin typeface="+mn-lt"/>
            </a:endParaRPr>
          </a:p>
        </p:txBody>
      </p:sp>
      <p:pic>
        <p:nvPicPr>
          <p:cNvPr id="3" name="Imagen 2">
            <a:extLst>
              <a:ext uri="{FF2B5EF4-FFF2-40B4-BE49-F238E27FC236}">
                <a16:creationId xmlns:a16="http://schemas.microsoft.com/office/drawing/2014/main" id="{41C1B32C-6646-4B5D-B2AE-F8CE0F20D497}"/>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81550" y="1562872"/>
            <a:ext cx="4585935" cy="4876028"/>
          </a:xfrm>
          <a:prstGeom prst="rect">
            <a:avLst/>
          </a:prstGeom>
        </p:spPr>
      </p:pic>
    </p:spTree>
    <p:extLst>
      <p:ext uri="{BB962C8B-B14F-4D97-AF65-F5344CB8AC3E}">
        <p14:creationId xmlns:p14="http://schemas.microsoft.com/office/powerpoint/2010/main" val="11208308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1125470"/>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CUALITATIVO:</a:t>
            </a:r>
            <a:endParaRPr lang="es-ES" sz="4000" dirty="0">
              <a:solidFill>
                <a:srgbClr val="000000"/>
              </a:solidFill>
            </a:endParaRPr>
          </a:p>
        </p:txBody>
      </p:sp>
      <p:sp>
        <p:nvSpPr>
          <p:cNvPr id="12" name="CuadroTexto 11">
            <a:extLst>
              <a:ext uri="{FF2B5EF4-FFF2-40B4-BE49-F238E27FC236}">
                <a16:creationId xmlns:a16="http://schemas.microsoft.com/office/drawing/2014/main" id="{BC587F5E-3BE3-4C4C-8F1D-0F936AEA1C47}"/>
              </a:ext>
            </a:extLst>
          </p:cNvPr>
          <p:cNvSpPr txBox="1"/>
          <p:nvPr/>
        </p:nvSpPr>
        <p:spPr>
          <a:xfrm>
            <a:off x="281549" y="1078985"/>
            <a:ext cx="6048913" cy="2031325"/>
          </a:xfrm>
          <a:prstGeom prst="rect">
            <a:avLst/>
          </a:prstGeom>
          <a:noFill/>
        </p:spPr>
        <p:txBody>
          <a:bodyPr wrap="square">
            <a:spAutoFit/>
          </a:bodyPr>
          <a:lstStyle/>
          <a:p>
            <a:r>
              <a:rPr lang="es-ES" sz="1400" b="1" dirty="0">
                <a:solidFill>
                  <a:srgbClr val="000000"/>
                </a:solidFill>
                <a:latin typeface="Franklin Gothic Book"/>
                <a:cs typeface="Franklin Gothic Book"/>
              </a:rPr>
              <a:t>Apoyo A COLEGIADOS_ ASESORÍA LABORAL</a:t>
            </a:r>
          </a:p>
          <a:p>
            <a:endParaRPr lang="es-ES" sz="1400" b="1" dirty="0">
              <a:solidFill>
                <a:srgbClr val="000000"/>
              </a:solidFill>
              <a:latin typeface="Franklin Gothic Book"/>
            </a:endParaRPr>
          </a:p>
          <a:p>
            <a:r>
              <a:rPr lang="es-ES" sz="1400" dirty="0">
                <a:latin typeface="Franklin Gothic Book"/>
              </a:rPr>
              <a:t> Para facilitar y mejorar este servicio, se acuerda con la asesoría laboral la disponibilidad de atender con cita previa a los compañeros que lo necesiten.</a:t>
            </a:r>
          </a:p>
          <a:p>
            <a:endParaRPr lang="es-ES" sz="1400" b="1" dirty="0">
              <a:solidFill>
                <a:srgbClr val="FF0000"/>
              </a:solidFill>
              <a:latin typeface="Franklin Gothic Book"/>
            </a:endParaRPr>
          </a:p>
          <a:p>
            <a:endParaRPr lang="es-ES" sz="1400" b="1" dirty="0">
              <a:solidFill>
                <a:srgbClr val="FF0000"/>
              </a:solidFill>
              <a:latin typeface="Franklin Gothic Book"/>
            </a:endParaRPr>
          </a:p>
          <a:p>
            <a:endParaRPr lang="es-ES" sz="1400" b="1" dirty="0">
              <a:solidFill>
                <a:srgbClr val="FF0000"/>
              </a:solidFill>
              <a:latin typeface="Franklin Gothic Book"/>
            </a:endParaRPr>
          </a:p>
          <a:p>
            <a:endParaRPr lang="es-ES" sz="1400" b="1" dirty="0">
              <a:solidFill>
                <a:srgbClr val="000000"/>
              </a:solidFill>
              <a:latin typeface="Franklin Gothic Book"/>
            </a:endParaRPr>
          </a:p>
          <a:p>
            <a:endParaRPr lang="es-ES" sz="1400" b="1" dirty="0"/>
          </a:p>
        </p:txBody>
      </p:sp>
      <p:pic>
        <p:nvPicPr>
          <p:cNvPr id="4" name="Imagen 3">
            <a:extLst>
              <a:ext uri="{FF2B5EF4-FFF2-40B4-BE49-F238E27FC236}">
                <a16:creationId xmlns:a16="http://schemas.microsoft.com/office/drawing/2014/main" id="{1F0C2F7A-E570-4B50-A568-4555FAF2029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8133" y="3231472"/>
            <a:ext cx="4753972" cy="3285523"/>
          </a:xfrm>
          <a:prstGeom prst="rect">
            <a:avLst/>
          </a:prstGeom>
        </p:spPr>
      </p:pic>
    </p:spTree>
    <p:extLst>
      <p:ext uri="{BB962C8B-B14F-4D97-AF65-F5344CB8AC3E}">
        <p14:creationId xmlns:p14="http://schemas.microsoft.com/office/powerpoint/2010/main" val="352733217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1125470"/>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CUALITATIVO:</a:t>
            </a:r>
            <a:endParaRPr lang="es-ES" sz="4000" dirty="0">
              <a:solidFill>
                <a:srgbClr val="000000"/>
              </a:solidFill>
            </a:endParaRPr>
          </a:p>
        </p:txBody>
      </p:sp>
      <p:sp>
        <p:nvSpPr>
          <p:cNvPr id="12" name="CuadroTexto 11">
            <a:extLst>
              <a:ext uri="{FF2B5EF4-FFF2-40B4-BE49-F238E27FC236}">
                <a16:creationId xmlns:a16="http://schemas.microsoft.com/office/drawing/2014/main" id="{BC587F5E-3BE3-4C4C-8F1D-0F936AEA1C47}"/>
              </a:ext>
            </a:extLst>
          </p:cNvPr>
          <p:cNvSpPr txBox="1"/>
          <p:nvPr/>
        </p:nvSpPr>
        <p:spPr>
          <a:xfrm>
            <a:off x="281550" y="1078985"/>
            <a:ext cx="6279048" cy="3416320"/>
          </a:xfrm>
          <a:prstGeom prst="rect">
            <a:avLst/>
          </a:prstGeom>
          <a:noFill/>
        </p:spPr>
        <p:txBody>
          <a:bodyPr wrap="square">
            <a:spAutoFit/>
          </a:bodyPr>
          <a:lstStyle/>
          <a:p>
            <a:r>
              <a:rPr lang="es-ES" sz="1400" b="1" dirty="0">
                <a:solidFill>
                  <a:srgbClr val="000000"/>
                </a:solidFill>
                <a:latin typeface="Franklin Gothic Book"/>
                <a:cs typeface="Franklin Gothic Book"/>
              </a:rPr>
              <a:t>Apoyo A COLEGIADOS_ COMISIÓN DE VISADO</a:t>
            </a:r>
          </a:p>
          <a:p>
            <a:endParaRPr lang="es-ES" sz="1400" b="1" dirty="0">
              <a:solidFill>
                <a:srgbClr val="000000"/>
              </a:solidFill>
              <a:latin typeface="Franklin Gothic Book"/>
              <a:cs typeface="Franklin Gothic Book"/>
            </a:endParaRPr>
          </a:p>
          <a:p>
            <a:r>
              <a:rPr lang="es-ES" sz="1400" dirty="0">
                <a:latin typeface="Franklin Gothic Book"/>
              </a:rPr>
              <a:t>SE TRATAN INCIDENCIAS Y PROPUESTAS CON OBJETO DE MEJORAR EL SERVICIO Y ATENCION AL COLEGIADO</a:t>
            </a:r>
          </a:p>
          <a:p>
            <a:endParaRPr lang="es-ES" sz="1400" b="1" dirty="0">
              <a:solidFill>
                <a:srgbClr val="FF0000"/>
              </a:solidFill>
              <a:latin typeface="Franklin Gothic Book"/>
            </a:endParaRPr>
          </a:p>
          <a:p>
            <a:r>
              <a:rPr lang="es-ES" sz="1600" b="1" dirty="0">
                <a:latin typeface="Franklin Gothic Book"/>
              </a:rPr>
              <a:t>COMISIÓN DE MANTENIMIENTO</a:t>
            </a:r>
          </a:p>
          <a:p>
            <a:pPr algn="just"/>
            <a:r>
              <a:rPr lang="es-ES" sz="1200" dirty="0">
                <a:latin typeface="Franklin Gothic Book"/>
              </a:rPr>
              <a:t>En el año 2020 se han celebrado varias reuniones y se ha realizado las siguientes mejora en la sede: rehabilitación fachada, renovación sillas trabajadores. Puesta en valor de espacios COAMU como la sala del sótano contiguo al Salón de actos y con vistas a la muralla</a:t>
            </a:r>
          </a:p>
          <a:p>
            <a:pPr algn="just"/>
            <a:r>
              <a:rPr lang="es-ES" sz="1200" dirty="0">
                <a:latin typeface="Franklin Gothic Book"/>
              </a:rPr>
              <a:t>Se acuerda el estudio energético de la Sede con objeto de mejorar los sistemas de climatización y renovación de aire</a:t>
            </a:r>
          </a:p>
          <a:p>
            <a:endParaRPr lang="es-ES" sz="1400" b="1" dirty="0">
              <a:solidFill>
                <a:srgbClr val="FF0000"/>
              </a:solidFill>
              <a:latin typeface="Franklin Gothic Book"/>
            </a:endParaRPr>
          </a:p>
          <a:p>
            <a:endParaRPr lang="es-ES" sz="1400" b="1" dirty="0">
              <a:solidFill>
                <a:srgbClr val="FF0000"/>
              </a:solidFill>
              <a:latin typeface="Franklin Gothic Book"/>
            </a:endParaRPr>
          </a:p>
          <a:p>
            <a:endParaRPr lang="es-ES" sz="1400" b="1" dirty="0">
              <a:solidFill>
                <a:srgbClr val="000000"/>
              </a:solidFill>
              <a:latin typeface="Franklin Gothic Book"/>
            </a:endParaRPr>
          </a:p>
          <a:p>
            <a:endParaRPr lang="es-ES" sz="1400" b="1" dirty="0">
              <a:solidFill>
                <a:srgbClr val="000000"/>
              </a:solidFill>
              <a:latin typeface="Franklin Gothic Book"/>
            </a:endParaRPr>
          </a:p>
          <a:p>
            <a:endParaRPr lang="es-ES" sz="1400" b="1" dirty="0"/>
          </a:p>
        </p:txBody>
      </p:sp>
      <p:pic>
        <p:nvPicPr>
          <p:cNvPr id="7" name="Imagen 6" descr="Edificio en frente de un calle&#10;&#10;Descripción generada automáticamente">
            <a:extLst>
              <a:ext uri="{FF2B5EF4-FFF2-40B4-BE49-F238E27FC236}">
                <a16:creationId xmlns:a16="http://schemas.microsoft.com/office/drawing/2014/main" id="{40805632-3C86-4F74-8A2A-66BD48866273}"/>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81175" y="3618000"/>
            <a:ext cx="2160000" cy="2880000"/>
          </a:xfrm>
          <a:prstGeom prst="rect">
            <a:avLst/>
          </a:prstGeom>
        </p:spPr>
      </p:pic>
      <p:pic>
        <p:nvPicPr>
          <p:cNvPr id="8" name="Imagen 7">
            <a:extLst>
              <a:ext uri="{FF2B5EF4-FFF2-40B4-BE49-F238E27FC236}">
                <a16:creationId xmlns:a16="http://schemas.microsoft.com/office/drawing/2014/main" id="{9B427EF2-6524-4067-82C2-A6B4DEC8C84E}"/>
              </a:ext>
            </a:extLst>
          </p:cNvPr>
          <p:cNvPicPr>
            <a:picLocks noChangeAspect="1"/>
          </p:cNvPicPr>
          <p:nvPr/>
        </p:nvPicPr>
        <p:blipFill>
          <a:blip r:embed="rId5"/>
          <a:stretch>
            <a:fillRect/>
          </a:stretch>
        </p:blipFill>
        <p:spPr>
          <a:xfrm>
            <a:off x="2711742" y="3619015"/>
            <a:ext cx="2880000" cy="2880000"/>
          </a:xfrm>
          <a:prstGeom prst="rect">
            <a:avLst/>
          </a:prstGeom>
        </p:spPr>
      </p:pic>
    </p:spTree>
    <p:extLst>
      <p:ext uri="{BB962C8B-B14F-4D97-AF65-F5344CB8AC3E}">
        <p14:creationId xmlns:p14="http://schemas.microsoft.com/office/powerpoint/2010/main" val="20025300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0" y="4172297"/>
            <a:ext cx="7010400" cy="26857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226472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a:t>
            </a:r>
            <a:br>
              <a:rPr lang="es-ES" sz="2000" dirty="0">
                <a:solidFill>
                  <a:srgbClr val="000000"/>
                </a:solidFill>
              </a:rPr>
            </a:br>
            <a:r>
              <a:rPr lang="es-ES" sz="2400" dirty="0">
                <a:solidFill>
                  <a:srgbClr val="000000"/>
                </a:solidFill>
                <a:latin typeface="+mn-lt"/>
              </a:rPr>
              <a:t>Jornadas Técnicas</a:t>
            </a:r>
            <a:endParaRPr lang="es-ES" sz="4000" dirty="0">
              <a:solidFill>
                <a:srgbClr val="000000"/>
              </a:solidFill>
            </a:endParaRPr>
          </a:p>
        </p:txBody>
      </p:sp>
      <p:sp>
        <p:nvSpPr>
          <p:cNvPr id="30" name="Marcador de texto 1"/>
          <p:cNvSpPr txBox="1">
            <a:spLocks/>
          </p:cNvSpPr>
          <p:nvPr/>
        </p:nvSpPr>
        <p:spPr>
          <a:xfrm>
            <a:off x="281550" y="1056954"/>
            <a:ext cx="6541828" cy="2305910"/>
          </a:xfrm>
          <a:prstGeom prst="rect">
            <a:avLst/>
          </a:prstGeom>
        </p:spPr>
        <p:txBody>
          <a:bodyPr vert="horz" lIns="91440" tIns="45720" rIns="91440" bIns="45720" rtlCol="0" anchor="ctr">
            <a:normAutofit/>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endParaRPr lang="es-ES" dirty="0">
              <a:solidFill>
                <a:schemeClr val="tx1"/>
              </a:solidFill>
              <a:latin typeface="+mj-lt"/>
            </a:endParaRPr>
          </a:p>
          <a:p>
            <a:r>
              <a:rPr lang="es-ES" sz="1400" b="1" i="1" dirty="0">
                <a:solidFill>
                  <a:schemeClr val="tx1"/>
                </a:solidFill>
              </a:rPr>
              <a:t>-Jornada Técnica: El Hogar inteligente. </a:t>
            </a:r>
            <a:r>
              <a:rPr lang="es-ES" sz="1400" b="1" i="1" dirty="0" err="1">
                <a:solidFill>
                  <a:schemeClr val="tx1"/>
                </a:solidFill>
              </a:rPr>
              <a:t>Platinum</a:t>
            </a:r>
            <a:r>
              <a:rPr lang="es-ES" sz="1400" b="1" i="1" dirty="0">
                <a:solidFill>
                  <a:schemeClr val="tx1"/>
                </a:solidFill>
              </a:rPr>
              <a:t> </a:t>
            </a:r>
            <a:r>
              <a:rPr lang="es-ES" sz="1400" b="1" i="1" dirty="0" err="1">
                <a:solidFill>
                  <a:schemeClr val="tx1"/>
                </a:solidFill>
              </a:rPr>
              <a:t>Partner</a:t>
            </a:r>
            <a:r>
              <a:rPr lang="es-ES" sz="1400" b="1" i="1" dirty="0">
                <a:solidFill>
                  <a:schemeClr val="tx1"/>
                </a:solidFill>
              </a:rPr>
              <a:t> de </a:t>
            </a:r>
            <a:r>
              <a:rPr lang="es-ES" sz="1400" b="1" i="1" dirty="0" err="1">
                <a:solidFill>
                  <a:schemeClr val="tx1"/>
                </a:solidFill>
              </a:rPr>
              <a:t>Loxone</a:t>
            </a:r>
            <a:r>
              <a:rPr lang="es-ES" sz="1400" b="1" i="1" dirty="0">
                <a:solidFill>
                  <a:schemeClr val="tx1"/>
                </a:solidFill>
              </a:rPr>
              <a:t>. </a:t>
            </a:r>
            <a:endParaRPr lang="es-ES" sz="1400" dirty="0">
              <a:solidFill>
                <a:schemeClr val="tx1"/>
              </a:solidFill>
            </a:endParaRPr>
          </a:p>
          <a:p>
            <a:r>
              <a:rPr lang="es-ES" sz="1100" b="1" dirty="0">
                <a:solidFill>
                  <a:schemeClr val="tx1"/>
                </a:solidFill>
              </a:rPr>
              <a:t>Fecha:</a:t>
            </a:r>
            <a:r>
              <a:rPr lang="es-ES" sz="1100" dirty="0">
                <a:solidFill>
                  <a:schemeClr val="tx1"/>
                </a:solidFill>
              </a:rPr>
              <a:t> 3 de diciembre de 2020.</a:t>
            </a:r>
          </a:p>
          <a:p>
            <a:endParaRPr lang="es-ES" dirty="0">
              <a:solidFill>
                <a:schemeClr val="tx1"/>
              </a:solidFill>
              <a:latin typeface="+mj-lt"/>
            </a:endParaRPr>
          </a:p>
          <a:p>
            <a:r>
              <a:rPr lang="es-ES" sz="1400" b="1" i="1" dirty="0">
                <a:solidFill>
                  <a:schemeClr val="tx1"/>
                </a:solidFill>
              </a:rPr>
              <a:t>-Jornada Técnica: Climatización inteligente y eficiencia. Certificaciones energéticas. </a:t>
            </a:r>
            <a:r>
              <a:rPr lang="es-ES" sz="1400" b="1" i="1" dirty="0" err="1">
                <a:solidFill>
                  <a:schemeClr val="tx1"/>
                </a:solidFill>
              </a:rPr>
              <a:t>Airzone</a:t>
            </a:r>
            <a:r>
              <a:rPr lang="es-ES" sz="1400" b="1" i="1" dirty="0">
                <a:solidFill>
                  <a:schemeClr val="tx1"/>
                </a:solidFill>
              </a:rPr>
              <a:t>.</a:t>
            </a:r>
            <a:endParaRPr lang="es-ES" sz="1400" dirty="0">
              <a:solidFill>
                <a:schemeClr val="tx1"/>
              </a:solidFill>
            </a:endParaRPr>
          </a:p>
          <a:p>
            <a:r>
              <a:rPr lang="es-ES" sz="1100" b="1" dirty="0">
                <a:solidFill>
                  <a:schemeClr val="tx1"/>
                </a:solidFill>
              </a:rPr>
              <a:t>Fecha:</a:t>
            </a:r>
            <a:r>
              <a:rPr lang="es-ES" sz="1100" dirty="0">
                <a:solidFill>
                  <a:schemeClr val="tx1"/>
                </a:solidFill>
              </a:rPr>
              <a:t> 10 de diciembre de 2020.</a:t>
            </a:r>
          </a:p>
          <a:p>
            <a:endParaRPr lang="es-ES" dirty="0">
              <a:solidFill>
                <a:schemeClr val="tx1"/>
              </a:solidFill>
              <a:latin typeface="+mj-lt"/>
            </a:endParaRPr>
          </a:p>
          <a:p>
            <a:endParaRPr lang="es-ES" dirty="0">
              <a:solidFill>
                <a:schemeClr val="tx1"/>
              </a:solidFill>
              <a:latin typeface="+mj-lt"/>
            </a:endParaRPr>
          </a:p>
        </p:txBody>
      </p:sp>
      <p:pic>
        <p:nvPicPr>
          <p:cNvPr id="4" name="Imagen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4031" y="4393493"/>
            <a:ext cx="2143125" cy="2143125"/>
          </a:xfrm>
          <a:prstGeom prst="rect">
            <a:avLst/>
          </a:prstGeom>
        </p:spPr>
      </p:pic>
      <p:pic>
        <p:nvPicPr>
          <p:cNvPr id="7" name="Imagen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56213" y="4278713"/>
            <a:ext cx="4039786" cy="2119205"/>
          </a:xfrm>
          <a:prstGeom prst="rect">
            <a:avLst/>
          </a:prstGeom>
        </p:spPr>
      </p:pic>
    </p:spTree>
    <p:extLst>
      <p:ext uri="{BB962C8B-B14F-4D97-AF65-F5344CB8AC3E}">
        <p14:creationId xmlns:p14="http://schemas.microsoft.com/office/powerpoint/2010/main" val="22924527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1125470"/>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CUALITATIVO:</a:t>
            </a:r>
            <a:endParaRPr lang="es-ES" sz="4000" dirty="0">
              <a:solidFill>
                <a:srgbClr val="000000"/>
              </a:solidFill>
            </a:endParaRPr>
          </a:p>
        </p:txBody>
      </p:sp>
      <p:sp>
        <p:nvSpPr>
          <p:cNvPr id="12" name="CuadroTexto 11">
            <a:extLst>
              <a:ext uri="{FF2B5EF4-FFF2-40B4-BE49-F238E27FC236}">
                <a16:creationId xmlns:a16="http://schemas.microsoft.com/office/drawing/2014/main" id="{BC587F5E-3BE3-4C4C-8F1D-0F936AEA1C47}"/>
              </a:ext>
            </a:extLst>
          </p:cNvPr>
          <p:cNvSpPr txBox="1"/>
          <p:nvPr/>
        </p:nvSpPr>
        <p:spPr>
          <a:xfrm>
            <a:off x="281550" y="1078985"/>
            <a:ext cx="6279048" cy="1169551"/>
          </a:xfrm>
          <a:prstGeom prst="rect">
            <a:avLst/>
          </a:prstGeom>
          <a:noFill/>
        </p:spPr>
        <p:txBody>
          <a:bodyPr wrap="square">
            <a:spAutoFit/>
          </a:bodyPr>
          <a:lstStyle/>
          <a:p>
            <a:r>
              <a:rPr lang="es-ES" sz="1400" b="1" dirty="0">
                <a:solidFill>
                  <a:srgbClr val="000000"/>
                </a:solidFill>
                <a:latin typeface="Franklin Gothic Book"/>
                <a:cs typeface="Franklin Gothic Book"/>
              </a:rPr>
              <a:t>Apoyo A COLEGIADOS_ COMISIÓN DE CONCURSOS</a:t>
            </a:r>
          </a:p>
          <a:p>
            <a:endParaRPr lang="es-ES" sz="1400" b="1" dirty="0">
              <a:solidFill>
                <a:srgbClr val="000000"/>
              </a:solidFill>
              <a:latin typeface="Franklin Gothic Book"/>
            </a:endParaRPr>
          </a:p>
          <a:p>
            <a:endParaRPr lang="es-ES" sz="1400" b="1" dirty="0">
              <a:solidFill>
                <a:srgbClr val="000000"/>
              </a:solidFill>
              <a:latin typeface="Franklin Gothic Book"/>
            </a:endParaRPr>
          </a:p>
          <a:p>
            <a:endParaRPr lang="es-ES" sz="1400" b="1" dirty="0">
              <a:solidFill>
                <a:srgbClr val="000000"/>
              </a:solidFill>
              <a:latin typeface="Franklin Gothic Book"/>
            </a:endParaRPr>
          </a:p>
          <a:p>
            <a:endParaRPr lang="es-ES" sz="1400" b="1" dirty="0"/>
          </a:p>
        </p:txBody>
      </p:sp>
      <p:pic>
        <p:nvPicPr>
          <p:cNvPr id="3" name="Imagen 2">
            <a:extLst>
              <a:ext uri="{FF2B5EF4-FFF2-40B4-BE49-F238E27FC236}">
                <a16:creationId xmlns:a16="http://schemas.microsoft.com/office/drawing/2014/main" id="{E4AB9F82-67F6-4551-AF60-8788875B7D8F}"/>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51638" y="2295833"/>
            <a:ext cx="6279048" cy="4133542"/>
          </a:xfrm>
          <a:prstGeom prst="rect">
            <a:avLst/>
          </a:prstGeom>
        </p:spPr>
      </p:pic>
    </p:spTree>
    <p:extLst>
      <p:ext uri="{BB962C8B-B14F-4D97-AF65-F5344CB8AC3E}">
        <p14:creationId xmlns:p14="http://schemas.microsoft.com/office/powerpoint/2010/main" val="375729847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1125470"/>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CUALITATIVO:</a:t>
            </a:r>
            <a:endParaRPr lang="es-ES" sz="4000" dirty="0">
              <a:solidFill>
                <a:srgbClr val="000000"/>
              </a:solidFill>
            </a:endParaRPr>
          </a:p>
        </p:txBody>
      </p:sp>
      <p:sp>
        <p:nvSpPr>
          <p:cNvPr id="12" name="CuadroTexto 11">
            <a:extLst>
              <a:ext uri="{FF2B5EF4-FFF2-40B4-BE49-F238E27FC236}">
                <a16:creationId xmlns:a16="http://schemas.microsoft.com/office/drawing/2014/main" id="{BC587F5E-3BE3-4C4C-8F1D-0F936AEA1C47}"/>
              </a:ext>
            </a:extLst>
          </p:cNvPr>
          <p:cNvSpPr txBox="1"/>
          <p:nvPr/>
        </p:nvSpPr>
        <p:spPr>
          <a:xfrm>
            <a:off x="161278" y="1037271"/>
            <a:ext cx="4913302" cy="2462213"/>
          </a:xfrm>
          <a:prstGeom prst="rect">
            <a:avLst/>
          </a:prstGeom>
          <a:noFill/>
        </p:spPr>
        <p:txBody>
          <a:bodyPr wrap="square">
            <a:spAutoFit/>
          </a:bodyPr>
          <a:lstStyle/>
          <a:p>
            <a:r>
              <a:rPr lang="es-ES" sz="1400" b="1" dirty="0">
                <a:solidFill>
                  <a:srgbClr val="000000"/>
                </a:solidFill>
                <a:latin typeface="Franklin Gothic Book"/>
                <a:cs typeface="Franklin Gothic Book"/>
              </a:rPr>
              <a:t>Apoyo A COLEGIADOS_ GRUPOS DE TRABAJO CSCAE</a:t>
            </a:r>
          </a:p>
          <a:p>
            <a:endParaRPr lang="es-ES" sz="1400" b="1" dirty="0">
              <a:solidFill>
                <a:srgbClr val="000000"/>
              </a:solidFill>
              <a:latin typeface="Franklin Gothic Book"/>
              <a:cs typeface="Franklin Gothic Book"/>
            </a:endParaRPr>
          </a:p>
          <a:p>
            <a:r>
              <a:rPr lang="es-ES" sz="1200" dirty="0">
                <a:latin typeface="Franklin Gothic Book"/>
              </a:rPr>
              <a:t>Los COAS trabajan coordinados en diferentes grupos:</a:t>
            </a:r>
          </a:p>
          <a:p>
            <a:endParaRPr lang="es-ES" sz="1200" dirty="0">
              <a:latin typeface="Franklin Gothic Book"/>
            </a:endParaRPr>
          </a:p>
          <a:p>
            <a:r>
              <a:rPr lang="es-ES" sz="1200" dirty="0">
                <a:latin typeface="Franklin Gothic Book"/>
              </a:rPr>
              <a:t>-Agilización de Licencias Administrativas</a:t>
            </a:r>
          </a:p>
          <a:p>
            <a:endParaRPr lang="es-ES" sz="1200" dirty="0">
              <a:latin typeface="Franklin Gothic Book"/>
            </a:endParaRPr>
          </a:p>
          <a:p>
            <a:r>
              <a:rPr lang="es-ES" sz="1200" dirty="0">
                <a:latin typeface="Franklin Gothic Book"/>
              </a:rPr>
              <a:t>-Red de Oficinas de Rehabilitación</a:t>
            </a:r>
          </a:p>
          <a:p>
            <a:endParaRPr lang="es-ES" sz="1200" dirty="0">
              <a:latin typeface="Franklin Gothic Book"/>
            </a:endParaRPr>
          </a:p>
          <a:p>
            <a:r>
              <a:rPr lang="es-ES" sz="1200" dirty="0">
                <a:latin typeface="Franklin Gothic Book"/>
              </a:rPr>
              <a:t>-Costes Profesionales</a:t>
            </a:r>
          </a:p>
          <a:p>
            <a:endParaRPr lang="es-ES" sz="1400" b="1" dirty="0">
              <a:solidFill>
                <a:srgbClr val="000000"/>
              </a:solidFill>
              <a:latin typeface="Franklin Gothic Book"/>
            </a:endParaRPr>
          </a:p>
          <a:p>
            <a:endParaRPr lang="es-ES" sz="1400" b="1" dirty="0">
              <a:solidFill>
                <a:srgbClr val="000000"/>
              </a:solidFill>
              <a:latin typeface="Franklin Gothic Book"/>
            </a:endParaRPr>
          </a:p>
          <a:p>
            <a:endParaRPr lang="es-ES" sz="1400" b="1" dirty="0"/>
          </a:p>
        </p:txBody>
      </p:sp>
      <p:pic>
        <p:nvPicPr>
          <p:cNvPr id="7" name="Imagen 6">
            <a:extLst>
              <a:ext uri="{FF2B5EF4-FFF2-40B4-BE49-F238E27FC236}">
                <a16:creationId xmlns:a16="http://schemas.microsoft.com/office/drawing/2014/main" id="{22B588B5-9ED2-463E-B93A-3F197918995F}"/>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50134" y="3085585"/>
            <a:ext cx="6057221" cy="3407187"/>
          </a:xfrm>
          <a:prstGeom prst="rect">
            <a:avLst/>
          </a:prstGeom>
        </p:spPr>
      </p:pic>
    </p:spTree>
    <p:extLst>
      <p:ext uri="{BB962C8B-B14F-4D97-AF65-F5344CB8AC3E}">
        <p14:creationId xmlns:p14="http://schemas.microsoft.com/office/powerpoint/2010/main" val="136702005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1125470"/>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CUALITATIVO:</a:t>
            </a:r>
            <a:endParaRPr lang="es-ES" sz="4000" dirty="0">
              <a:solidFill>
                <a:srgbClr val="000000"/>
              </a:solidFill>
            </a:endParaRPr>
          </a:p>
        </p:txBody>
      </p:sp>
      <p:sp>
        <p:nvSpPr>
          <p:cNvPr id="12" name="CuadroTexto 11">
            <a:extLst>
              <a:ext uri="{FF2B5EF4-FFF2-40B4-BE49-F238E27FC236}">
                <a16:creationId xmlns:a16="http://schemas.microsoft.com/office/drawing/2014/main" id="{BC587F5E-3BE3-4C4C-8F1D-0F936AEA1C47}"/>
              </a:ext>
            </a:extLst>
          </p:cNvPr>
          <p:cNvSpPr txBox="1"/>
          <p:nvPr/>
        </p:nvSpPr>
        <p:spPr>
          <a:xfrm>
            <a:off x="281550" y="865080"/>
            <a:ext cx="5870675" cy="3293209"/>
          </a:xfrm>
          <a:prstGeom prst="rect">
            <a:avLst/>
          </a:prstGeom>
          <a:noFill/>
        </p:spPr>
        <p:txBody>
          <a:bodyPr wrap="square">
            <a:spAutoFit/>
          </a:bodyPr>
          <a:lstStyle/>
          <a:p>
            <a:r>
              <a:rPr lang="es-ES" sz="1400" b="1" dirty="0">
                <a:solidFill>
                  <a:srgbClr val="000000"/>
                </a:solidFill>
                <a:latin typeface="Franklin Gothic Book"/>
                <a:cs typeface="Franklin Gothic Book"/>
              </a:rPr>
              <a:t>Apoyo A COLEGIADOS_ AGILIZACIÓN ADMINISTRATIVA MURCIA, CARTAGENA Y LORCA</a:t>
            </a:r>
          </a:p>
          <a:p>
            <a:r>
              <a:rPr lang="es-ES" sz="1200" dirty="0">
                <a:latin typeface="Franklin Gothic Book"/>
                <a:cs typeface="Franklin Gothic Book"/>
              </a:rPr>
              <a:t>Trabajo conjunto con compañeros de la administración para mejorar la comunicación a través del CAT.</a:t>
            </a:r>
          </a:p>
          <a:p>
            <a:r>
              <a:rPr lang="es-ES" sz="1200" dirty="0">
                <a:latin typeface="Franklin Gothic Book"/>
                <a:cs typeface="Franklin Gothic Book"/>
              </a:rPr>
              <a:t>La mesa mixta de trabajo entre compañeros del Ayuntamiento de Murcia y del COAMU ha permitido estandarizar y poner en común un procedimiento que se va a llevar a cabo vía Convenio.</a:t>
            </a:r>
          </a:p>
          <a:p>
            <a:r>
              <a:rPr lang="es-ES" sz="1200" dirty="0">
                <a:latin typeface="Franklin Gothic Book"/>
                <a:cs typeface="Franklin Gothic Book"/>
              </a:rPr>
              <a:t>Este convenio se pretende extrapolar a otros Ayuntamientos donde pretendemos colaborar en la agilización de la tramitación de licencias, entre los que se encuentra Cartagena y Lorca.</a:t>
            </a:r>
          </a:p>
          <a:p>
            <a:endParaRPr lang="es-ES" sz="1400" b="1" dirty="0">
              <a:solidFill>
                <a:srgbClr val="000000"/>
              </a:solidFill>
              <a:latin typeface="Franklin Gothic Book"/>
            </a:endParaRPr>
          </a:p>
          <a:p>
            <a:endParaRPr lang="es-ES" sz="1400" b="1" dirty="0">
              <a:solidFill>
                <a:srgbClr val="000000"/>
              </a:solidFill>
              <a:latin typeface="Franklin Gothic Book"/>
            </a:endParaRPr>
          </a:p>
          <a:p>
            <a:endParaRPr lang="es-ES" sz="1400" b="1" dirty="0">
              <a:solidFill>
                <a:srgbClr val="000000"/>
              </a:solidFill>
              <a:latin typeface="Franklin Gothic Book"/>
            </a:endParaRPr>
          </a:p>
          <a:p>
            <a:endParaRPr lang="es-ES" sz="1400" b="1" dirty="0">
              <a:solidFill>
                <a:srgbClr val="000000"/>
              </a:solidFill>
              <a:latin typeface="Franklin Gothic Book"/>
            </a:endParaRPr>
          </a:p>
          <a:p>
            <a:endParaRPr lang="es-ES" sz="1400" b="1" dirty="0">
              <a:solidFill>
                <a:srgbClr val="000000"/>
              </a:solidFill>
              <a:latin typeface="Franklin Gothic Book"/>
            </a:endParaRPr>
          </a:p>
          <a:p>
            <a:endParaRPr lang="es-ES" sz="1400" b="1" dirty="0"/>
          </a:p>
        </p:txBody>
      </p:sp>
      <p:pic>
        <p:nvPicPr>
          <p:cNvPr id="8" name="Imagen 7">
            <a:extLst>
              <a:ext uri="{FF2B5EF4-FFF2-40B4-BE49-F238E27FC236}">
                <a16:creationId xmlns:a16="http://schemas.microsoft.com/office/drawing/2014/main" id="{7874ED53-7B05-46AF-96EE-9FBC7BE96969}"/>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79205" y="3087994"/>
            <a:ext cx="6009522" cy="3383291"/>
          </a:xfrm>
          <a:prstGeom prst="rect">
            <a:avLst/>
          </a:prstGeom>
        </p:spPr>
      </p:pic>
    </p:spTree>
    <p:extLst>
      <p:ext uri="{BB962C8B-B14F-4D97-AF65-F5344CB8AC3E}">
        <p14:creationId xmlns:p14="http://schemas.microsoft.com/office/powerpoint/2010/main" val="254885808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1125470"/>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CUALITATIVO:</a:t>
            </a:r>
            <a:endParaRPr lang="es-ES" sz="4000" dirty="0">
              <a:solidFill>
                <a:srgbClr val="000000"/>
              </a:solidFill>
            </a:endParaRPr>
          </a:p>
        </p:txBody>
      </p:sp>
      <p:sp>
        <p:nvSpPr>
          <p:cNvPr id="12" name="CuadroTexto 11">
            <a:extLst>
              <a:ext uri="{FF2B5EF4-FFF2-40B4-BE49-F238E27FC236}">
                <a16:creationId xmlns:a16="http://schemas.microsoft.com/office/drawing/2014/main" id="{BC587F5E-3BE3-4C4C-8F1D-0F936AEA1C47}"/>
              </a:ext>
            </a:extLst>
          </p:cNvPr>
          <p:cNvSpPr txBox="1"/>
          <p:nvPr/>
        </p:nvSpPr>
        <p:spPr>
          <a:xfrm>
            <a:off x="281549" y="1078985"/>
            <a:ext cx="5870675" cy="1600438"/>
          </a:xfrm>
          <a:prstGeom prst="rect">
            <a:avLst/>
          </a:prstGeom>
          <a:noFill/>
        </p:spPr>
        <p:txBody>
          <a:bodyPr wrap="square">
            <a:spAutoFit/>
          </a:bodyPr>
          <a:lstStyle/>
          <a:p>
            <a:r>
              <a:rPr lang="es-ES" sz="1400" b="1" dirty="0">
                <a:solidFill>
                  <a:srgbClr val="000000"/>
                </a:solidFill>
                <a:latin typeface="Franklin Gothic Book"/>
                <a:cs typeface="Franklin Gothic Book"/>
              </a:rPr>
              <a:t>Apoyo A COLEGIADOS_ CARNET COLEGIAL</a:t>
            </a:r>
          </a:p>
          <a:p>
            <a:endParaRPr lang="es-ES" sz="1400" b="1" dirty="0">
              <a:solidFill>
                <a:srgbClr val="000000"/>
              </a:solidFill>
              <a:latin typeface="Franklin Gothic Book"/>
            </a:endParaRPr>
          </a:p>
          <a:p>
            <a:r>
              <a:rPr lang="es-ES" sz="1400" dirty="0">
                <a:solidFill>
                  <a:srgbClr val="000000"/>
                </a:solidFill>
                <a:latin typeface="Franklin Gothic Book"/>
              </a:rPr>
              <a:t>  </a:t>
            </a:r>
            <a:r>
              <a:rPr lang="es-ES" sz="1400" dirty="0">
                <a:latin typeface="Franklin Gothic Book"/>
              </a:rPr>
              <a:t>SUMAN EMPRESAS A NIJVEL REGIONAL Y NACIONAL</a:t>
            </a:r>
          </a:p>
          <a:p>
            <a:r>
              <a:rPr lang="es-ES" sz="1400" dirty="0">
                <a:latin typeface="Franklin Gothic Book"/>
              </a:rPr>
              <a:t>  CARNET COMO SALVOCONDUCTO EN PANDEMIA COVID</a:t>
            </a:r>
          </a:p>
          <a:p>
            <a:endParaRPr lang="es-ES" sz="1400" b="1" dirty="0">
              <a:solidFill>
                <a:srgbClr val="000000"/>
              </a:solidFill>
              <a:latin typeface="Franklin Gothic Book"/>
            </a:endParaRPr>
          </a:p>
          <a:p>
            <a:endParaRPr lang="es-ES" sz="1400" b="1" dirty="0">
              <a:solidFill>
                <a:srgbClr val="000000"/>
              </a:solidFill>
              <a:latin typeface="Franklin Gothic Book"/>
            </a:endParaRPr>
          </a:p>
          <a:p>
            <a:endParaRPr lang="es-ES" sz="1400" b="1" dirty="0"/>
          </a:p>
        </p:txBody>
      </p:sp>
      <p:pic>
        <p:nvPicPr>
          <p:cNvPr id="7" name="Imagen 1" descr="image004">
            <a:extLst>
              <a:ext uri="{FF2B5EF4-FFF2-40B4-BE49-F238E27FC236}">
                <a16:creationId xmlns:a16="http://schemas.microsoft.com/office/drawing/2014/main" id="{07220E19-E532-444B-A138-9593F4F62CA8}"/>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81549" y="3675355"/>
            <a:ext cx="6451462" cy="26830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7966673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1125470"/>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CUALITATIVO:</a:t>
            </a:r>
            <a:endParaRPr lang="es-ES" sz="4000" dirty="0">
              <a:solidFill>
                <a:srgbClr val="000000"/>
              </a:solidFill>
            </a:endParaRPr>
          </a:p>
        </p:txBody>
      </p:sp>
      <p:sp>
        <p:nvSpPr>
          <p:cNvPr id="12" name="CuadroTexto 11">
            <a:extLst>
              <a:ext uri="{FF2B5EF4-FFF2-40B4-BE49-F238E27FC236}">
                <a16:creationId xmlns:a16="http://schemas.microsoft.com/office/drawing/2014/main" id="{BC587F5E-3BE3-4C4C-8F1D-0F936AEA1C47}"/>
              </a:ext>
            </a:extLst>
          </p:cNvPr>
          <p:cNvSpPr txBox="1"/>
          <p:nvPr/>
        </p:nvSpPr>
        <p:spPr>
          <a:xfrm>
            <a:off x="281549" y="1078985"/>
            <a:ext cx="5870675" cy="307777"/>
          </a:xfrm>
          <a:prstGeom prst="rect">
            <a:avLst/>
          </a:prstGeom>
          <a:noFill/>
        </p:spPr>
        <p:txBody>
          <a:bodyPr wrap="square">
            <a:spAutoFit/>
          </a:bodyPr>
          <a:lstStyle/>
          <a:p>
            <a:r>
              <a:rPr lang="es-ES" sz="1400" b="1" dirty="0">
                <a:solidFill>
                  <a:srgbClr val="000000"/>
                </a:solidFill>
                <a:latin typeface="Franklin Gothic Book"/>
                <a:cs typeface="Franklin Gothic Book"/>
              </a:rPr>
              <a:t>Apoyo A COLEGIADOS_ ENCUESTAS</a:t>
            </a:r>
            <a:endParaRPr lang="es-ES" sz="1400" b="1" dirty="0"/>
          </a:p>
        </p:txBody>
      </p:sp>
      <p:pic>
        <p:nvPicPr>
          <p:cNvPr id="8" name="Imagen 7">
            <a:extLst>
              <a:ext uri="{FF2B5EF4-FFF2-40B4-BE49-F238E27FC236}">
                <a16:creationId xmlns:a16="http://schemas.microsoft.com/office/drawing/2014/main" id="{B02BF92B-F2C2-44EE-9093-CFDE87C6144E}"/>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38700" y="1757779"/>
            <a:ext cx="4705849" cy="4705849"/>
          </a:xfrm>
          <a:prstGeom prst="rect">
            <a:avLst/>
          </a:prstGeom>
        </p:spPr>
      </p:pic>
    </p:spTree>
    <p:extLst>
      <p:ext uri="{BB962C8B-B14F-4D97-AF65-F5344CB8AC3E}">
        <p14:creationId xmlns:p14="http://schemas.microsoft.com/office/powerpoint/2010/main" val="238938479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1125470"/>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CUALITATIVO:</a:t>
            </a:r>
            <a:endParaRPr lang="es-ES" sz="4000" dirty="0">
              <a:solidFill>
                <a:srgbClr val="000000"/>
              </a:solidFill>
            </a:endParaRPr>
          </a:p>
        </p:txBody>
      </p:sp>
      <p:sp>
        <p:nvSpPr>
          <p:cNvPr id="7" name="Rectángulo 6">
            <a:extLst>
              <a:ext uri="{FF2B5EF4-FFF2-40B4-BE49-F238E27FC236}">
                <a16:creationId xmlns:a16="http://schemas.microsoft.com/office/drawing/2014/main" id="{967FBF95-361A-47B0-A3B3-579723368E3E}"/>
              </a:ext>
            </a:extLst>
          </p:cNvPr>
          <p:cNvSpPr/>
          <p:nvPr/>
        </p:nvSpPr>
        <p:spPr>
          <a:xfrm>
            <a:off x="281550" y="2223367"/>
            <a:ext cx="6541828" cy="2677656"/>
          </a:xfrm>
          <a:prstGeom prst="rect">
            <a:avLst/>
          </a:prstGeom>
        </p:spPr>
        <p:txBody>
          <a:bodyPr wrap="square">
            <a:spAutoFit/>
          </a:bodyPr>
          <a:lstStyle/>
          <a:p>
            <a:pPr marL="914400" lvl="1" indent="-457200">
              <a:buClr>
                <a:schemeClr val="tx1"/>
              </a:buClr>
              <a:buFont typeface="Arial"/>
              <a:buChar char="•"/>
            </a:pPr>
            <a:r>
              <a:rPr lang="es-ES" sz="1400" dirty="0">
                <a:solidFill>
                  <a:srgbClr val="000000"/>
                </a:solidFill>
                <a:latin typeface="Franklin Gothic Book"/>
                <a:cs typeface="Franklin Gothic Book"/>
              </a:rPr>
              <a:t>Agenda Arquitectura.</a:t>
            </a:r>
          </a:p>
          <a:p>
            <a:pPr marL="914400" lvl="1" indent="-457200">
              <a:buClr>
                <a:schemeClr val="tx1"/>
              </a:buClr>
              <a:buFont typeface="Arial"/>
              <a:buChar char="•"/>
            </a:pPr>
            <a:r>
              <a:rPr lang="es-ES" sz="1400" dirty="0">
                <a:solidFill>
                  <a:srgbClr val="000000"/>
                </a:solidFill>
                <a:latin typeface="Franklin Gothic Book"/>
                <a:cs typeface="Franklin Gothic Book"/>
              </a:rPr>
              <a:t>Observatorio 2030.</a:t>
            </a:r>
          </a:p>
          <a:p>
            <a:pPr marL="914400" lvl="1" indent="-457200">
              <a:buClr>
                <a:schemeClr val="tx1"/>
              </a:buClr>
              <a:buFont typeface="Arial"/>
              <a:buChar char="•"/>
            </a:pPr>
            <a:r>
              <a:rPr lang="es-ES" sz="1400" dirty="0">
                <a:solidFill>
                  <a:srgbClr val="000000"/>
                </a:solidFill>
                <a:latin typeface="Franklin Gothic Book"/>
                <a:cs typeface="Franklin Gothic Book"/>
              </a:rPr>
              <a:t>Reuniones Interministeriales.</a:t>
            </a:r>
          </a:p>
          <a:p>
            <a:pPr marL="914400" lvl="1" indent="-457200">
              <a:buClr>
                <a:schemeClr val="tx1"/>
              </a:buClr>
              <a:buFont typeface="Arial"/>
              <a:buChar char="•"/>
            </a:pPr>
            <a:r>
              <a:rPr lang="es-ES" sz="1400" dirty="0">
                <a:solidFill>
                  <a:srgbClr val="000000"/>
                </a:solidFill>
                <a:latin typeface="Franklin Gothic Book"/>
                <a:cs typeface="Franklin Gothic Book"/>
              </a:rPr>
              <a:t>Entrevistas, prensa, radio, actos COAMU</a:t>
            </a:r>
          </a:p>
          <a:p>
            <a:pPr marL="914400" lvl="1" indent="-457200">
              <a:buClr>
                <a:schemeClr val="tx1"/>
              </a:buClr>
              <a:buFont typeface="Arial"/>
              <a:buChar char="•"/>
            </a:pPr>
            <a:r>
              <a:rPr lang="es-ES" sz="1400" dirty="0">
                <a:solidFill>
                  <a:srgbClr val="000000"/>
                </a:solidFill>
                <a:latin typeface="Franklin Gothic Book"/>
                <a:cs typeface="Franklin Gothic Book"/>
              </a:rPr>
              <a:t>Comparecencia Asamblea y reuniones con grupos políticos.</a:t>
            </a:r>
          </a:p>
          <a:p>
            <a:pPr marL="914400" lvl="1" indent="-457200">
              <a:buClr>
                <a:schemeClr val="tx1"/>
              </a:buClr>
              <a:buFont typeface="Arial"/>
              <a:buChar char="•"/>
            </a:pPr>
            <a:r>
              <a:rPr lang="es-ES" sz="1400" dirty="0">
                <a:solidFill>
                  <a:srgbClr val="000000"/>
                </a:solidFill>
                <a:latin typeface="Franklin Gothic Book"/>
                <a:cs typeface="Franklin Gothic Book"/>
              </a:rPr>
              <a:t>Colaboración con COAS.CTM-PROYECTOS</a:t>
            </a:r>
          </a:p>
          <a:p>
            <a:pPr marL="914400" lvl="1" indent="-457200">
              <a:buClr>
                <a:schemeClr val="tx1"/>
              </a:buClr>
              <a:buFont typeface="Arial"/>
              <a:buChar char="•"/>
            </a:pPr>
            <a:r>
              <a:rPr lang="es-ES" sz="1400" dirty="0">
                <a:solidFill>
                  <a:srgbClr val="000000"/>
                </a:solidFill>
                <a:latin typeface="Franklin Gothic Book"/>
                <a:cs typeface="Franklin Gothic Book"/>
              </a:rPr>
              <a:t>Congreso DOCOMOMO.</a:t>
            </a:r>
          </a:p>
          <a:p>
            <a:pPr marL="914400" lvl="1" indent="-457200">
              <a:buClr>
                <a:schemeClr val="tx1"/>
              </a:buClr>
              <a:buFont typeface="Arial"/>
              <a:buChar char="•"/>
            </a:pPr>
            <a:r>
              <a:rPr lang="es-ES" sz="1400" dirty="0">
                <a:solidFill>
                  <a:srgbClr val="000000"/>
                </a:solidFill>
                <a:latin typeface="Franklin Gothic Book"/>
                <a:cs typeface="Franklin Gothic Book"/>
              </a:rPr>
              <a:t>Congreso </a:t>
            </a:r>
            <a:r>
              <a:rPr lang="es-ES" sz="1400" dirty="0" err="1">
                <a:solidFill>
                  <a:srgbClr val="000000"/>
                </a:solidFill>
                <a:latin typeface="Franklin Gothic Book"/>
                <a:cs typeface="Franklin Gothic Book"/>
              </a:rPr>
              <a:t>Intersede</a:t>
            </a:r>
            <a:endParaRPr lang="es-ES" sz="1400" dirty="0">
              <a:solidFill>
                <a:srgbClr val="000000"/>
              </a:solidFill>
              <a:latin typeface="Franklin Gothic Book"/>
              <a:cs typeface="Franklin Gothic Book"/>
            </a:endParaRPr>
          </a:p>
          <a:p>
            <a:pPr marL="914400" lvl="1" indent="-457200">
              <a:buClr>
                <a:schemeClr val="tx1"/>
              </a:buClr>
              <a:buFont typeface="Arial"/>
              <a:buChar char="•"/>
            </a:pPr>
            <a:r>
              <a:rPr lang="es-ES" sz="1400" dirty="0">
                <a:solidFill>
                  <a:srgbClr val="000000"/>
                </a:solidFill>
                <a:latin typeface="Franklin Gothic Book"/>
                <a:cs typeface="Franklin Gothic Book"/>
              </a:rPr>
              <a:t>Tribunal PFC y Premios PFC COAMU.</a:t>
            </a:r>
          </a:p>
          <a:p>
            <a:pPr marL="914400" lvl="1" indent="-457200">
              <a:buClr>
                <a:schemeClr val="tx1"/>
              </a:buClr>
              <a:buFont typeface="Arial"/>
              <a:buChar char="•"/>
            </a:pPr>
            <a:r>
              <a:rPr lang="es-ES" sz="1400" dirty="0">
                <a:solidFill>
                  <a:srgbClr val="000000"/>
                </a:solidFill>
                <a:latin typeface="Franklin Gothic Book"/>
                <a:cs typeface="Franklin Gothic Book"/>
              </a:rPr>
              <a:t>Participación Olimpiadas</a:t>
            </a:r>
          </a:p>
          <a:p>
            <a:pPr marL="914400" lvl="1" indent="-457200">
              <a:buClr>
                <a:schemeClr val="tx1"/>
              </a:buClr>
              <a:buFont typeface="Arial"/>
              <a:buChar char="•"/>
            </a:pPr>
            <a:r>
              <a:rPr lang="es-ES" sz="1400" dirty="0">
                <a:solidFill>
                  <a:srgbClr val="000000"/>
                </a:solidFill>
                <a:latin typeface="Franklin Gothic Book"/>
                <a:cs typeface="Franklin Gothic Book"/>
              </a:rPr>
              <a:t>Consejo Social</a:t>
            </a:r>
          </a:p>
          <a:p>
            <a:pPr marL="914400" lvl="1" indent="-457200">
              <a:buClr>
                <a:schemeClr val="tx1"/>
              </a:buClr>
              <a:buFont typeface="Arial"/>
              <a:buChar char="•"/>
            </a:pPr>
            <a:r>
              <a:rPr lang="es-ES" sz="1400" dirty="0">
                <a:latin typeface="Franklin Gothic Book"/>
                <a:cs typeface="Franklin Gothic Book"/>
              </a:rPr>
              <a:t>Proyectos Europeos</a:t>
            </a:r>
          </a:p>
        </p:txBody>
      </p:sp>
      <p:sp>
        <p:nvSpPr>
          <p:cNvPr id="9" name="CuadroTexto 8">
            <a:extLst>
              <a:ext uri="{FF2B5EF4-FFF2-40B4-BE49-F238E27FC236}">
                <a16:creationId xmlns:a16="http://schemas.microsoft.com/office/drawing/2014/main" id="{D4C2C9A7-CAA5-4426-ADAC-A433CC5FD042}"/>
              </a:ext>
            </a:extLst>
          </p:cNvPr>
          <p:cNvSpPr txBox="1"/>
          <p:nvPr/>
        </p:nvSpPr>
        <p:spPr>
          <a:xfrm>
            <a:off x="-176519" y="1274918"/>
            <a:ext cx="6392811" cy="1046440"/>
          </a:xfrm>
          <a:prstGeom prst="rect">
            <a:avLst/>
          </a:prstGeom>
          <a:noFill/>
        </p:spPr>
        <p:txBody>
          <a:bodyPr wrap="square">
            <a:spAutoFit/>
          </a:bodyPr>
          <a:lstStyle/>
          <a:p>
            <a:pPr lvl="1">
              <a:buClr>
                <a:schemeClr val="tx1"/>
              </a:buClr>
            </a:pPr>
            <a:r>
              <a:rPr lang="es-ES" sz="2000" b="1" dirty="0">
                <a:solidFill>
                  <a:srgbClr val="000000"/>
                </a:solidFill>
                <a:latin typeface="Franklin Gothic Book"/>
                <a:cs typeface="Franklin Gothic Book"/>
              </a:rPr>
              <a:t>3. POSICIONAMIENTO</a:t>
            </a:r>
            <a:endParaRPr lang="es-ES" sz="2800" dirty="0">
              <a:solidFill>
                <a:srgbClr val="000000"/>
              </a:solidFill>
            </a:endParaRPr>
          </a:p>
          <a:p>
            <a:pPr lvl="1">
              <a:buClr>
                <a:schemeClr val="tx1"/>
              </a:buClr>
            </a:pPr>
            <a:br>
              <a:rPr lang="es-ES" sz="2800" dirty="0">
                <a:solidFill>
                  <a:srgbClr val="000000"/>
                </a:solidFill>
              </a:rPr>
            </a:br>
            <a:endParaRPr lang="es-ES" sz="1400" dirty="0">
              <a:solidFill>
                <a:srgbClr val="000000"/>
              </a:solidFill>
              <a:latin typeface="Franklin Gothic Book"/>
              <a:cs typeface="Franklin Gothic Book"/>
            </a:endParaRPr>
          </a:p>
        </p:txBody>
      </p:sp>
    </p:spTree>
    <p:extLst>
      <p:ext uri="{BB962C8B-B14F-4D97-AF65-F5344CB8AC3E}">
        <p14:creationId xmlns:p14="http://schemas.microsoft.com/office/powerpoint/2010/main" val="277881264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1125470"/>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CUALITATIVO:</a:t>
            </a:r>
            <a:endParaRPr lang="es-ES" sz="4000" dirty="0">
              <a:solidFill>
                <a:srgbClr val="000000"/>
              </a:solidFill>
            </a:endParaRPr>
          </a:p>
        </p:txBody>
      </p:sp>
      <p:pic>
        <p:nvPicPr>
          <p:cNvPr id="8" name="Imagen 7" descr="Captura de pantalla 2020-07-19 a las 9.30.01.png">
            <a:extLst>
              <a:ext uri="{FF2B5EF4-FFF2-40B4-BE49-F238E27FC236}">
                <a16:creationId xmlns:a16="http://schemas.microsoft.com/office/drawing/2014/main" id="{A61EDF7D-AFDE-49B5-8A9F-5FC8FA43FA83}"/>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95119" y="3817398"/>
            <a:ext cx="6781887" cy="2899695"/>
          </a:xfrm>
          <a:prstGeom prst="rect">
            <a:avLst/>
          </a:prstGeom>
        </p:spPr>
      </p:pic>
      <p:sp>
        <p:nvSpPr>
          <p:cNvPr id="10" name="CuadroTexto 9">
            <a:extLst>
              <a:ext uri="{FF2B5EF4-FFF2-40B4-BE49-F238E27FC236}">
                <a16:creationId xmlns:a16="http://schemas.microsoft.com/office/drawing/2014/main" id="{FF5F787C-095C-4FB2-9638-9922B6B6F456}"/>
              </a:ext>
            </a:extLst>
          </p:cNvPr>
          <p:cNvSpPr txBox="1"/>
          <p:nvPr/>
        </p:nvSpPr>
        <p:spPr>
          <a:xfrm>
            <a:off x="294802" y="1150006"/>
            <a:ext cx="5870675" cy="954107"/>
          </a:xfrm>
          <a:prstGeom prst="rect">
            <a:avLst/>
          </a:prstGeom>
          <a:noFill/>
        </p:spPr>
        <p:txBody>
          <a:bodyPr wrap="square">
            <a:spAutoFit/>
          </a:bodyPr>
          <a:lstStyle/>
          <a:p>
            <a:r>
              <a:rPr lang="es-ES" sz="1400" b="1" dirty="0">
                <a:solidFill>
                  <a:srgbClr val="000000"/>
                </a:solidFill>
                <a:latin typeface="Franklin Gothic Book"/>
                <a:cs typeface="Franklin Gothic Book"/>
              </a:rPr>
              <a:t>POSICIONAMIENTO_ AGENDA ARQUITECTURA</a:t>
            </a:r>
          </a:p>
          <a:p>
            <a:endParaRPr lang="es-ES" sz="1400" b="1" dirty="0">
              <a:solidFill>
                <a:srgbClr val="000000"/>
              </a:solidFill>
              <a:latin typeface="Franklin Gothic Book"/>
            </a:endParaRPr>
          </a:p>
          <a:p>
            <a:r>
              <a:rPr lang="es-ES" sz="1400" b="1" dirty="0">
                <a:solidFill>
                  <a:srgbClr val="000000"/>
                </a:solidFill>
                <a:latin typeface="Franklin Gothic Book"/>
              </a:rPr>
              <a:t>  </a:t>
            </a:r>
            <a:r>
              <a:rPr lang="es-ES" sz="1400" dirty="0">
                <a:latin typeface="Franklin Gothic Book"/>
              </a:rPr>
              <a:t>EL COAMU FORMA PARTE DEL PROGRAMA AGENDA ARQUITECTURA</a:t>
            </a:r>
          </a:p>
          <a:p>
            <a:endParaRPr lang="es-ES" sz="1400" b="1" dirty="0">
              <a:solidFill>
                <a:srgbClr val="FF0000"/>
              </a:solidFill>
              <a:latin typeface="Franklin Gothic Book"/>
            </a:endParaRPr>
          </a:p>
        </p:txBody>
      </p:sp>
    </p:spTree>
    <p:extLst>
      <p:ext uri="{BB962C8B-B14F-4D97-AF65-F5344CB8AC3E}">
        <p14:creationId xmlns:p14="http://schemas.microsoft.com/office/powerpoint/2010/main" val="383830531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1125470"/>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CUALITATIVO:</a:t>
            </a:r>
            <a:endParaRPr lang="es-ES" sz="4000" dirty="0">
              <a:solidFill>
                <a:srgbClr val="000000"/>
              </a:solidFill>
            </a:endParaRPr>
          </a:p>
        </p:txBody>
      </p:sp>
      <p:sp>
        <p:nvSpPr>
          <p:cNvPr id="10" name="CuadroTexto 9">
            <a:extLst>
              <a:ext uri="{FF2B5EF4-FFF2-40B4-BE49-F238E27FC236}">
                <a16:creationId xmlns:a16="http://schemas.microsoft.com/office/drawing/2014/main" id="{FF5F787C-095C-4FB2-9638-9922B6B6F456}"/>
              </a:ext>
            </a:extLst>
          </p:cNvPr>
          <p:cNvSpPr txBox="1"/>
          <p:nvPr/>
        </p:nvSpPr>
        <p:spPr>
          <a:xfrm>
            <a:off x="281550" y="768268"/>
            <a:ext cx="5870675" cy="2664832"/>
          </a:xfrm>
          <a:prstGeom prst="rect">
            <a:avLst/>
          </a:prstGeom>
          <a:noFill/>
        </p:spPr>
        <p:txBody>
          <a:bodyPr wrap="square">
            <a:spAutoFit/>
          </a:bodyPr>
          <a:lstStyle/>
          <a:p>
            <a:r>
              <a:rPr lang="es-ES" sz="1400" b="1" dirty="0">
                <a:solidFill>
                  <a:srgbClr val="000000"/>
                </a:solidFill>
                <a:latin typeface="Franklin Gothic Book"/>
                <a:cs typeface="Franklin Gothic Book"/>
              </a:rPr>
              <a:t>POSICIONAMIENTO_ OBSERVATORIO 2030</a:t>
            </a:r>
          </a:p>
          <a:p>
            <a:endParaRPr lang="es-ES" sz="1400" b="1" dirty="0">
              <a:solidFill>
                <a:srgbClr val="000000"/>
              </a:solidFill>
              <a:latin typeface="Franklin Gothic Book"/>
              <a:cs typeface="Franklin Gothic Book"/>
            </a:endParaRPr>
          </a:p>
          <a:p>
            <a:pPr algn="just">
              <a:spcAft>
                <a:spcPts val="1125"/>
              </a:spcAft>
            </a:pPr>
            <a:r>
              <a:rPr lang="es-ES" sz="1200" dirty="0">
                <a:latin typeface="Franklin Gothic Book"/>
              </a:rPr>
              <a:t> </a:t>
            </a:r>
            <a:r>
              <a:rPr lang="es-ES" sz="1200" i="0" dirty="0">
                <a:effectLst/>
                <a:latin typeface="Roboto"/>
              </a:rPr>
              <a:t>El Observatorio nace como instrumento de trabajo y compromiso del sector con la Agenda 2030, y lanzará sus resultados en forma de publicaciones y monografías, y a través de esta plataforma web, donde se congrega el repositorio documental de la acción conjunta en torno a la Agenda 2030, con documentos e información de referencia.</a:t>
            </a:r>
          </a:p>
          <a:p>
            <a:br>
              <a:rPr lang="es-ES" sz="1400" dirty="0"/>
            </a:br>
            <a:endParaRPr lang="es-ES" sz="1400" b="1" dirty="0">
              <a:solidFill>
                <a:srgbClr val="000000"/>
              </a:solidFill>
              <a:latin typeface="Franklin Gothic Book"/>
            </a:endParaRPr>
          </a:p>
          <a:p>
            <a:endParaRPr lang="es-ES" sz="1400" b="1" dirty="0">
              <a:solidFill>
                <a:srgbClr val="000000"/>
              </a:solidFill>
              <a:latin typeface="Franklin Gothic Book"/>
            </a:endParaRPr>
          </a:p>
          <a:p>
            <a:endParaRPr lang="es-ES" sz="1400" b="1" dirty="0">
              <a:solidFill>
                <a:srgbClr val="000000"/>
              </a:solidFill>
              <a:latin typeface="Franklin Gothic Book"/>
            </a:endParaRPr>
          </a:p>
          <a:p>
            <a:endParaRPr lang="es-ES" sz="1400" b="1" dirty="0"/>
          </a:p>
        </p:txBody>
      </p:sp>
      <p:pic>
        <p:nvPicPr>
          <p:cNvPr id="7" name="Imagen 6" descr="1593726199_Observatorio.jpg">
            <a:extLst>
              <a:ext uri="{FF2B5EF4-FFF2-40B4-BE49-F238E27FC236}">
                <a16:creationId xmlns:a16="http://schemas.microsoft.com/office/drawing/2014/main" id="{A033CB83-42C2-4629-AC72-82B9CC8DA37B}"/>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t="8325" b="14830"/>
          <a:stretch/>
        </p:blipFill>
        <p:spPr>
          <a:xfrm>
            <a:off x="71021" y="2792842"/>
            <a:ext cx="6808937" cy="3906036"/>
          </a:xfrm>
          <a:prstGeom prst="rect">
            <a:avLst/>
          </a:prstGeom>
        </p:spPr>
      </p:pic>
    </p:spTree>
    <p:extLst>
      <p:ext uri="{BB962C8B-B14F-4D97-AF65-F5344CB8AC3E}">
        <p14:creationId xmlns:p14="http://schemas.microsoft.com/office/powerpoint/2010/main" val="63763455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1125470"/>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CUALITATIVO:</a:t>
            </a:r>
            <a:endParaRPr lang="es-ES" sz="4000" dirty="0">
              <a:solidFill>
                <a:srgbClr val="000000"/>
              </a:solidFill>
            </a:endParaRPr>
          </a:p>
        </p:txBody>
      </p:sp>
      <p:sp>
        <p:nvSpPr>
          <p:cNvPr id="10" name="CuadroTexto 9">
            <a:extLst>
              <a:ext uri="{FF2B5EF4-FFF2-40B4-BE49-F238E27FC236}">
                <a16:creationId xmlns:a16="http://schemas.microsoft.com/office/drawing/2014/main" id="{FF5F787C-095C-4FB2-9638-9922B6B6F456}"/>
              </a:ext>
            </a:extLst>
          </p:cNvPr>
          <p:cNvSpPr txBox="1"/>
          <p:nvPr/>
        </p:nvSpPr>
        <p:spPr>
          <a:xfrm>
            <a:off x="281550" y="668429"/>
            <a:ext cx="5870675" cy="1661993"/>
          </a:xfrm>
          <a:prstGeom prst="rect">
            <a:avLst/>
          </a:prstGeom>
          <a:noFill/>
        </p:spPr>
        <p:txBody>
          <a:bodyPr wrap="square">
            <a:spAutoFit/>
          </a:bodyPr>
          <a:lstStyle/>
          <a:p>
            <a:r>
              <a:rPr lang="es-ES" sz="1400" b="1" dirty="0">
                <a:solidFill>
                  <a:srgbClr val="000000"/>
                </a:solidFill>
                <a:latin typeface="Franklin Gothic Book"/>
                <a:cs typeface="Franklin Gothic Book"/>
              </a:rPr>
              <a:t>POSICIONAMIENTO_ LA REFORMA DE TU VIDA</a:t>
            </a:r>
          </a:p>
          <a:p>
            <a:endParaRPr lang="es-ES" sz="1400" b="1" dirty="0">
              <a:solidFill>
                <a:srgbClr val="000000"/>
              </a:solidFill>
              <a:latin typeface="Franklin Gothic Book"/>
            </a:endParaRPr>
          </a:p>
          <a:p>
            <a:r>
              <a:rPr lang="es-ES" sz="1200" dirty="0">
                <a:latin typeface="Franklin Gothic Book"/>
              </a:rPr>
              <a:t>Atendiendo a los resultados de la encuesta de “Percepción social” que lanzó el CSCAE, la sociedad no asocia las funciones de arquitecto con algunas intervenciones, como pueden ser las reformas de espacios. El COAMU considera fundamental transmitir a la sociedad la función del arquitecto y con el Diario LA VERDAD elige como tema para su segunda edición de suplemento del verano LA REFORMA DE TU VIDA.</a:t>
            </a:r>
          </a:p>
          <a:p>
            <a:endParaRPr lang="es-ES" sz="1400" b="1" dirty="0"/>
          </a:p>
        </p:txBody>
      </p:sp>
      <p:pic>
        <p:nvPicPr>
          <p:cNvPr id="8" name="Imagen 7">
            <a:extLst>
              <a:ext uri="{FF2B5EF4-FFF2-40B4-BE49-F238E27FC236}">
                <a16:creationId xmlns:a16="http://schemas.microsoft.com/office/drawing/2014/main" id="{F5CDF99F-FD04-4F07-B7A6-8D90B12CE348}"/>
              </a:ext>
            </a:extLst>
          </p:cNvPr>
          <p:cNvPicPr>
            <a:picLocks noChangeAspect="1"/>
          </p:cNvPicPr>
          <p:nvPr/>
        </p:nvPicPr>
        <p:blipFill>
          <a:blip r:embed="rId4"/>
          <a:stretch>
            <a:fillRect/>
          </a:stretch>
        </p:blipFill>
        <p:spPr>
          <a:xfrm>
            <a:off x="281550" y="2348034"/>
            <a:ext cx="3190067" cy="4117322"/>
          </a:xfrm>
          <a:prstGeom prst="rect">
            <a:avLst/>
          </a:prstGeom>
        </p:spPr>
      </p:pic>
      <p:pic>
        <p:nvPicPr>
          <p:cNvPr id="9" name="Imagen 8">
            <a:extLst>
              <a:ext uri="{FF2B5EF4-FFF2-40B4-BE49-F238E27FC236}">
                <a16:creationId xmlns:a16="http://schemas.microsoft.com/office/drawing/2014/main" id="{5FE8521E-65BF-4680-863A-67AFD390DD19}"/>
              </a:ext>
            </a:extLst>
          </p:cNvPr>
          <p:cNvPicPr>
            <a:picLocks noChangeAspect="1"/>
          </p:cNvPicPr>
          <p:nvPr/>
        </p:nvPicPr>
        <p:blipFill>
          <a:blip r:embed="rId5"/>
          <a:stretch>
            <a:fillRect/>
          </a:stretch>
        </p:blipFill>
        <p:spPr>
          <a:xfrm>
            <a:off x="3561443" y="2348034"/>
            <a:ext cx="3150078" cy="4117322"/>
          </a:xfrm>
          <a:prstGeom prst="rect">
            <a:avLst/>
          </a:prstGeom>
        </p:spPr>
      </p:pic>
    </p:spTree>
    <p:extLst>
      <p:ext uri="{BB962C8B-B14F-4D97-AF65-F5344CB8AC3E}">
        <p14:creationId xmlns:p14="http://schemas.microsoft.com/office/powerpoint/2010/main" val="169399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1125470"/>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CUALITATIVO:</a:t>
            </a:r>
            <a:endParaRPr lang="es-ES" sz="4000" dirty="0">
              <a:solidFill>
                <a:srgbClr val="000000"/>
              </a:solidFill>
            </a:endParaRPr>
          </a:p>
        </p:txBody>
      </p:sp>
      <p:sp>
        <p:nvSpPr>
          <p:cNvPr id="10" name="CuadroTexto 9">
            <a:extLst>
              <a:ext uri="{FF2B5EF4-FFF2-40B4-BE49-F238E27FC236}">
                <a16:creationId xmlns:a16="http://schemas.microsoft.com/office/drawing/2014/main" id="{FF5F787C-095C-4FB2-9638-9922B6B6F456}"/>
              </a:ext>
            </a:extLst>
          </p:cNvPr>
          <p:cNvSpPr txBox="1"/>
          <p:nvPr/>
        </p:nvSpPr>
        <p:spPr>
          <a:xfrm>
            <a:off x="281550" y="1150006"/>
            <a:ext cx="5870675" cy="307777"/>
          </a:xfrm>
          <a:prstGeom prst="rect">
            <a:avLst/>
          </a:prstGeom>
          <a:noFill/>
        </p:spPr>
        <p:txBody>
          <a:bodyPr wrap="square">
            <a:spAutoFit/>
          </a:bodyPr>
          <a:lstStyle/>
          <a:p>
            <a:r>
              <a:rPr lang="es-ES" sz="1400" b="1" dirty="0">
                <a:solidFill>
                  <a:srgbClr val="000000"/>
                </a:solidFill>
                <a:latin typeface="Franklin Gothic Book"/>
                <a:cs typeface="Franklin Gothic Book"/>
              </a:rPr>
              <a:t>POSICIONAMIENTO_ ENTREVISTAS, PRENSA, RADIO</a:t>
            </a:r>
            <a:endParaRPr lang="es-ES" sz="1400" b="1" dirty="0"/>
          </a:p>
        </p:txBody>
      </p:sp>
      <p:pic>
        <p:nvPicPr>
          <p:cNvPr id="11" name="Imagen 10">
            <a:extLst>
              <a:ext uri="{FF2B5EF4-FFF2-40B4-BE49-F238E27FC236}">
                <a16:creationId xmlns:a16="http://schemas.microsoft.com/office/drawing/2014/main" id="{D6F86CC3-2043-4F0E-B60F-348B7B78F2ED}"/>
              </a:ext>
            </a:extLst>
          </p:cNvPr>
          <p:cNvPicPr>
            <a:picLocks noChangeAspect="1"/>
          </p:cNvPicPr>
          <p:nvPr/>
        </p:nvPicPr>
        <p:blipFill>
          <a:blip r:embed="rId4"/>
          <a:stretch>
            <a:fillRect/>
          </a:stretch>
        </p:blipFill>
        <p:spPr>
          <a:xfrm>
            <a:off x="304910" y="1898663"/>
            <a:ext cx="3546410" cy="4565786"/>
          </a:xfrm>
          <a:prstGeom prst="rect">
            <a:avLst/>
          </a:prstGeom>
        </p:spPr>
      </p:pic>
      <p:pic>
        <p:nvPicPr>
          <p:cNvPr id="12" name="Imagen 11">
            <a:extLst>
              <a:ext uri="{FF2B5EF4-FFF2-40B4-BE49-F238E27FC236}">
                <a16:creationId xmlns:a16="http://schemas.microsoft.com/office/drawing/2014/main" id="{5B59E611-13FC-41CC-873D-313FE60037EA}"/>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4196614" y="1892993"/>
            <a:ext cx="2192136" cy="4565786"/>
          </a:xfrm>
          <a:prstGeom prst="rect">
            <a:avLst/>
          </a:prstGeom>
        </p:spPr>
      </p:pic>
    </p:spTree>
    <p:extLst>
      <p:ext uri="{BB962C8B-B14F-4D97-AF65-F5344CB8AC3E}">
        <p14:creationId xmlns:p14="http://schemas.microsoft.com/office/powerpoint/2010/main" val="33093989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226472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a:t>
            </a:r>
            <a:br>
              <a:rPr lang="es-ES" sz="2000" dirty="0">
                <a:solidFill>
                  <a:srgbClr val="000000"/>
                </a:solidFill>
              </a:rPr>
            </a:br>
            <a:r>
              <a:rPr lang="es-ES" sz="2400" dirty="0">
                <a:solidFill>
                  <a:srgbClr val="000000"/>
                </a:solidFill>
                <a:latin typeface="+mn-lt"/>
              </a:rPr>
              <a:t>CONFERENCIAS/CHARLAS</a:t>
            </a:r>
            <a:endParaRPr lang="es-ES" sz="4000" dirty="0">
              <a:solidFill>
                <a:srgbClr val="000000"/>
              </a:solidFill>
            </a:endParaRPr>
          </a:p>
        </p:txBody>
      </p:sp>
      <p:sp>
        <p:nvSpPr>
          <p:cNvPr id="27" name="Rectángulo 26">
            <a:extLst>
              <a:ext uri="{FF2B5EF4-FFF2-40B4-BE49-F238E27FC236}">
                <a16:creationId xmlns:a16="http://schemas.microsoft.com/office/drawing/2014/main" id="{6EB13B0C-418B-479E-84D4-DC8AB9C8034C}"/>
              </a:ext>
            </a:extLst>
          </p:cNvPr>
          <p:cNvSpPr/>
          <p:nvPr/>
        </p:nvSpPr>
        <p:spPr>
          <a:xfrm>
            <a:off x="281550" y="1372908"/>
            <a:ext cx="6512415" cy="1723549"/>
          </a:xfrm>
          <a:prstGeom prst="rect">
            <a:avLst/>
          </a:prstGeom>
        </p:spPr>
        <p:txBody>
          <a:bodyPr wrap="square">
            <a:spAutoFit/>
          </a:bodyPr>
          <a:lstStyle/>
          <a:p>
            <a:r>
              <a:rPr lang="es-ES" sz="1400" dirty="0">
                <a:latin typeface="Franklin Gothic Book"/>
                <a:cs typeface="Franklin Gothic Book"/>
              </a:rPr>
              <a:t> </a:t>
            </a:r>
            <a:r>
              <a:rPr lang="es-ES" sz="1400" b="1" dirty="0">
                <a:cs typeface="Franklin Gothic Book"/>
              </a:rPr>
              <a:t>-Conferencia Ciclo del Mar Menor: Planificando el Paraíso. </a:t>
            </a:r>
            <a:endParaRPr lang="es-ES" sz="1400" dirty="0">
              <a:cs typeface="Franklin Gothic Book"/>
            </a:endParaRPr>
          </a:p>
          <a:p>
            <a:r>
              <a:rPr lang="es-ES" sz="1100" b="1" dirty="0">
                <a:latin typeface="Franklin Gothic Book"/>
                <a:cs typeface="Franklin Gothic Book"/>
              </a:rPr>
              <a:t>Fecha: </a:t>
            </a:r>
            <a:r>
              <a:rPr lang="es-ES" sz="1100" dirty="0">
                <a:latin typeface="Franklin Gothic Book"/>
                <a:cs typeface="Franklin Gothic Book"/>
              </a:rPr>
              <a:t>10 de febrero de 2020.</a:t>
            </a:r>
          </a:p>
          <a:p>
            <a:endParaRPr lang="es-ES" sz="1400" dirty="0">
              <a:latin typeface="Franklin Gothic Book"/>
              <a:cs typeface="Franklin Gothic Book"/>
            </a:endParaRPr>
          </a:p>
          <a:p>
            <a:r>
              <a:rPr lang="es-ES" sz="1400" b="1" dirty="0">
                <a:cs typeface="Franklin Gothic Book"/>
              </a:rPr>
              <a:t> -Jornada Técnica Arquitectura y Turismo.  </a:t>
            </a:r>
            <a:endParaRPr lang="es-ES" sz="1400" dirty="0">
              <a:cs typeface="Franklin Gothic Book"/>
            </a:endParaRPr>
          </a:p>
          <a:p>
            <a:r>
              <a:rPr lang="es-ES" sz="1100" b="1" dirty="0">
                <a:latin typeface="Franklin Gothic Book"/>
                <a:cs typeface="Franklin Gothic Book"/>
              </a:rPr>
              <a:t>Fecha: </a:t>
            </a:r>
            <a:r>
              <a:rPr lang="es-ES" sz="1100" dirty="0">
                <a:latin typeface="Franklin Gothic Book"/>
                <a:cs typeface="Franklin Gothic Book"/>
              </a:rPr>
              <a:t>4 de marzo de 2020. </a:t>
            </a:r>
          </a:p>
          <a:p>
            <a:endParaRPr lang="es-ES" sz="1400" dirty="0">
              <a:latin typeface="Franklin Gothic Book"/>
              <a:cs typeface="Franklin Gothic Book"/>
            </a:endParaRPr>
          </a:p>
          <a:p>
            <a:r>
              <a:rPr lang="es-ES" sz="1400" b="1" dirty="0">
                <a:latin typeface="Franklin Gothic Book"/>
                <a:cs typeface="Franklin Gothic Book"/>
              </a:rPr>
              <a:t> -</a:t>
            </a:r>
            <a:r>
              <a:rPr lang="es-ES" sz="1400" b="1" dirty="0">
                <a:cs typeface="Franklin Gothic Book"/>
              </a:rPr>
              <a:t>Jornada de Costes de Servicios Profesionales </a:t>
            </a:r>
            <a:endParaRPr lang="es-ES" sz="1400" dirty="0">
              <a:cs typeface="Franklin Gothic Book"/>
            </a:endParaRPr>
          </a:p>
          <a:p>
            <a:r>
              <a:rPr lang="es-ES" sz="1100" b="1" dirty="0">
                <a:latin typeface="Franklin Gothic Book"/>
                <a:cs typeface="Franklin Gothic Book"/>
              </a:rPr>
              <a:t>Fecha: </a:t>
            </a:r>
            <a:r>
              <a:rPr lang="es-ES" sz="1100" dirty="0">
                <a:latin typeface="Franklin Gothic Book"/>
                <a:cs typeface="Franklin Gothic Book"/>
              </a:rPr>
              <a:t>5 de marzo de 2020.</a:t>
            </a:r>
          </a:p>
        </p:txBody>
      </p:sp>
      <p:pic>
        <p:nvPicPr>
          <p:cNvPr id="28" name="Imagen 27">
            <a:extLst>
              <a:ext uri="{FF2B5EF4-FFF2-40B4-BE49-F238E27FC236}">
                <a16:creationId xmlns:a16="http://schemas.microsoft.com/office/drawing/2014/main" id="{9AD005BC-39FB-4AC5-BE7F-47047F345A58}"/>
              </a:ext>
            </a:extLst>
          </p:cNvPr>
          <p:cNvPicPr>
            <a:picLocks noChangeAspect="1"/>
          </p:cNvPicPr>
          <p:nvPr/>
        </p:nvPicPr>
        <p:blipFill>
          <a:blip r:embed="rId4"/>
          <a:stretch>
            <a:fillRect/>
          </a:stretch>
        </p:blipFill>
        <p:spPr>
          <a:xfrm>
            <a:off x="4795158" y="4668445"/>
            <a:ext cx="1786034" cy="1788294"/>
          </a:xfrm>
          <a:prstGeom prst="rect">
            <a:avLst/>
          </a:prstGeom>
        </p:spPr>
      </p:pic>
      <p:pic>
        <p:nvPicPr>
          <p:cNvPr id="31" name="Imagen 30">
            <a:extLst>
              <a:ext uri="{FF2B5EF4-FFF2-40B4-BE49-F238E27FC236}">
                <a16:creationId xmlns:a16="http://schemas.microsoft.com/office/drawing/2014/main" id="{371D934E-6594-4FD6-81C8-4B4D98D1F76C}"/>
              </a:ext>
            </a:extLst>
          </p:cNvPr>
          <p:cNvPicPr>
            <a:picLocks noChangeAspect="1"/>
          </p:cNvPicPr>
          <p:nvPr/>
        </p:nvPicPr>
        <p:blipFill>
          <a:blip r:embed="rId5"/>
          <a:stretch>
            <a:fillRect/>
          </a:stretch>
        </p:blipFill>
        <p:spPr>
          <a:xfrm>
            <a:off x="2596214" y="4666827"/>
            <a:ext cx="2025265" cy="1789873"/>
          </a:xfrm>
          <a:prstGeom prst="rect">
            <a:avLst/>
          </a:prstGeom>
        </p:spPr>
      </p:pic>
      <p:pic>
        <p:nvPicPr>
          <p:cNvPr id="32" name="Imagen 31">
            <a:extLst>
              <a:ext uri="{FF2B5EF4-FFF2-40B4-BE49-F238E27FC236}">
                <a16:creationId xmlns:a16="http://schemas.microsoft.com/office/drawing/2014/main" id="{0BA0095A-7EA6-4E18-9033-13A5E0350599}"/>
              </a:ext>
            </a:extLst>
          </p:cNvPr>
          <p:cNvPicPr>
            <a:picLocks noChangeAspect="1"/>
          </p:cNvPicPr>
          <p:nvPr/>
        </p:nvPicPr>
        <p:blipFill rotWithShape="1">
          <a:blip r:embed="rId6"/>
          <a:srcRect t="22597" b="15758"/>
          <a:stretch/>
        </p:blipFill>
        <p:spPr>
          <a:xfrm>
            <a:off x="512922" y="4668445"/>
            <a:ext cx="1904987" cy="1788255"/>
          </a:xfrm>
          <a:prstGeom prst="rect">
            <a:avLst/>
          </a:prstGeom>
        </p:spPr>
      </p:pic>
    </p:spTree>
    <p:extLst>
      <p:ext uri="{BB962C8B-B14F-4D97-AF65-F5344CB8AC3E}">
        <p14:creationId xmlns:p14="http://schemas.microsoft.com/office/powerpoint/2010/main" val="139831040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1125470"/>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CUALITATIVO:</a:t>
            </a:r>
            <a:endParaRPr lang="es-ES" sz="4000" dirty="0">
              <a:solidFill>
                <a:srgbClr val="000000"/>
              </a:solidFill>
            </a:endParaRPr>
          </a:p>
        </p:txBody>
      </p:sp>
      <p:sp>
        <p:nvSpPr>
          <p:cNvPr id="10" name="CuadroTexto 9">
            <a:extLst>
              <a:ext uri="{FF2B5EF4-FFF2-40B4-BE49-F238E27FC236}">
                <a16:creationId xmlns:a16="http://schemas.microsoft.com/office/drawing/2014/main" id="{FF5F787C-095C-4FB2-9638-9922B6B6F456}"/>
              </a:ext>
            </a:extLst>
          </p:cNvPr>
          <p:cNvSpPr txBox="1"/>
          <p:nvPr/>
        </p:nvSpPr>
        <p:spPr>
          <a:xfrm>
            <a:off x="281550" y="1150006"/>
            <a:ext cx="5870675" cy="307777"/>
          </a:xfrm>
          <a:prstGeom prst="rect">
            <a:avLst/>
          </a:prstGeom>
          <a:noFill/>
        </p:spPr>
        <p:txBody>
          <a:bodyPr wrap="square">
            <a:spAutoFit/>
          </a:bodyPr>
          <a:lstStyle/>
          <a:p>
            <a:r>
              <a:rPr lang="es-ES" sz="1400" b="1" dirty="0">
                <a:solidFill>
                  <a:srgbClr val="000000"/>
                </a:solidFill>
                <a:latin typeface="Franklin Gothic Book"/>
                <a:cs typeface="Franklin Gothic Book"/>
              </a:rPr>
              <a:t>POSICIONAMIENTO_ ACTOS COAMU</a:t>
            </a:r>
            <a:endParaRPr lang="es-ES" sz="1400" b="1" dirty="0"/>
          </a:p>
        </p:txBody>
      </p:sp>
      <p:pic>
        <p:nvPicPr>
          <p:cNvPr id="8" name="Imagen 7">
            <a:extLst>
              <a:ext uri="{FF2B5EF4-FFF2-40B4-BE49-F238E27FC236}">
                <a16:creationId xmlns:a16="http://schemas.microsoft.com/office/drawing/2014/main" id="{E88C7565-8B3C-4A42-862F-B6FD2E0EC5F7}"/>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81550" y="1483278"/>
            <a:ext cx="4132756" cy="2701730"/>
          </a:xfrm>
          <a:prstGeom prst="rect">
            <a:avLst/>
          </a:prstGeom>
        </p:spPr>
      </p:pic>
      <p:pic>
        <p:nvPicPr>
          <p:cNvPr id="9" name="Imagen 8">
            <a:extLst>
              <a:ext uri="{FF2B5EF4-FFF2-40B4-BE49-F238E27FC236}">
                <a16:creationId xmlns:a16="http://schemas.microsoft.com/office/drawing/2014/main" id="{CA53F701-B1E8-4262-98D4-20471EB170C3}"/>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571990" y="4269883"/>
            <a:ext cx="4132756" cy="2332424"/>
          </a:xfrm>
          <a:prstGeom prst="rect">
            <a:avLst/>
          </a:prstGeom>
        </p:spPr>
      </p:pic>
    </p:spTree>
    <p:extLst>
      <p:ext uri="{BB962C8B-B14F-4D97-AF65-F5344CB8AC3E}">
        <p14:creationId xmlns:p14="http://schemas.microsoft.com/office/powerpoint/2010/main" val="216646845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1125470"/>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CUALITATIVO:</a:t>
            </a:r>
            <a:endParaRPr lang="es-ES" sz="4000" dirty="0">
              <a:solidFill>
                <a:srgbClr val="000000"/>
              </a:solidFill>
            </a:endParaRPr>
          </a:p>
        </p:txBody>
      </p:sp>
      <p:sp>
        <p:nvSpPr>
          <p:cNvPr id="10" name="CuadroTexto 9">
            <a:extLst>
              <a:ext uri="{FF2B5EF4-FFF2-40B4-BE49-F238E27FC236}">
                <a16:creationId xmlns:a16="http://schemas.microsoft.com/office/drawing/2014/main" id="{FF5F787C-095C-4FB2-9638-9922B6B6F456}"/>
              </a:ext>
            </a:extLst>
          </p:cNvPr>
          <p:cNvSpPr txBox="1"/>
          <p:nvPr/>
        </p:nvSpPr>
        <p:spPr>
          <a:xfrm>
            <a:off x="281550" y="662033"/>
            <a:ext cx="6412213" cy="5663089"/>
          </a:xfrm>
          <a:prstGeom prst="rect">
            <a:avLst/>
          </a:prstGeom>
          <a:noFill/>
        </p:spPr>
        <p:txBody>
          <a:bodyPr wrap="square">
            <a:spAutoFit/>
          </a:bodyPr>
          <a:lstStyle/>
          <a:p>
            <a:r>
              <a:rPr lang="es-ES" sz="1400" b="1" dirty="0">
                <a:solidFill>
                  <a:srgbClr val="000000"/>
                </a:solidFill>
                <a:latin typeface="Franklin Gothic Book"/>
                <a:cs typeface="Franklin Gothic Book"/>
              </a:rPr>
              <a:t>POSICIONAMIENTO_ COMPARECENCIA ASAMBLEA</a:t>
            </a:r>
          </a:p>
          <a:p>
            <a:endParaRPr lang="es-ES" sz="1400" b="1" dirty="0">
              <a:solidFill>
                <a:srgbClr val="000000"/>
              </a:solidFill>
              <a:latin typeface="Franklin Gothic Book"/>
              <a:cs typeface="Franklin Gothic Book"/>
            </a:endParaRPr>
          </a:p>
          <a:p>
            <a:pPr algn="just"/>
            <a:r>
              <a:rPr lang="es-ES" sz="1000" b="1" dirty="0">
                <a:solidFill>
                  <a:srgbClr val="000000"/>
                </a:solidFill>
                <a:latin typeface="Franklin Gothic Book"/>
                <a:cs typeface="Franklin Gothic Book"/>
              </a:rPr>
              <a:t> La Decana</a:t>
            </a:r>
            <a:r>
              <a:rPr lang="es-ES_tradnl" sz="1000" dirty="0">
                <a:effectLst/>
                <a:latin typeface="Cambria" panose="02040503050406030204" pitchFamily="18" charset="0"/>
                <a:ea typeface="MS Mincho" panose="02020609040205080304" pitchFamily="49" charset="-128"/>
                <a:cs typeface="Times New Roman" panose="02020603050405020304" pitchFamily="18" charset="0"/>
              </a:rPr>
              <a:t> que ha compareció ante la </a:t>
            </a:r>
            <a:r>
              <a:rPr lang="es-ES" sz="1000" dirty="0">
                <a:effectLst/>
                <a:latin typeface="Cambria" panose="02040503050406030204" pitchFamily="18" charset="0"/>
                <a:ea typeface="MS Mincho" panose="02020609040205080304" pitchFamily="49" charset="-128"/>
                <a:cs typeface="Times New Roman" panose="02020603050405020304" pitchFamily="18" charset="0"/>
              </a:rPr>
              <a:t>Comisión de Política Territorial y Medio Ambiente, Agricultura y Agua </a:t>
            </a:r>
            <a:r>
              <a:rPr lang="es-ES_tradnl" sz="1000" dirty="0">
                <a:effectLst/>
                <a:latin typeface="Cambria" panose="02040503050406030204" pitchFamily="18" charset="0"/>
                <a:ea typeface="MS Mincho" panose="02020609040205080304" pitchFamily="49" charset="-128"/>
                <a:cs typeface="Times New Roman" panose="02020603050405020304" pitchFamily="18" charset="0"/>
              </a:rPr>
              <a:t> señaló que “</a:t>
            </a:r>
            <a:r>
              <a:rPr lang="es-ES_tradnl" sz="1000" b="1" dirty="0">
                <a:effectLst/>
                <a:latin typeface="Cambria" panose="02040503050406030204" pitchFamily="18" charset="0"/>
                <a:ea typeface="MS Mincho" panose="02020609040205080304" pitchFamily="49" charset="-128"/>
                <a:cs typeface="Times New Roman" panose="02020603050405020304" pitchFamily="18" charset="0"/>
              </a:rPr>
              <a:t>la tramitación urbanística se encuentra totalmente paralizada por falta de iniciativa de las Administraciones y debido a su judicialización, propia de tiempos pasados</a:t>
            </a:r>
            <a:r>
              <a:rPr lang="es-ES_tradnl" sz="1000" dirty="0">
                <a:effectLst/>
                <a:latin typeface="Cambria" panose="02040503050406030204" pitchFamily="18" charset="0"/>
                <a:ea typeface="MS Mincho" panose="02020609040205080304" pitchFamily="49" charset="-128"/>
                <a:cs typeface="Times New Roman" panose="02020603050405020304" pitchFamily="18" charset="0"/>
              </a:rPr>
              <a:t>”. </a:t>
            </a:r>
            <a:endParaRPr lang="es-ES" sz="1000" dirty="0">
              <a:effectLst/>
              <a:latin typeface="Cambria" panose="02040503050406030204" pitchFamily="18" charset="0"/>
              <a:ea typeface="MS Mincho" panose="02020609040205080304" pitchFamily="49" charset="-128"/>
              <a:cs typeface="Times New Roman" panose="02020603050405020304" pitchFamily="18" charset="0"/>
            </a:endParaRPr>
          </a:p>
          <a:p>
            <a:pPr algn="just"/>
            <a:r>
              <a:rPr lang="es-ES" sz="1000" dirty="0">
                <a:effectLst/>
                <a:latin typeface="Cambria" panose="02040503050406030204" pitchFamily="18" charset="0"/>
                <a:ea typeface="MS Mincho" panose="02020609040205080304" pitchFamily="49" charset="-128"/>
                <a:cs typeface="Times New Roman" panose="02020603050405020304" pitchFamily="18" charset="0"/>
              </a:rPr>
              <a:t>Ha </a:t>
            </a:r>
            <a:r>
              <a:rPr lang="es-ES_tradnl" sz="1000" dirty="0">
                <a:effectLst/>
                <a:latin typeface="Cambria" panose="02040503050406030204" pitchFamily="18" charset="0"/>
                <a:ea typeface="MS Mincho" panose="02020609040205080304" pitchFamily="49" charset="-128"/>
                <a:cs typeface="Times New Roman" panose="02020603050405020304" pitchFamily="18" charset="0"/>
              </a:rPr>
              <a:t>insistido en la necesidad de “</a:t>
            </a:r>
            <a:r>
              <a:rPr lang="es-ES_tradnl" sz="1000" b="1" dirty="0">
                <a:effectLst/>
                <a:latin typeface="Cambria" panose="02040503050406030204" pitchFamily="18" charset="0"/>
                <a:ea typeface="MS Mincho" panose="02020609040205080304" pitchFamily="49" charset="-128"/>
                <a:cs typeface="Times New Roman" panose="02020603050405020304" pitchFamily="18" charset="0"/>
              </a:rPr>
              <a:t>activar el sector con un mensaje positivo debido al contexto contemporáneo y la importancia del mismo en la economía y el bienestar de la sociedad, apostando por la coordinación entre Administraciones, la transparencia y la digitalización completa de los trámites</a:t>
            </a:r>
            <a:r>
              <a:rPr lang="es-ES_tradnl" sz="1000" dirty="0">
                <a:effectLst/>
                <a:latin typeface="Cambria" panose="02040503050406030204" pitchFamily="18" charset="0"/>
                <a:ea typeface="MS Mincho" panose="02020609040205080304" pitchFamily="49" charset="-128"/>
                <a:cs typeface="Times New Roman" panose="02020603050405020304" pitchFamily="18" charset="0"/>
              </a:rPr>
              <a:t>”.</a:t>
            </a:r>
            <a:endParaRPr lang="es-ES" sz="1000" dirty="0">
              <a:effectLst/>
              <a:latin typeface="Cambria" panose="02040503050406030204" pitchFamily="18" charset="0"/>
              <a:ea typeface="MS Mincho" panose="02020609040205080304" pitchFamily="49" charset="-128"/>
              <a:cs typeface="Times New Roman" panose="02020603050405020304" pitchFamily="18" charset="0"/>
            </a:endParaRPr>
          </a:p>
          <a:p>
            <a:pPr algn="just"/>
            <a:r>
              <a:rPr lang="es-ES" sz="1000" dirty="0">
                <a:effectLst/>
                <a:latin typeface="Cambria" panose="02040503050406030204" pitchFamily="18" charset="0"/>
                <a:ea typeface="MS Mincho" panose="02020609040205080304" pitchFamily="49" charset="-128"/>
                <a:cs typeface="Times New Roman" panose="02020603050405020304" pitchFamily="18" charset="0"/>
              </a:rPr>
              <a:t> </a:t>
            </a:r>
          </a:p>
          <a:p>
            <a:pPr algn="just"/>
            <a:r>
              <a:rPr lang="es-ES" sz="1000" dirty="0">
                <a:effectLst/>
                <a:latin typeface="Cambria" panose="02040503050406030204" pitchFamily="18" charset="0"/>
                <a:ea typeface="MS Mincho" panose="02020609040205080304" pitchFamily="49" charset="-128"/>
                <a:cs typeface="Times New Roman" panose="02020603050405020304" pitchFamily="18" charset="0"/>
              </a:rPr>
              <a:t>María José Peñalver ha manifestado en el parlamento murciano la voluntad de colaboración del Colegio,  y su disposición para contribuir a agilizar la tramitación de licencias para lo que “</a:t>
            </a:r>
            <a:r>
              <a:rPr lang="es-ES" sz="1000" b="1" dirty="0">
                <a:effectLst/>
                <a:latin typeface="Cambria" panose="02040503050406030204" pitchFamily="18" charset="0"/>
                <a:ea typeface="MS Mincho" panose="02020609040205080304" pitchFamily="49" charset="-128"/>
                <a:cs typeface="Times New Roman" panose="02020603050405020304" pitchFamily="18" charset="0"/>
              </a:rPr>
              <a:t>el Colegio de Arquitectos se postula como mediador </a:t>
            </a:r>
            <a:r>
              <a:rPr lang="es-ES_tradnl" sz="1000" b="1" dirty="0">
                <a:effectLst/>
                <a:latin typeface="Cambria" panose="02040503050406030204" pitchFamily="18" charset="0"/>
                <a:ea typeface="MS Mincho" panose="02020609040205080304" pitchFamily="49" charset="-128"/>
                <a:cs typeface="Times New Roman" panose="02020603050405020304" pitchFamily="18" charset="0"/>
              </a:rPr>
              <a:t>entre los técnicos y los arquitectos municipales para lograr la agilización del trámite de concesión de licencias urbanísticas”.</a:t>
            </a:r>
            <a:endParaRPr lang="es-ES" sz="1000" dirty="0">
              <a:effectLst/>
              <a:latin typeface="Cambria" panose="02040503050406030204" pitchFamily="18" charset="0"/>
              <a:ea typeface="MS Mincho" panose="02020609040205080304" pitchFamily="49" charset="-128"/>
              <a:cs typeface="Times New Roman" panose="02020603050405020304" pitchFamily="18" charset="0"/>
            </a:endParaRPr>
          </a:p>
          <a:p>
            <a:pPr algn="just"/>
            <a:r>
              <a:rPr lang="es-ES_tradnl" sz="1000" dirty="0">
                <a:effectLst/>
                <a:latin typeface="Cambria" panose="02040503050406030204" pitchFamily="18" charset="0"/>
                <a:ea typeface="MS Mincho" panose="02020609040205080304" pitchFamily="49" charset="-128"/>
                <a:cs typeface="Times New Roman" panose="02020603050405020304" pitchFamily="18" charset="0"/>
              </a:rPr>
              <a:t> </a:t>
            </a:r>
            <a:endParaRPr lang="es-ES" sz="1000" dirty="0">
              <a:effectLst/>
              <a:latin typeface="Cambria" panose="02040503050406030204" pitchFamily="18" charset="0"/>
              <a:ea typeface="MS Mincho" panose="02020609040205080304" pitchFamily="49" charset="-128"/>
              <a:cs typeface="Times New Roman" panose="02020603050405020304" pitchFamily="18" charset="0"/>
            </a:endParaRPr>
          </a:p>
          <a:p>
            <a:pPr algn="just"/>
            <a:r>
              <a:rPr lang="es-ES_tradnl" sz="1000" dirty="0">
                <a:effectLst/>
                <a:latin typeface="Cambria" panose="02040503050406030204" pitchFamily="18" charset="0"/>
                <a:ea typeface="MS Mincho" panose="02020609040205080304" pitchFamily="49" charset="-128"/>
                <a:cs typeface="Times New Roman" panose="02020603050405020304" pitchFamily="18" charset="0"/>
              </a:rPr>
              <a:t>Por otra parte la decana ha señalado que entre las medidas a adoptar para reanimar el sector urbanístico “deben potenciarse instrumentos más flexibles y adaptables a las circunstancias concretas de un tiempo y espacio físico. Para ello deben establecerse matices o </a:t>
            </a:r>
            <a:r>
              <a:rPr lang="es-ES_tradnl" sz="1000" b="1" dirty="0">
                <a:effectLst/>
                <a:latin typeface="Cambria" panose="02040503050406030204" pitchFamily="18" charset="0"/>
                <a:ea typeface="MS Mincho" panose="02020609040205080304" pitchFamily="49" charset="-128"/>
                <a:cs typeface="Times New Roman" panose="02020603050405020304" pitchFamily="18" charset="0"/>
              </a:rPr>
              <a:t>ampliar las categorías de Planes Especiales</a:t>
            </a:r>
            <a:r>
              <a:rPr lang="es-ES_tradnl" sz="1000" dirty="0">
                <a:effectLst/>
                <a:latin typeface="Cambria" panose="02040503050406030204" pitchFamily="18" charset="0"/>
                <a:ea typeface="MS Mincho" panose="02020609040205080304" pitchFamily="49" charset="-128"/>
                <a:cs typeface="Times New Roman" panose="02020603050405020304" pitchFamily="18" charset="0"/>
              </a:rPr>
              <a:t> determinados por la Ley como instrumento de detalle más ágil que todo proceso urbano contemporáneo necesita.” </a:t>
            </a:r>
            <a:endParaRPr lang="es-ES" sz="1000" dirty="0">
              <a:effectLst/>
              <a:latin typeface="Cambria" panose="02040503050406030204" pitchFamily="18" charset="0"/>
              <a:ea typeface="MS Mincho" panose="02020609040205080304" pitchFamily="49" charset="-128"/>
              <a:cs typeface="Times New Roman" panose="02020603050405020304" pitchFamily="18" charset="0"/>
            </a:endParaRPr>
          </a:p>
          <a:p>
            <a:pPr algn="just"/>
            <a:r>
              <a:rPr lang="es-ES_tradnl" sz="1000" dirty="0">
                <a:effectLst/>
                <a:latin typeface="Cambria" panose="02040503050406030204" pitchFamily="18" charset="0"/>
                <a:ea typeface="MS Mincho" panose="02020609040205080304" pitchFamily="49" charset="-128"/>
                <a:cs typeface="Times New Roman" panose="02020603050405020304" pitchFamily="18" charset="0"/>
              </a:rPr>
              <a:t> </a:t>
            </a:r>
            <a:endParaRPr lang="es-ES" sz="1000" dirty="0">
              <a:effectLst/>
              <a:latin typeface="Cambria" panose="02040503050406030204" pitchFamily="18" charset="0"/>
              <a:ea typeface="MS Mincho" panose="02020609040205080304" pitchFamily="49" charset="-128"/>
              <a:cs typeface="Times New Roman" panose="02020603050405020304" pitchFamily="18" charset="0"/>
            </a:endParaRPr>
          </a:p>
          <a:p>
            <a:pPr algn="just"/>
            <a:r>
              <a:rPr lang="es-ES_tradnl" sz="1000" dirty="0">
                <a:effectLst/>
                <a:latin typeface="Cambria" panose="02040503050406030204" pitchFamily="18" charset="0"/>
                <a:ea typeface="MS Mincho" panose="02020609040205080304" pitchFamily="49" charset="-128"/>
                <a:cs typeface="Times New Roman" panose="02020603050405020304" pitchFamily="18" charset="0"/>
              </a:rPr>
              <a:t>Y a la par “</a:t>
            </a:r>
            <a:r>
              <a:rPr lang="es-ES_tradnl" sz="1000" b="1" dirty="0">
                <a:effectLst/>
                <a:latin typeface="Cambria" panose="02040503050406030204" pitchFamily="18" charset="0"/>
                <a:ea typeface="MS Mincho" panose="02020609040205080304" pitchFamily="49" charset="-128"/>
                <a:cs typeface="Times New Roman" panose="02020603050405020304" pitchFamily="18" charset="0"/>
              </a:rPr>
              <a:t>reducir el alcance de los Planes Generales”. </a:t>
            </a:r>
            <a:r>
              <a:rPr lang="es-ES_tradnl" sz="1000" dirty="0">
                <a:effectLst/>
                <a:latin typeface="Cambria" panose="02040503050406030204" pitchFamily="18" charset="0"/>
                <a:ea typeface="MS Mincho" panose="02020609040205080304" pitchFamily="49" charset="-128"/>
                <a:cs typeface="Times New Roman" panose="02020603050405020304" pitchFamily="18" charset="0"/>
              </a:rPr>
              <a:t>Según ha dicho</a:t>
            </a:r>
            <a:r>
              <a:rPr lang="es-ES_tradnl" sz="1000" b="1" dirty="0">
                <a:effectLst/>
                <a:latin typeface="Cambria" panose="02040503050406030204" pitchFamily="18" charset="0"/>
                <a:ea typeface="MS Mincho" panose="02020609040205080304" pitchFamily="49" charset="-128"/>
                <a:cs typeface="Times New Roman" panose="02020603050405020304" pitchFamily="18" charset="0"/>
              </a:rPr>
              <a:t> </a:t>
            </a:r>
            <a:r>
              <a:rPr lang="es-ES_tradnl" sz="1000" dirty="0">
                <a:effectLst/>
                <a:latin typeface="Cambria" panose="02040503050406030204" pitchFamily="18" charset="0"/>
                <a:ea typeface="MS Mincho" panose="02020609040205080304" pitchFamily="49" charset="-128"/>
                <a:cs typeface="Times New Roman" panose="02020603050405020304" pitchFamily="18" charset="0"/>
              </a:rPr>
              <a:t>conviene replantearse en profundidad </a:t>
            </a:r>
            <a:r>
              <a:rPr lang="es-ES_tradnl" sz="1000" b="1" dirty="0">
                <a:effectLst/>
                <a:latin typeface="Cambria" panose="02040503050406030204" pitchFamily="18" charset="0"/>
                <a:ea typeface="MS Mincho" panose="02020609040205080304" pitchFamily="49" charset="-128"/>
                <a:cs typeface="Times New Roman" panose="02020603050405020304" pitchFamily="18" charset="0"/>
              </a:rPr>
              <a:t>“la figura actual del Plan General que ha generado una gran problemática, siendo un auténtico lastre para el desarrollo de nuestra Región”</a:t>
            </a:r>
            <a:r>
              <a:rPr lang="es-ES_tradnl" sz="1000" dirty="0">
                <a:effectLst/>
                <a:latin typeface="Cambria" panose="02040503050406030204" pitchFamily="18" charset="0"/>
                <a:ea typeface="MS Mincho" panose="02020609040205080304" pitchFamily="49" charset="-128"/>
                <a:cs typeface="Times New Roman" panose="02020603050405020304" pitchFamily="18" charset="0"/>
              </a:rPr>
              <a:t>. </a:t>
            </a:r>
            <a:endParaRPr lang="es-ES" sz="1000" dirty="0">
              <a:effectLst/>
              <a:latin typeface="Cambria" panose="02040503050406030204" pitchFamily="18" charset="0"/>
              <a:ea typeface="MS Mincho" panose="02020609040205080304" pitchFamily="49" charset="-128"/>
              <a:cs typeface="Times New Roman" panose="02020603050405020304" pitchFamily="18" charset="0"/>
            </a:endParaRPr>
          </a:p>
          <a:p>
            <a:pPr algn="just"/>
            <a:r>
              <a:rPr lang="es-ES_tradnl" sz="1000" dirty="0">
                <a:effectLst/>
                <a:latin typeface="Cambria" panose="02040503050406030204" pitchFamily="18" charset="0"/>
                <a:ea typeface="MS Mincho" panose="02020609040205080304" pitchFamily="49" charset="-128"/>
                <a:cs typeface="Times New Roman" panose="02020603050405020304" pitchFamily="18" charset="0"/>
              </a:rPr>
              <a:t> </a:t>
            </a:r>
            <a:endParaRPr lang="es-ES" sz="1000" dirty="0">
              <a:effectLst/>
              <a:latin typeface="Cambria" panose="02040503050406030204" pitchFamily="18" charset="0"/>
              <a:ea typeface="MS Mincho" panose="02020609040205080304" pitchFamily="49" charset="-128"/>
              <a:cs typeface="Times New Roman" panose="02020603050405020304" pitchFamily="18" charset="0"/>
            </a:endParaRPr>
          </a:p>
          <a:p>
            <a:pPr algn="just"/>
            <a:r>
              <a:rPr lang="es-ES_tradnl" sz="1000" dirty="0">
                <a:effectLst/>
                <a:latin typeface="Cambria" panose="02040503050406030204" pitchFamily="18" charset="0"/>
                <a:ea typeface="MS Mincho" panose="02020609040205080304" pitchFamily="49" charset="-128"/>
                <a:cs typeface="Times New Roman" panose="02020603050405020304" pitchFamily="18" charset="0"/>
              </a:rPr>
              <a:t>El decálogo contempla también la necesidad de </a:t>
            </a:r>
            <a:r>
              <a:rPr lang="es-ES_tradnl" sz="1000" b="1" dirty="0">
                <a:effectLst/>
                <a:latin typeface="Cambria" panose="02040503050406030204" pitchFamily="18" charset="0"/>
                <a:ea typeface="MS Mincho" panose="02020609040205080304" pitchFamily="49" charset="-128"/>
                <a:cs typeface="Times New Roman" panose="02020603050405020304" pitchFamily="18" charset="0"/>
              </a:rPr>
              <a:t>creación de un mapa del suelo público</a:t>
            </a:r>
            <a:r>
              <a:rPr lang="es-ES_tradnl" sz="1000" dirty="0">
                <a:effectLst/>
                <a:latin typeface="Cambria" panose="02040503050406030204" pitchFamily="18" charset="0"/>
                <a:ea typeface="MS Mincho" panose="02020609040205080304" pitchFamily="49" charset="-128"/>
                <a:cs typeface="Times New Roman" panose="02020603050405020304" pitchFamily="18" charset="0"/>
              </a:rPr>
              <a:t> de las Administraciones Locales y Regionales ya que en palabras de Peñalver “tiene que ser transparente el patrimonio de suelo existente para ponerlo al servicio de su cometido fundamental, posibilitar el </a:t>
            </a:r>
            <a:r>
              <a:rPr lang="es-ES_tradnl" sz="1000" b="1" dirty="0">
                <a:effectLst/>
                <a:latin typeface="Cambria" panose="02040503050406030204" pitchFamily="18" charset="0"/>
                <a:ea typeface="MS Mincho" panose="02020609040205080304" pitchFamily="49" charset="-128"/>
                <a:cs typeface="Times New Roman" panose="02020603050405020304" pitchFamily="18" charset="0"/>
              </a:rPr>
              <a:t>derecho a una vivienda, creando un gran parque en alquiler a través de la colaboraciones público-privadas</a:t>
            </a:r>
            <a:r>
              <a:rPr lang="es-ES_tradnl" sz="1000" dirty="0">
                <a:effectLst/>
                <a:latin typeface="Cambria" panose="02040503050406030204" pitchFamily="18" charset="0"/>
                <a:ea typeface="MS Mincho" panose="02020609040205080304" pitchFamily="49" charset="-128"/>
                <a:cs typeface="Times New Roman" panose="02020603050405020304" pitchFamily="18" charset="0"/>
              </a:rPr>
              <a:t>”.</a:t>
            </a:r>
            <a:endParaRPr lang="es-ES" sz="1000" dirty="0">
              <a:effectLst/>
              <a:latin typeface="Cambria" panose="02040503050406030204" pitchFamily="18" charset="0"/>
              <a:ea typeface="MS Mincho" panose="02020609040205080304" pitchFamily="49" charset="-128"/>
              <a:cs typeface="Times New Roman" panose="02020603050405020304" pitchFamily="18" charset="0"/>
            </a:endParaRPr>
          </a:p>
          <a:p>
            <a:endParaRPr lang="es-ES" sz="1400" b="1" dirty="0">
              <a:solidFill>
                <a:srgbClr val="000000"/>
              </a:solidFill>
              <a:latin typeface="Franklin Gothic Book"/>
            </a:endParaRPr>
          </a:p>
          <a:p>
            <a:endParaRPr lang="es-ES" sz="1400" b="1" dirty="0">
              <a:solidFill>
                <a:srgbClr val="000000"/>
              </a:solidFill>
              <a:latin typeface="Franklin Gothic Book"/>
            </a:endParaRPr>
          </a:p>
          <a:p>
            <a:endParaRPr lang="es-ES" sz="1400" b="1" dirty="0">
              <a:solidFill>
                <a:srgbClr val="000000"/>
              </a:solidFill>
              <a:latin typeface="Franklin Gothic Book"/>
            </a:endParaRPr>
          </a:p>
          <a:p>
            <a:endParaRPr lang="es-ES" sz="1400" b="1" dirty="0">
              <a:solidFill>
                <a:srgbClr val="000000"/>
              </a:solidFill>
              <a:latin typeface="Franklin Gothic Book"/>
            </a:endParaRPr>
          </a:p>
          <a:p>
            <a:endParaRPr lang="es-ES" sz="1400" b="1" dirty="0">
              <a:solidFill>
                <a:srgbClr val="000000"/>
              </a:solidFill>
              <a:latin typeface="Franklin Gothic Book"/>
            </a:endParaRPr>
          </a:p>
          <a:p>
            <a:endParaRPr lang="es-ES" sz="1400" b="1" dirty="0"/>
          </a:p>
        </p:txBody>
      </p:sp>
      <p:pic>
        <p:nvPicPr>
          <p:cNvPr id="7" name="Imagen 6" descr="externas20200622211843.jpg">
            <a:extLst>
              <a:ext uri="{FF2B5EF4-FFF2-40B4-BE49-F238E27FC236}">
                <a16:creationId xmlns:a16="http://schemas.microsoft.com/office/drawing/2014/main" id="{6B39E5F8-55BF-4B4C-A862-9F1755773906}"/>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l="10413" r="6009"/>
          <a:stretch/>
        </p:blipFill>
        <p:spPr>
          <a:xfrm>
            <a:off x="2481631" y="5019894"/>
            <a:ext cx="1772619" cy="1590668"/>
          </a:xfrm>
          <a:prstGeom prst="rect">
            <a:avLst/>
          </a:prstGeom>
        </p:spPr>
      </p:pic>
      <p:pic>
        <p:nvPicPr>
          <p:cNvPr id="9" name="Imagen 8" descr="a7df8acd-50a2-4947-8ec5-790d46cf464b.JPG">
            <a:extLst>
              <a:ext uri="{FF2B5EF4-FFF2-40B4-BE49-F238E27FC236}">
                <a16:creationId xmlns:a16="http://schemas.microsoft.com/office/drawing/2014/main" id="{3A291CBE-E8BB-4ED5-BF17-9DC458A84F3F}"/>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4383865" y="4878138"/>
            <a:ext cx="2309898" cy="1732424"/>
          </a:xfrm>
          <a:prstGeom prst="rect">
            <a:avLst/>
          </a:prstGeom>
        </p:spPr>
      </p:pic>
    </p:spTree>
    <p:extLst>
      <p:ext uri="{BB962C8B-B14F-4D97-AF65-F5344CB8AC3E}">
        <p14:creationId xmlns:p14="http://schemas.microsoft.com/office/powerpoint/2010/main" val="327362741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1125470"/>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CUALITATIVO:</a:t>
            </a:r>
            <a:endParaRPr lang="es-ES" sz="4000" dirty="0">
              <a:solidFill>
                <a:srgbClr val="000000"/>
              </a:solidFill>
            </a:endParaRPr>
          </a:p>
        </p:txBody>
      </p:sp>
      <p:sp>
        <p:nvSpPr>
          <p:cNvPr id="10" name="CuadroTexto 9">
            <a:extLst>
              <a:ext uri="{FF2B5EF4-FFF2-40B4-BE49-F238E27FC236}">
                <a16:creationId xmlns:a16="http://schemas.microsoft.com/office/drawing/2014/main" id="{FF5F787C-095C-4FB2-9638-9922B6B6F456}"/>
              </a:ext>
            </a:extLst>
          </p:cNvPr>
          <p:cNvSpPr txBox="1"/>
          <p:nvPr/>
        </p:nvSpPr>
        <p:spPr>
          <a:xfrm>
            <a:off x="281550" y="1150006"/>
            <a:ext cx="5870675" cy="2677656"/>
          </a:xfrm>
          <a:prstGeom prst="rect">
            <a:avLst/>
          </a:prstGeom>
          <a:noFill/>
        </p:spPr>
        <p:txBody>
          <a:bodyPr wrap="square">
            <a:spAutoFit/>
          </a:bodyPr>
          <a:lstStyle/>
          <a:p>
            <a:r>
              <a:rPr lang="es-ES" sz="1400" b="1" dirty="0">
                <a:latin typeface="Franklin Gothic Book"/>
                <a:cs typeface="Franklin Gothic Book"/>
              </a:rPr>
              <a:t>POSICIONAMIENTO_REUNIONES GRUPOS POLÍTICOS</a:t>
            </a:r>
          </a:p>
          <a:p>
            <a:r>
              <a:rPr lang="es-ES" sz="1400" b="1" dirty="0">
                <a:latin typeface="Franklin Gothic Book"/>
              </a:rPr>
              <a:t>  </a:t>
            </a:r>
          </a:p>
          <a:p>
            <a:r>
              <a:rPr lang="es-ES" sz="1400" dirty="0">
                <a:latin typeface="Franklin Gothic Book"/>
              </a:rPr>
              <a:t>Principales temas:.</a:t>
            </a:r>
          </a:p>
          <a:p>
            <a:r>
              <a:rPr lang="es-ES" sz="1400" dirty="0">
                <a:latin typeface="Franklin Gothic Book"/>
              </a:rPr>
              <a:t>-Agilización administrativa</a:t>
            </a:r>
          </a:p>
          <a:p>
            <a:r>
              <a:rPr lang="es-ES" sz="1400" dirty="0">
                <a:latin typeface="Franklin Gothic Book"/>
              </a:rPr>
              <a:t>-Declaraciones Responsables</a:t>
            </a:r>
          </a:p>
          <a:p>
            <a:r>
              <a:rPr lang="es-ES" sz="1400" dirty="0">
                <a:latin typeface="Franklin Gothic Book"/>
              </a:rPr>
              <a:t>-Guía de  buenas prácticas-Ley de contratos</a:t>
            </a:r>
          </a:p>
          <a:p>
            <a:r>
              <a:rPr lang="es-ES" sz="1400" dirty="0">
                <a:latin typeface="Franklin Gothic Book"/>
              </a:rPr>
              <a:t>-Apuesta por la rehabilitación como palanca de reactivación económica.</a:t>
            </a:r>
          </a:p>
          <a:p>
            <a:r>
              <a:rPr lang="es-ES" sz="1400" dirty="0">
                <a:latin typeface="Franklin Gothic Book"/>
              </a:rPr>
              <a:t>-ODS</a:t>
            </a:r>
          </a:p>
          <a:p>
            <a:endParaRPr lang="es-ES" sz="1400" b="1" dirty="0">
              <a:solidFill>
                <a:srgbClr val="000000"/>
              </a:solidFill>
              <a:latin typeface="Franklin Gothic Book"/>
            </a:endParaRPr>
          </a:p>
          <a:p>
            <a:endParaRPr lang="es-ES" sz="1400" b="1" dirty="0">
              <a:solidFill>
                <a:srgbClr val="000000"/>
              </a:solidFill>
              <a:latin typeface="Franklin Gothic Book"/>
            </a:endParaRPr>
          </a:p>
          <a:p>
            <a:endParaRPr lang="es-ES" sz="1400" b="1" dirty="0">
              <a:solidFill>
                <a:srgbClr val="000000"/>
              </a:solidFill>
              <a:latin typeface="Franklin Gothic Book"/>
            </a:endParaRPr>
          </a:p>
          <a:p>
            <a:endParaRPr lang="es-ES" sz="1400" b="1" dirty="0"/>
          </a:p>
        </p:txBody>
      </p:sp>
      <p:pic>
        <p:nvPicPr>
          <p:cNvPr id="8" name="Imagen 7" descr="364141ff-f945-42c0-b956-972e9658b9a3.JPG">
            <a:extLst>
              <a:ext uri="{FF2B5EF4-FFF2-40B4-BE49-F238E27FC236}">
                <a16:creationId xmlns:a16="http://schemas.microsoft.com/office/drawing/2014/main" id="{6423E40A-D034-4C06-A9B5-BB25B679C92D}"/>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l="3610" r="6579"/>
          <a:stretch/>
        </p:blipFill>
        <p:spPr>
          <a:xfrm>
            <a:off x="219408" y="4098377"/>
            <a:ext cx="3251574" cy="2375450"/>
          </a:xfrm>
          <a:prstGeom prst="rect">
            <a:avLst/>
          </a:prstGeom>
        </p:spPr>
      </p:pic>
      <p:pic>
        <p:nvPicPr>
          <p:cNvPr id="11" name="Imagen 10" descr="093bb25a-9486-48fa-82de-828b31ace44e.JPG">
            <a:extLst>
              <a:ext uri="{FF2B5EF4-FFF2-40B4-BE49-F238E27FC236}">
                <a16:creationId xmlns:a16="http://schemas.microsoft.com/office/drawing/2014/main" id="{2F096C9A-01E3-4962-8AF9-D945C44128DD}"/>
              </a:ext>
            </a:extLst>
          </p:cNvPr>
          <p:cNvPicPr>
            <a:picLocks noChangeAspect="1"/>
          </p:cNvPicPr>
          <p:nvPr/>
        </p:nvPicPr>
        <p:blipFill rotWithShape="1">
          <a:blip r:embed="rId5" cstate="email">
            <a:extLst>
              <a:ext uri="{28A0092B-C50C-407E-A947-70E740481C1C}">
                <a14:useLocalDpi xmlns:a14="http://schemas.microsoft.com/office/drawing/2010/main" val="0"/>
              </a:ext>
            </a:extLst>
          </a:blip>
          <a:srcRect l="9364" r="7886"/>
          <a:stretch/>
        </p:blipFill>
        <p:spPr>
          <a:xfrm>
            <a:off x="3569021" y="4098378"/>
            <a:ext cx="3192216" cy="2411056"/>
          </a:xfrm>
          <a:prstGeom prst="rect">
            <a:avLst/>
          </a:prstGeom>
        </p:spPr>
      </p:pic>
    </p:spTree>
    <p:extLst>
      <p:ext uri="{BB962C8B-B14F-4D97-AF65-F5344CB8AC3E}">
        <p14:creationId xmlns:p14="http://schemas.microsoft.com/office/powerpoint/2010/main" val="310040544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1125470"/>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CUALITATIVO:</a:t>
            </a:r>
            <a:endParaRPr lang="es-ES" sz="4000" dirty="0">
              <a:solidFill>
                <a:srgbClr val="000000"/>
              </a:solidFill>
            </a:endParaRPr>
          </a:p>
        </p:txBody>
      </p:sp>
      <p:sp>
        <p:nvSpPr>
          <p:cNvPr id="10" name="CuadroTexto 9">
            <a:extLst>
              <a:ext uri="{FF2B5EF4-FFF2-40B4-BE49-F238E27FC236}">
                <a16:creationId xmlns:a16="http://schemas.microsoft.com/office/drawing/2014/main" id="{FF5F787C-095C-4FB2-9638-9922B6B6F456}"/>
              </a:ext>
            </a:extLst>
          </p:cNvPr>
          <p:cNvSpPr txBox="1"/>
          <p:nvPr/>
        </p:nvSpPr>
        <p:spPr>
          <a:xfrm>
            <a:off x="281550" y="645169"/>
            <a:ext cx="6057106" cy="1446550"/>
          </a:xfrm>
          <a:prstGeom prst="rect">
            <a:avLst/>
          </a:prstGeom>
          <a:noFill/>
        </p:spPr>
        <p:txBody>
          <a:bodyPr wrap="square">
            <a:spAutoFit/>
          </a:bodyPr>
          <a:lstStyle/>
          <a:p>
            <a:r>
              <a:rPr lang="es-ES" sz="1400" b="1" dirty="0">
                <a:solidFill>
                  <a:srgbClr val="000000"/>
                </a:solidFill>
                <a:latin typeface="Franklin Gothic Book"/>
                <a:cs typeface="Franklin Gothic Book"/>
              </a:rPr>
              <a:t>POSICIONAMIENTO_REUNIONES CONSEJERÍAS</a:t>
            </a:r>
          </a:p>
          <a:p>
            <a:endParaRPr lang="es-ES" sz="1400" b="1" dirty="0">
              <a:solidFill>
                <a:srgbClr val="000000"/>
              </a:solidFill>
              <a:latin typeface="Franklin Gothic Book"/>
            </a:endParaRPr>
          </a:p>
          <a:p>
            <a:r>
              <a:rPr lang="es-ES" sz="1200" dirty="0">
                <a:solidFill>
                  <a:srgbClr val="000000"/>
                </a:solidFill>
                <a:latin typeface="Franklin Gothic Book"/>
              </a:rPr>
              <a:t> </a:t>
            </a:r>
            <a:r>
              <a:rPr lang="es-ES" sz="1200" dirty="0">
                <a:latin typeface="Franklin Gothic Book"/>
              </a:rPr>
              <a:t>El COAMU participa activamente en la elaboración de propuestas ante la publicación de: </a:t>
            </a:r>
          </a:p>
          <a:p>
            <a:endParaRPr lang="es-ES" sz="1200" dirty="0">
              <a:latin typeface="Franklin Gothic Book"/>
            </a:endParaRPr>
          </a:p>
          <a:p>
            <a:r>
              <a:rPr lang="es-ES" sz="1200" dirty="0">
                <a:latin typeface="Franklin Gothic Book"/>
              </a:rPr>
              <a:t>-Decreto Ley 3/2020</a:t>
            </a:r>
          </a:p>
          <a:p>
            <a:r>
              <a:rPr lang="es-ES" sz="1200" dirty="0">
                <a:latin typeface="Franklin Gothic Book"/>
              </a:rPr>
              <a:t>-Decreto Ley 5/2020</a:t>
            </a:r>
          </a:p>
          <a:p>
            <a:r>
              <a:rPr lang="es-ES" sz="1200" dirty="0">
                <a:latin typeface="Franklin Gothic Book"/>
              </a:rPr>
              <a:t>-Ley de Protección del Mar Menor</a:t>
            </a:r>
            <a:endParaRPr lang="es-ES" sz="1200" dirty="0"/>
          </a:p>
        </p:txBody>
      </p:sp>
      <p:pic>
        <p:nvPicPr>
          <p:cNvPr id="9" name="Imagen 8">
            <a:extLst>
              <a:ext uri="{FF2B5EF4-FFF2-40B4-BE49-F238E27FC236}">
                <a16:creationId xmlns:a16="http://schemas.microsoft.com/office/drawing/2014/main" id="{AA896C1D-8C71-4C3E-AF28-3D1C5EAF5A8A}"/>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78301" y="2290121"/>
            <a:ext cx="2803588" cy="2102692"/>
          </a:xfrm>
          <a:prstGeom prst="rect">
            <a:avLst/>
          </a:prstGeom>
        </p:spPr>
      </p:pic>
      <p:pic>
        <p:nvPicPr>
          <p:cNvPr id="12" name="Imagen 11">
            <a:extLst>
              <a:ext uri="{FF2B5EF4-FFF2-40B4-BE49-F238E27FC236}">
                <a16:creationId xmlns:a16="http://schemas.microsoft.com/office/drawing/2014/main" id="{B1B86C34-1040-4F41-B51D-310EFF35A3D6}"/>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770142" y="2290122"/>
            <a:ext cx="2968048" cy="2085486"/>
          </a:xfrm>
          <a:prstGeom prst="rect">
            <a:avLst/>
          </a:prstGeom>
        </p:spPr>
      </p:pic>
      <p:pic>
        <p:nvPicPr>
          <p:cNvPr id="13" name="Imagen 12">
            <a:extLst>
              <a:ext uri="{FF2B5EF4-FFF2-40B4-BE49-F238E27FC236}">
                <a16:creationId xmlns:a16="http://schemas.microsoft.com/office/drawing/2014/main" id="{5FCCC151-CE0E-4CF1-86CE-705D1334F33C}"/>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478301" y="4507872"/>
            <a:ext cx="2803585" cy="2102689"/>
          </a:xfrm>
          <a:prstGeom prst="rect">
            <a:avLst/>
          </a:prstGeom>
        </p:spPr>
      </p:pic>
    </p:spTree>
    <p:extLst>
      <p:ext uri="{BB962C8B-B14F-4D97-AF65-F5344CB8AC3E}">
        <p14:creationId xmlns:p14="http://schemas.microsoft.com/office/powerpoint/2010/main" val="1005248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1125470"/>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CUALITATIVO:</a:t>
            </a:r>
            <a:endParaRPr lang="es-ES" sz="4000" dirty="0">
              <a:solidFill>
                <a:srgbClr val="000000"/>
              </a:solidFill>
            </a:endParaRPr>
          </a:p>
        </p:txBody>
      </p:sp>
      <p:sp>
        <p:nvSpPr>
          <p:cNvPr id="10" name="CuadroTexto 9">
            <a:extLst>
              <a:ext uri="{FF2B5EF4-FFF2-40B4-BE49-F238E27FC236}">
                <a16:creationId xmlns:a16="http://schemas.microsoft.com/office/drawing/2014/main" id="{FF5F787C-095C-4FB2-9638-9922B6B6F456}"/>
              </a:ext>
            </a:extLst>
          </p:cNvPr>
          <p:cNvSpPr txBox="1"/>
          <p:nvPr/>
        </p:nvSpPr>
        <p:spPr>
          <a:xfrm>
            <a:off x="281550" y="1150006"/>
            <a:ext cx="5870675" cy="738664"/>
          </a:xfrm>
          <a:prstGeom prst="rect">
            <a:avLst/>
          </a:prstGeom>
          <a:noFill/>
        </p:spPr>
        <p:txBody>
          <a:bodyPr wrap="square">
            <a:spAutoFit/>
          </a:bodyPr>
          <a:lstStyle/>
          <a:p>
            <a:r>
              <a:rPr lang="es-ES" sz="1400" b="1" dirty="0">
                <a:solidFill>
                  <a:srgbClr val="000000"/>
                </a:solidFill>
                <a:latin typeface="Franklin Gothic Book"/>
                <a:cs typeface="Franklin Gothic Book"/>
              </a:rPr>
              <a:t>POSICIONAMIENTO_COLABORACIÓN COAS, CTM</a:t>
            </a:r>
          </a:p>
          <a:p>
            <a:endParaRPr lang="es-ES" sz="1400" b="1" dirty="0">
              <a:solidFill>
                <a:srgbClr val="000000"/>
              </a:solidFill>
              <a:latin typeface="Franklin Gothic Book"/>
            </a:endParaRPr>
          </a:p>
          <a:p>
            <a:r>
              <a:rPr lang="es-ES" sz="1400" b="1" dirty="0">
                <a:latin typeface="Franklin Gothic Book"/>
              </a:rPr>
              <a:t> PROYECTOS EUROPEOS</a:t>
            </a:r>
            <a:endParaRPr lang="es-ES" sz="1400" b="1" dirty="0"/>
          </a:p>
        </p:txBody>
      </p:sp>
      <p:pic>
        <p:nvPicPr>
          <p:cNvPr id="11" name="Imagen 10">
            <a:extLst>
              <a:ext uri="{FF2B5EF4-FFF2-40B4-BE49-F238E27FC236}">
                <a16:creationId xmlns:a16="http://schemas.microsoft.com/office/drawing/2014/main" id="{948FA71E-43D9-4D79-AC46-AC7AA95E0381}"/>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81550" y="2959482"/>
            <a:ext cx="6330336" cy="3533409"/>
          </a:xfrm>
          <a:prstGeom prst="rect">
            <a:avLst/>
          </a:prstGeom>
        </p:spPr>
      </p:pic>
    </p:spTree>
    <p:extLst>
      <p:ext uri="{BB962C8B-B14F-4D97-AF65-F5344CB8AC3E}">
        <p14:creationId xmlns:p14="http://schemas.microsoft.com/office/powerpoint/2010/main" val="271986732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1125470"/>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CUALITATIVO:</a:t>
            </a:r>
            <a:endParaRPr lang="es-ES" sz="4000" dirty="0">
              <a:solidFill>
                <a:srgbClr val="000000"/>
              </a:solidFill>
            </a:endParaRPr>
          </a:p>
        </p:txBody>
      </p:sp>
      <p:sp>
        <p:nvSpPr>
          <p:cNvPr id="10" name="CuadroTexto 9">
            <a:extLst>
              <a:ext uri="{FF2B5EF4-FFF2-40B4-BE49-F238E27FC236}">
                <a16:creationId xmlns:a16="http://schemas.microsoft.com/office/drawing/2014/main" id="{FF5F787C-095C-4FB2-9638-9922B6B6F456}"/>
              </a:ext>
            </a:extLst>
          </p:cNvPr>
          <p:cNvSpPr txBox="1"/>
          <p:nvPr/>
        </p:nvSpPr>
        <p:spPr>
          <a:xfrm>
            <a:off x="281550" y="1150006"/>
            <a:ext cx="5870675" cy="307777"/>
          </a:xfrm>
          <a:prstGeom prst="rect">
            <a:avLst/>
          </a:prstGeom>
          <a:noFill/>
        </p:spPr>
        <p:txBody>
          <a:bodyPr wrap="square">
            <a:spAutoFit/>
          </a:bodyPr>
          <a:lstStyle/>
          <a:p>
            <a:r>
              <a:rPr lang="es-ES" sz="1400" b="1" dirty="0">
                <a:solidFill>
                  <a:srgbClr val="000000"/>
                </a:solidFill>
                <a:latin typeface="Franklin Gothic Book"/>
                <a:cs typeface="Franklin Gothic Book"/>
              </a:rPr>
              <a:t>POSICIONAMIENTO_CONGRESO DOCOMOMO IBÉRICO</a:t>
            </a:r>
            <a:endParaRPr lang="es-ES" sz="1400" b="1" dirty="0"/>
          </a:p>
        </p:txBody>
      </p:sp>
      <p:pic>
        <p:nvPicPr>
          <p:cNvPr id="2" name="Imagen 1">
            <a:extLst>
              <a:ext uri="{FF2B5EF4-FFF2-40B4-BE49-F238E27FC236}">
                <a16:creationId xmlns:a16="http://schemas.microsoft.com/office/drawing/2014/main" id="{61365CCF-4D83-4B34-9C26-200C46284A50}"/>
              </a:ext>
            </a:extLst>
          </p:cNvPr>
          <p:cNvPicPr>
            <a:picLocks noChangeAspect="1"/>
          </p:cNvPicPr>
          <p:nvPr/>
        </p:nvPicPr>
        <p:blipFill>
          <a:blip r:embed="rId4"/>
          <a:stretch>
            <a:fillRect/>
          </a:stretch>
        </p:blipFill>
        <p:spPr>
          <a:xfrm>
            <a:off x="281550" y="4113622"/>
            <a:ext cx="6446145" cy="2160000"/>
          </a:xfrm>
          <a:prstGeom prst="rect">
            <a:avLst/>
          </a:prstGeom>
        </p:spPr>
      </p:pic>
    </p:spTree>
    <p:extLst>
      <p:ext uri="{BB962C8B-B14F-4D97-AF65-F5344CB8AC3E}">
        <p14:creationId xmlns:p14="http://schemas.microsoft.com/office/powerpoint/2010/main" val="247927429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1125470"/>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CUALITATIVO:</a:t>
            </a:r>
            <a:endParaRPr lang="es-ES" sz="4000" dirty="0">
              <a:solidFill>
                <a:srgbClr val="000000"/>
              </a:solidFill>
            </a:endParaRPr>
          </a:p>
        </p:txBody>
      </p:sp>
      <p:sp>
        <p:nvSpPr>
          <p:cNvPr id="10" name="CuadroTexto 9">
            <a:extLst>
              <a:ext uri="{FF2B5EF4-FFF2-40B4-BE49-F238E27FC236}">
                <a16:creationId xmlns:a16="http://schemas.microsoft.com/office/drawing/2014/main" id="{FF5F787C-095C-4FB2-9638-9922B6B6F456}"/>
              </a:ext>
            </a:extLst>
          </p:cNvPr>
          <p:cNvSpPr txBox="1"/>
          <p:nvPr/>
        </p:nvSpPr>
        <p:spPr>
          <a:xfrm>
            <a:off x="281550" y="1150006"/>
            <a:ext cx="5870675" cy="307777"/>
          </a:xfrm>
          <a:prstGeom prst="rect">
            <a:avLst/>
          </a:prstGeom>
          <a:noFill/>
        </p:spPr>
        <p:txBody>
          <a:bodyPr wrap="square">
            <a:spAutoFit/>
          </a:bodyPr>
          <a:lstStyle/>
          <a:p>
            <a:r>
              <a:rPr lang="es-ES" sz="1400" b="1" dirty="0">
                <a:solidFill>
                  <a:srgbClr val="000000"/>
                </a:solidFill>
                <a:latin typeface="Franklin Gothic Book"/>
                <a:cs typeface="Franklin Gothic Book"/>
              </a:rPr>
              <a:t>POSICIONAMIENTO_TRIBUNALES TFG Y PREMIOS PFC/PFG/TFG</a:t>
            </a:r>
            <a:endParaRPr lang="es-ES" sz="1400" b="1" dirty="0"/>
          </a:p>
        </p:txBody>
      </p:sp>
      <p:pic>
        <p:nvPicPr>
          <p:cNvPr id="8" name="Imagen 7" descr="Captura de pantalla 2020-07-19 a las 9.48.17.png">
            <a:extLst>
              <a:ext uri="{FF2B5EF4-FFF2-40B4-BE49-F238E27FC236}">
                <a16:creationId xmlns:a16="http://schemas.microsoft.com/office/drawing/2014/main" id="{C3153137-07E8-4F45-9E3E-56364D73D253}"/>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50880" y="2977484"/>
            <a:ext cx="6672498" cy="3798183"/>
          </a:xfrm>
          <a:prstGeom prst="rect">
            <a:avLst/>
          </a:prstGeom>
        </p:spPr>
      </p:pic>
    </p:spTree>
    <p:extLst>
      <p:ext uri="{BB962C8B-B14F-4D97-AF65-F5344CB8AC3E}">
        <p14:creationId xmlns:p14="http://schemas.microsoft.com/office/powerpoint/2010/main" val="152564789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1125470"/>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CUALITATIVO:</a:t>
            </a:r>
            <a:endParaRPr lang="es-ES" sz="4000" dirty="0">
              <a:solidFill>
                <a:srgbClr val="000000"/>
              </a:solidFill>
            </a:endParaRPr>
          </a:p>
        </p:txBody>
      </p:sp>
      <p:sp>
        <p:nvSpPr>
          <p:cNvPr id="10" name="CuadroTexto 9">
            <a:extLst>
              <a:ext uri="{FF2B5EF4-FFF2-40B4-BE49-F238E27FC236}">
                <a16:creationId xmlns:a16="http://schemas.microsoft.com/office/drawing/2014/main" id="{FF5F787C-095C-4FB2-9638-9922B6B6F456}"/>
              </a:ext>
            </a:extLst>
          </p:cNvPr>
          <p:cNvSpPr txBox="1"/>
          <p:nvPr/>
        </p:nvSpPr>
        <p:spPr>
          <a:xfrm>
            <a:off x="281550" y="1150006"/>
            <a:ext cx="5870675" cy="954107"/>
          </a:xfrm>
          <a:prstGeom prst="rect">
            <a:avLst/>
          </a:prstGeom>
          <a:noFill/>
        </p:spPr>
        <p:txBody>
          <a:bodyPr wrap="square">
            <a:spAutoFit/>
          </a:bodyPr>
          <a:lstStyle/>
          <a:p>
            <a:r>
              <a:rPr lang="es-ES" sz="1400" b="1" dirty="0">
                <a:solidFill>
                  <a:srgbClr val="000000"/>
                </a:solidFill>
                <a:latin typeface="Franklin Gothic Book"/>
                <a:cs typeface="Franklin Gothic Book"/>
              </a:rPr>
              <a:t>POSICIONAMIENTO_OLIMPIADAS</a:t>
            </a:r>
          </a:p>
          <a:p>
            <a:endParaRPr lang="es-ES" sz="1400" b="1" dirty="0">
              <a:solidFill>
                <a:srgbClr val="000000"/>
              </a:solidFill>
              <a:latin typeface="Franklin Gothic Book"/>
            </a:endParaRPr>
          </a:p>
          <a:p>
            <a:endParaRPr lang="es-ES" sz="1400" b="1" dirty="0">
              <a:solidFill>
                <a:srgbClr val="000000"/>
              </a:solidFill>
              <a:latin typeface="Franklin Gothic Book"/>
            </a:endParaRPr>
          </a:p>
          <a:p>
            <a:r>
              <a:rPr lang="es-ES" sz="1400" b="1" dirty="0">
                <a:latin typeface="Franklin Gothic Book"/>
              </a:rPr>
              <a:t>  </a:t>
            </a:r>
            <a:r>
              <a:rPr lang="es-ES" sz="1400" dirty="0">
                <a:latin typeface="Franklin Gothic Book"/>
              </a:rPr>
              <a:t>PARTICIPACION DEL COAMU COMO JURADO</a:t>
            </a:r>
            <a:endParaRPr lang="es-ES" sz="1400" dirty="0"/>
          </a:p>
        </p:txBody>
      </p:sp>
      <p:pic>
        <p:nvPicPr>
          <p:cNvPr id="7" name="Imagen 6">
            <a:extLst>
              <a:ext uri="{FF2B5EF4-FFF2-40B4-BE49-F238E27FC236}">
                <a16:creationId xmlns:a16="http://schemas.microsoft.com/office/drawing/2014/main" id="{1B2C4C65-37A4-4B69-8447-A4033674A8D0}"/>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93334" y="3036164"/>
            <a:ext cx="6654947" cy="3755886"/>
          </a:xfrm>
          <a:prstGeom prst="rect">
            <a:avLst/>
          </a:prstGeom>
        </p:spPr>
      </p:pic>
    </p:spTree>
    <p:extLst>
      <p:ext uri="{BB962C8B-B14F-4D97-AF65-F5344CB8AC3E}">
        <p14:creationId xmlns:p14="http://schemas.microsoft.com/office/powerpoint/2010/main" val="106625589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1125470"/>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CUALITATIVO:</a:t>
            </a:r>
            <a:endParaRPr lang="es-ES" sz="4000" dirty="0">
              <a:solidFill>
                <a:srgbClr val="000000"/>
              </a:solidFill>
            </a:endParaRPr>
          </a:p>
        </p:txBody>
      </p:sp>
      <p:sp>
        <p:nvSpPr>
          <p:cNvPr id="10" name="CuadroTexto 9">
            <a:extLst>
              <a:ext uri="{FF2B5EF4-FFF2-40B4-BE49-F238E27FC236}">
                <a16:creationId xmlns:a16="http://schemas.microsoft.com/office/drawing/2014/main" id="{FF5F787C-095C-4FB2-9638-9922B6B6F456}"/>
              </a:ext>
            </a:extLst>
          </p:cNvPr>
          <p:cNvSpPr txBox="1"/>
          <p:nvPr/>
        </p:nvSpPr>
        <p:spPr>
          <a:xfrm>
            <a:off x="281550" y="1150006"/>
            <a:ext cx="5870675" cy="307777"/>
          </a:xfrm>
          <a:prstGeom prst="rect">
            <a:avLst/>
          </a:prstGeom>
          <a:noFill/>
        </p:spPr>
        <p:txBody>
          <a:bodyPr wrap="square">
            <a:spAutoFit/>
          </a:bodyPr>
          <a:lstStyle/>
          <a:p>
            <a:r>
              <a:rPr lang="es-ES" sz="1400" b="1" dirty="0">
                <a:solidFill>
                  <a:srgbClr val="000000"/>
                </a:solidFill>
                <a:latin typeface="Franklin Gothic Book"/>
                <a:cs typeface="Franklin Gothic Book"/>
              </a:rPr>
              <a:t>POSICIONAMIENTO_CONSEJO SOCIAL</a:t>
            </a:r>
            <a:endParaRPr lang="es-ES" sz="1400" b="1" dirty="0"/>
          </a:p>
        </p:txBody>
      </p:sp>
      <p:pic>
        <p:nvPicPr>
          <p:cNvPr id="8" name="Imagen 7">
            <a:extLst>
              <a:ext uri="{FF2B5EF4-FFF2-40B4-BE49-F238E27FC236}">
                <a16:creationId xmlns:a16="http://schemas.microsoft.com/office/drawing/2014/main" id="{2BC62962-3BD2-4F4A-BB0E-F3D863792130}"/>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81550" y="2962766"/>
            <a:ext cx="1754886" cy="3509772"/>
          </a:xfrm>
          <a:prstGeom prst="rect">
            <a:avLst/>
          </a:prstGeom>
        </p:spPr>
      </p:pic>
      <p:pic>
        <p:nvPicPr>
          <p:cNvPr id="9" name="Imagen 8" descr="Un grupo de personas alrededor de una mesa de restaurante&#10;&#10;Descripción generada automáticamente">
            <a:extLst>
              <a:ext uri="{FF2B5EF4-FFF2-40B4-BE49-F238E27FC236}">
                <a16:creationId xmlns:a16="http://schemas.microsoft.com/office/drawing/2014/main" id="{A6A60B39-DCB5-4BB1-A3A1-168B765E4AE1}"/>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156224" y="3429000"/>
            <a:ext cx="4565307" cy="3043538"/>
          </a:xfrm>
          <a:prstGeom prst="rect">
            <a:avLst/>
          </a:prstGeom>
        </p:spPr>
      </p:pic>
    </p:spTree>
    <p:extLst>
      <p:ext uri="{BB962C8B-B14F-4D97-AF65-F5344CB8AC3E}">
        <p14:creationId xmlns:p14="http://schemas.microsoft.com/office/powerpoint/2010/main" val="248717885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1125470"/>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CUALITATIVO:</a:t>
            </a:r>
            <a:endParaRPr lang="es-ES" sz="4000" dirty="0">
              <a:solidFill>
                <a:srgbClr val="000000"/>
              </a:solidFill>
            </a:endParaRPr>
          </a:p>
        </p:txBody>
      </p:sp>
      <p:sp>
        <p:nvSpPr>
          <p:cNvPr id="10" name="CuadroTexto 9">
            <a:extLst>
              <a:ext uri="{FF2B5EF4-FFF2-40B4-BE49-F238E27FC236}">
                <a16:creationId xmlns:a16="http://schemas.microsoft.com/office/drawing/2014/main" id="{FF5F787C-095C-4FB2-9638-9922B6B6F456}"/>
              </a:ext>
            </a:extLst>
          </p:cNvPr>
          <p:cNvSpPr txBox="1"/>
          <p:nvPr/>
        </p:nvSpPr>
        <p:spPr>
          <a:xfrm>
            <a:off x="281550" y="1019659"/>
            <a:ext cx="5870675" cy="4339650"/>
          </a:xfrm>
          <a:prstGeom prst="rect">
            <a:avLst/>
          </a:prstGeom>
          <a:noFill/>
        </p:spPr>
        <p:txBody>
          <a:bodyPr wrap="square">
            <a:spAutoFit/>
          </a:bodyPr>
          <a:lstStyle/>
          <a:p>
            <a:r>
              <a:rPr lang="es-ES" sz="1400" b="1" dirty="0">
                <a:cs typeface="Franklin Gothic Book"/>
              </a:rPr>
              <a:t>PROYECTOS EUROPEOS</a:t>
            </a:r>
          </a:p>
          <a:p>
            <a:endParaRPr lang="es-ES" sz="1400" b="1" dirty="0">
              <a:cs typeface="Franklin Gothic Book"/>
            </a:endParaRPr>
          </a:p>
          <a:p>
            <a:r>
              <a:rPr lang="es-ES" sz="1200" dirty="0">
                <a:cs typeface="Franklin Gothic Book"/>
              </a:rPr>
              <a:t>El COAMU suma en el 2020 más participación en proyectos europeos. Se encuentra en desarrollo en los siguientes:</a:t>
            </a:r>
          </a:p>
          <a:p>
            <a:endParaRPr lang="es-ES" sz="1200" dirty="0">
              <a:cs typeface="Franklin Gothic Book"/>
            </a:endParaRPr>
          </a:p>
          <a:p>
            <a:r>
              <a:rPr lang="es-ES" sz="1200" dirty="0">
                <a:cs typeface="Franklin Gothic Book"/>
              </a:rPr>
              <a:t>-BIMSTONE: </a:t>
            </a:r>
            <a:r>
              <a:rPr lang="es-ES" sz="1200" dirty="0">
                <a:effectLst/>
                <a:ea typeface="Calibri" panose="020F0502020204030204" pitchFamily="34" charset="0"/>
              </a:rPr>
              <a:t>Aplicación de aprendizaje BIM enfocado a la certificación del ciclo de la vida y la tecnificación de los trabajadores en el sector de la piedra natural</a:t>
            </a:r>
            <a:endParaRPr lang="es-ES" sz="1200" dirty="0">
              <a:cs typeface="Franklin Gothic Book"/>
            </a:endParaRPr>
          </a:p>
          <a:p>
            <a:endParaRPr lang="es-ES" sz="1200" dirty="0">
              <a:cs typeface="Franklin Gothic Book"/>
            </a:endParaRPr>
          </a:p>
          <a:p>
            <a:r>
              <a:rPr lang="es-ES" sz="1200" dirty="0">
                <a:cs typeface="Franklin Gothic Book"/>
              </a:rPr>
              <a:t>-BIMGREEN: </a:t>
            </a:r>
            <a:r>
              <a:rPr lang="es-ES" sz="1200" dirty="0">
                <a:effectLst/>
                <a:ea typeface="Times New Roman" panose="02020603050405020304" pitchFamily="18" charset="0"/>
                <a:cs typeface="Times New Roman" panose="02020603050405020304" pitchFamily="18" charset="0"/>
              </a:rPr>
              <a:t>TECNOLOGÍAS BIM Y ACV COMO ESTRATEGIA DE REDUCCIÓN DEL IMPACTO AMBIENTAL EN LA CONSTRUCCIÓN</a:t>
            </a:r>
          </a:p>
          <a:p>
            <a:endParaRPr lang="es-ES" sz="1200" dirty="0">
              <a:ea typeface="Times New Roman" panose="02020603050405020304" pitchFamily="18" charset="0"/>
              <a:cs typeface="Times New Roman" panose="02020603050405020304" pitchFamily="18" charset="0"/>
            </a:endParaRPr>
          </a:p>
          <a:p>
            <a:r>
              <a:rPr lang="es-ES" sz="1200" dirty="0">
                <a:effectLst/>
                <a:ea typeface="Times New Roman" panose="02020603050405020304" pitchFamily="18" charset="0"/>
                <a:cs typeface="Times New Roman" panose="02020603050405020304" pitchFamily="18" charset="0"/>
              </a:rPr>
              <a:t>-BIMEPD: </a:t>
            </a:r>
            <a:r>
              <a:rPr lang="es-ES" sz="1200" b="0" i="0" dirty="0">
                <a:effectLst/>
              </a:rPr>
              <a:t>BIM </a:t>
            </a:r>
            <a:r>
              <a:rPr lang="es-ES" sz="1200" b="0" i="0" dirty="0" err="1">
                <a:effectLst/>
              </a:rPr>
              <a:t>environmental</a:t>
            </a:r>
            <a:r>
              <a:rPr lang="es-ES" sz="1200" b="0" i="0" dirty="0">
                <a:effectLst/>
              </a:rPr>
              <a:t> </a:t>
            </a:r>
            <a:r>
              <a:rPr lang="es-ES" sz="1200" b="0" i="0" dirty="0" err="1">
                <a:effectLst/>
              </a:rPr>
              <a:t>product</a:t>
            </a:r>
            <a:r>
              <a:rPr lang="es-ES" sz="1200" b="0" i="0" dirty="0">
                <a:effectLst/>
              </a:rPr>
              <a:t> </a:t>
            </a:r>
            <a:r>
              <a:rPr lang="es-ES" sz="1200" b="0" i="0" dirty="0" err="1">
                <a:effectLst/>
              </a:rPr>
              <a:t>declaration</a:t>
            </a:r>
            <a:r>
              <a:rPr lang="es-ES" sz="1200" b="0" i="0" dirty="0">
                <a:effectLst/>
              </a:rPr>
              <a:t>. </a:t>
            </a:r>
            <a:r>
              <a:rPr lang="es-ES" sz="1200" dirty="0"/>
              <a:t>Aprendizaje e integración de adultos en programas BIM para estrategias de construcción sostenible.</a:t>
            </a:r>
          </a:p>
          <a:p>
            <a:endParaRPr lang="es-ES" sz="1200" b="1" dirty="0">
              <a:latin typeface="Franklin Gothic Book"/>
            </a:endParaRPr>
          </a:p>
          <a:p>
            <a:r>
              <a:rPr lang="es-ES" sz="1400" b="1" dirty="0"/>
              <a:t>REVISTA COAMU</a:t>
            </a:r>
          </a:p>
          <a:p>
            <a:pPr algn="just"/>
            <a:r>
              <a:rPr lang="es-ES" sz="1200" dirty="0">
                <a:latin typeface="Franklin Gothic Book"/>
              </a:rPr>
              <a:t>Este año 2020 debido a la pandemia se ha publicado una sola revista dedicada a nuestro mar menor donde se han recopilado trabajos y publicaciones de compañeros de la que </a:t>
            </a:r>
            <a:r>
              <a:rPr lang="es-ES" sz="1200" dirty="0"/>
              <a:t>más allá de ser un catálogo de obras y trabajos realizados por los arquitectos de esta región, se active como espacio de reflexión del debate arquitectónico sobre este drama medioambiental de, sin duda, graves consecuencias para el territorio</a:t>
            </a:r>
            <a:r>
              <a:rPr lang="es-ES" sz="1400" dirty="0"/>
              <a:t>.</a:t>
            </a:r>
            <a:r>
              <a:rPr lang="es-ES" sz="1400" dirty="0">
                <a:latin typeface="Franklin Gothic Book"/>
              </a:rPr>
              <a:t> </a:t>
            </a:r>
            <a:endParaRPr lang="es-ES" sz="1600" b="1" dirty="0">
              <a:solidFill>
                <a:srgbClr val="FF0000"/>
              </a:solidFill>
            </a:endParaRPr>
          </a:p>
          <a:p>
            <a:endParaRPr lang="es-ES" sz="1400" b="1" dirty="0">
              <a:latin typeface="Franklin Gothic Book"/>
            </a:endParaRPr>
          </a:p>
          <a:p>
            <a:endParaRPr lang="es-ES" sz="1400" b="1" dirty="0">
              <a:solidFill>
                <a:srgbClr val="FF0000"/>
              </a:solidFill>
            </a:endParaRPr>
          </a:p>
        </p:txBody>
      </p:sp>
      <p:pic>
        <p:nvPicPr>
          <p:cNvPr id="2" name="Imagen 1">
            <a:extLst>
              <a:ext uri="{FF2B5EF4-FFF2-40B4-BE49-F238E27FC236}">
                <a16:creationId xmlns:a16="http://schemas.microsoft.com/office/drawing/2014/main" id="{A3D5A488-AA00-4766-9994-FA0800F5F01B}"/>
              </a:ext>
            </a:extLst>
          </p:cNvPr>
          <p:cNvPicPr>
            <a:picLocks noChangeAspect="1"/>
          </p:cNvPicPr>
          <p:nvPr/>
        </p:nvPicPr>
        <p:blipFill>
          <a:blip r:embed="rId4"/>
          <a:stretch>
            <a:fillRect/>
          </a:stretch>
        </p:blipFill>
        <p:spPr>
          <a:xfrm>
            <a:off x="5398835" y="4758341"/>
            <a:ext cx="1271857" cy="1800000"/>
          </a:xfrm>
          <a:prstGeom prst="rect">
            <a:avLst/>
          </a:prstGeom>
        </p:spPr>
      </p:pic>
    </p:spTree>
    <p:extLst>
      <p:ext uri="{BB962C8B-B14F-4D97-AF65-F5344CB8AC3E}">
        <p14:creationId xmlns:p14="http://schemas.microsoft.com/office/powerpoint/2010/main" val="14557499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81550" y="247438"/>
            <a:ext cx="6541828" cy="226472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a:t>
            </a:r>
            <a:br>
              <a:rPr lang="es-ES" sz="2000" dirty="0">
                <a:solidFill>
                  <a:srgbClr val="000000"/>
                </a:solidFill>
              </a:rPr>
            </a:br>
            <a:r>
              <a:rPr lang="es-ES" sz="2400" dirty="0">
                <a:solidFill>
                  <a:srgbClr val="000000"/>
                </a:solidFill>
                <a:latin typeface="+mn-lt"/>
              </a:rPr>
              <a:t>CONFERENCIAS/CHARLAS</a:t>
            </a:r>
            <a:endParaRPr lang="es-ES" sz="4000" dirty="0">
              <a:solidFill>
                <a:srgbClr val="000000"/>
              </a:solidFill>
            </a:endParaRPr>
          </a:p>
        </p:txBody>
      </p:sp>
      <p:sp>
        <p:nvSpPr>
          <p:cNvPr id="30" name="Marcador de texto 1"/>
          <p:cNvSpPr txBox="1">
            <a:spLocks/>
          </p:cNvSpPr>
          <p:nvPr/>
        </p:nvSpPr>
        <p:spPr>
          <a:xfrm>
            <a:off x="281550" y="1420317"/>
            <a:ext cx="6541828" cy="2183686"/>
          </a:xfrm>
          <a:prstGeom prst="rect">
            <a:avLst/>
          </a:prstGeom>
        </p:spPr>
        <p:txBody>
          <a:bodyPr vert="horz" lIns="91440" tIns="45720" rIns="91440" bIns="45720" rtlCol="0" anchor="ctr">
            <a:normAutofit fontScale="85000" lnSpcReduction="20000"/>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r>
              <a:rPr lang="es-ES" sz="1800" b="1" i="1" dirty="0">
                <a:solidFill>
                  <a:schemeClr val="tx1"/>
                </a:solidFill>
              </a:rPr>
              <a:t>- </a:t>
            </a:r>
            <a:r>
              <a:rPr lang="es-ES" sz="1800" b="1" i="1" u="sng" dirty="0">
                <a:solidFill>
                  <a:schemeClr val="tx1"/>
                </a:solidFill>
              </a:rPr>
              <a:t>LOS JUEVES DEL CTE</a:t>
            </a:r>
            <a:r>
              <a:rPr lang="es-ES" sz="1800" b="1" i="1" dirty="0">
                <a:solidFill>
                  <a:schemeClr val="tx1"/>
                </a:solidFill>
              </a:rPr>
              <a:t>:</a:t>
            </a:r>
          </a:p>
          <a:p>
            <a:pPr marL="285750" indent="-285750">
              <a:buFontTx/>
              <a:buChar char="-"/>
            </a:pPr>
            <a:endParaRPr lang="es-ES" sz="1800" b="1" i="1" dirty="0">
              <a:solidFill>
                <a:schemeClr val="tx1"/>
              </a:solidFill>
            </a:endParaRPr>
          </a:p>
          <a:p>
            <a:r>
              <a:rPr lang="es-ES" sz="1400" b="1" i="1" dirty="0">
                <a:solidFill>
                  <a:schemeClr val="tx1"/>
                </a:solidFill>
              </a:rPr>
              <a:t>1. Jornada cambios en el CTE (RD 732/2019): DB HS6 y DB HE 2019</a:t>
            </a:r>
            <a:r>
              <a:rPr lang="es-ES" sz="1400" b="1" dirty="0">
                <a:solidFill>
                  <a:schemeClr val="tx1"/>
                </a:solidFill>
              </a:rPr>
              <a:t>.</a:t>
            </a:r>
          </a:p>
          <a:p>
            <a:pPr marL="171450" indent="-171450">
              <a:buFontTx/>
              <a:buChar char="-"/>
            </a:pPr>
            <a:endParaRPr lang="es-ES" sz="1400" dirty="0">
              <a:solidFill>
                <a:schemeClr val="tx1"/>
              </a:solidFill>
            </a:endParaRPr>
          </a:p>
          <a:p>
            <a:r>
              <a:rPr lang="es-ES" sz="1400" b="1" i="1" dirty="0">
                <a:solidFill>
                  <a:schemeClr val="tx1"/>
                </a:solidFill>
              </a:rPr>
              <a:t>2.El DB HE aplicado a vivienda</a:t>
            </a:r>
            <a:r>
              <a:rPr lang="es-ES" sz="1400" b="1" dirty="0">
                <a:solidFill>
                  <a:schemeClr val="tx1"/>
                </a:solidFill>
              </a:rPr>
              <a:t>.</a:t>
            </a:r>
          </a:p>
          <a:p>
            <a:pPr marL="171450" indent="-171450">
              <a:buFontTx/>
              <a:buChar char="-"/>
            </a:pPr>
            <a:endParaRPr lang="es-ES" sz="1400" b="1" dirty="0">
              <a:solidFill>
                <a:schemeClr val="tx1"/>
              </a:solidFill>
            </a:endParaRPr>
          </a:p>
          <a:p>
            <a:r>
              <a:rPr lang="es-ES" sz="1400" b="1" i="1" dirty="0">
                <a:solidFill>
                  <a:schemeClr val="tx1"/>
                </a:solidFill>
              </a:rPr>
              <a:t>3.El DB HE aplicado a usos no residenciales.</a:t>
            </a:r>
          </a:p>
          <a:p>
            <a:endParaRPr lang="es-ES" sz="1400" b="1" i="1" dirty="0">
              <a:solidFill>
                <a:schemeClr val="tx1"/>
              </a:solidFill>
            </a:endParaRPr>
          </a:p>
          <a:p>
            <a:r>
              <a:rPr lang="es-ES" sz="1400" dirty="0">
                <a:solidFill>
                  <a:schemeClr val="tx1"/>
                </a:solidFill>
              </a:rPr>
              <a:t> El CAT sigue encargándose de que los colegiados se encuentren formados ante los cambios legislativos objeto de aplicación en el proyecto mediante la elaboración de dosis y charlas concretas.</a:t>
            </a:r>
          </a:p>
          <a:p>
            <a:endParaRPr lang="es-ES" sz="1400" dirty="0">
              <a:solidFill>
                <a:srgbClr val="FF0000"/>
              </a:solidFill>
            </a:endParaRPr>
          </a:p>
          <a:p>
            <a:endParaRPr lang="es-ES" sz="1400" b="1" i="1" dirty="0">
              <a:solidFill>
                <a:schemeClr val="tx1"/>
              </a:solidFill>
            </a:endParaRPr>
          </a:p>
          <a:p>
            <a:endParaRPr lang="es-ES" sz="1400" b="1" i="1" dirty="0">
              <a:solidFill>
                <a:schemeClr val="tx1"/>
              </a:solidFill>
            </a:endParaRPr>
          </a:p>
          <a:p>
            <a:pPr marL="171450" indent="-171450">
              <a:buFontTx/>
              <a:buChar char="-"/>
            </a:pPr>
            <a:endParaRPr lang="es-ES" sz="1200" b="1" i="1" dirty="0">
              <a:solidFill>
                <a:schemeClr val="tx1"/>
              </a:solidFill>
            </a:endParaRPr>
          </a:p>
        </p:txBody>
      </p:sp>
      <p:pic>
        <p:nvPicPr>
          <p:cNvPr id="2" name="Imagen 1"/>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39727" y="3309851"/>
            <a:ext cx="4400949" cy="3300712"/>
          </a:xfrm>
          <a:prstGeom prst="rect">
            <a:avLst/>
          </a:prstGeom>
        </p:spPr>
      </p:pic>
    </p:spTree>
    <p:extLst>
      <p:ext uri="{BB962C8B-B14F-4D97-AF65-F5344CB8AC3E}">
        <p14:creationId xmlns:p14="http://schemas.microsoft.com/office/powerpoint/2010/main" val="186198431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13" name="Rectángulo 12">
            <a:extLst>
              <a:ext uri="{FF2B5EF4-FFF2-40B4-BE49-F238E27FC236}">
                <a16:creationId xmlns:a16="http://schemas.microsoft.com/office/drawing/2014/main" id="{1D05FA95-3A36-46E9-B85A-78467FDA3A62}"/>
              </a:ext>
            </a:extLst>
          </p:cNvPr>
          <p:cNvSpPr/>
          <p:nvPr/>
        </p:nvSpPr>
        <p:spPr>
          <a:xfrm>
            <a:off x="177302" y="162551"/>
            <a:ext cx="2041543" cy="6565937"/>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s-ES"/>
          </a:p>
        </p:txBody>
      </p:sp>
      <p:sp>
        <p:nvSpPr>
          <p:cNvPr id="30" name="Título 2">
            <a:extLst>
              <a:ext uri="{FF2B5EF4-FFF2-40B4-BE49-F238E27FC236}">
                <a16:creationId xmlns:a16="http://schemas.microsoft.com/office/drawing/2014/main" id="{59CE14A9-A250-4801-88A8-3CF059A269C9}"/>
              </a:ext>
            </a:extLst>
          </p:cNvPr>
          <p:cNvSpPr txBox="1">
            <a:spLocks/>
          </p:cNvSpPr>
          <p:nvPr/>
        </p:nvSpPr>
        <p:spPr>
          <a:xfrm>
            <a:off x="276687" y="182834"/>
            <a:ext cx="6541828" cy="2264722"/>
          </a:xfrm>
          <a:prstGeom prst="rect">
            <a:avLst/>
          </a:prstGeom>
        </p:spPr>
        <p:txBody>
          <a:bodyPr vert="horz" lIns="91440" tIns="45720" rIns="91440" bIns="45720" rtlCol="0" anchor="t">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s-ES" sz="3200" dirty="0">
                <a:solidFill>
                  <a:srgbClr val="FFFFFF"/>
                </a:solidFill>
              </a:rPr>
              <a:t>RESUMEN </a:t>
            </a:r>
            <a:r>
              <a:rPr lang="es-ES" sz="3200" dirty="0">
                <a:solidFill>
                  <a:srgbClr val="000000"/>
                </a:solidFill>
              </a:rPr>
              <a:t>2020</a:t>
            </a:r>
            <a:br>
              <a:rPr lang="es-ES" sz="3200" dirty="0">
                <a:solidFill>
                  <a:srgbClr val="FFFFFF"/>
                </a:solidFill>
              </a:rPr>
            </a:br>
            <a:br>
              <a:rPr lang="es-ES" sz="4000" dirty="0">
                <a:solidFill>
                  <a:srgbClr val="000000"/>
                </a:solidFill>
              </a:rPr>
            </a:br>
            <a:endParaRPr lang="es-ES" sz="2400" dirty="0">
              <a:solidFill>
                <a:srgbClr val="000000"/>
              </a:solidFill>
              <a:latin typeface="+mn-lt"/>
            </a:endParaRPr>
          </a:p>
        </p:txBody>
      </p:sp>
      <p:sp>
        <p:nvSpPr>
          <p:cNvPr id="31" name="Marcador de texto 1">
            <a:extLst>
              <a:ext uri="{FF2B5EF4-FFF2-40B4-BE49-F238E27FC236}">
                <a16:creationId xmlns:a16="http://schemas.microsoft.com/office/drawing/2014/main" id="{1B638BCB-0DEB-4D30-AD53-045CCD921F27}"/>
              </a:ext>
            </a:extLst>
          </p:cNvPr>
          <p:cNvSpPr txBox="1">
            <a:spLocks/>
          </p:cNvSpPr>
          <p:nvPr/>
        </p:nvSpPr>
        <p:spPr>
          <a:xfrm>
            <a:off x="1244762" y="661900"/>
            <a:ext cx="7687157" cy="6033549"/>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s-ES" dirty="0">
                <a:solidFill>
                  <a:schemeClr val="bg1"/>
                </a:solidFill>
                <a:latin typeface="+mj-lt"/>
              </a:rPr>
              <a:t>45</a:t>
            </a:r>
            <a:r>
              <a:rPr lang="es-ES" sz="1400" dirty="0">
                <a:solidFill>
                  <a:srgbClr val="000000"/>
                </a:solidFill>
                <a:latin typeface="+mj-lt"/>
              </a:rPr>
              <a:t>            </a:t>
            </a:r>
            <a:r>
              <a:rPr lang="es-ES" sz="1400" dirty="0">
                <a:solidFill>
                  <a:srgbClr val="800000"/>
                </a:solidFill>
                <a:latin typeface="+mj-lt"/>
              </a:rPr>
              <a:t>	</a:t>
            </a:r>
            <a:r>
              <a:rPr lang="es-ES" sz="1600" dirty="0">
                <a:solidFill>
                  <a:srgbClr val="000000"/>
                </a:solidFill>
              </a:rPr>
              <a:t>Informes Jurídicos</a:t>
            </a:r>
          </a:p>
          <a:p>
            <a:r>
              <a:rPr lang="es-ES" dirty="0">
                <a:solidFill>
                  <a:schemeClr val="bg1"/>
                </a:solidFill>
                <a:latin typeface="+mj-lt"/>
              </a:rPr>
              <a:t>11</a:t>
            </a:r>
            <a:r>
              <a:rPr lang="es-ES" sz="1400" dirty="0">
                <a:solidFill>
                  <a:srgbClr val="000000"/>
                </a:solidFill>
              </a:rPr>
              <a:t>          	</a:t>
            </a:r>
            <a:r>
              <a:rPr lang="es-ES" sz="1600" dirty="0">
                <a:solidFill>
                  <a:srgbClr val="000000"/>
                </a:solidFill>
              </a:rPr>
              <a:t>Jornadas Técnicas</a:t>
            </a:r>
          </a:p>
          <a:p>
            <a:r>
              <a:rPr lang="es-ES" dirty="0">
                <a:solidFill>
                  <a:schemeClr val="bg1"/>
                </a:solidFill>
                <a:latin typeface="+mj-lt"/>
              </a:rPr>
              <a:t>12       </a:t>
            </a:r>
            <a:r>
              <a:rPr lang="es-ES" sz="1400" dirty="0">
                <a:solidFill>
                  <a:srgbClr val="000000"/>
                </a:solidFill>
              </a:rPr>
              <a:t>	</a:t>
            </a:r>
            <a:r>
              <a:rPr lang="es-ES" sz="1600" dirty="0">
                <a:solidFill>
                  <a:srgbClr val="000000"/>
                </a:solidFill>
              </a:rPr>
              <a:t>Conferencias/Mesas Trabajo/Jornadas</a:t>
            </a:r>
          </a:p>
          <a:p>
            <a:r>
              <a:rPr lang="es-ES" dirty="0">
                <a:solidFill>
                  <a:schemeClr val="bg1"/>
                </a:solidFill>
                <a:latin typeface="+mj-lt"/>
              </a:rPr>
              <a:t>6          </a:t>
            </a:r>
            <a:r>
              <a:rPr lang="es-ES" sz="1400" dirty="0">
                <a:solidFill>
                  <a:srgbClr val="000000"/>
                </a:solidFill>
              </a:rPr>
              <a:t>	</a:t>
            </a:r>
            <a:r>
              <a:rPr lang="es-ES" sz="1600" dirty="0">
                <a:solidFill>
                  <a:srgbClr val="000000"/>
                </a:solidFill>
              </a:rPr>
              <a:t>Exposiciones</a:t>
            </a:r>
          </a:p>
          <a:p>
            <a:r>
              <a:rPr lang="es-ES" dirty="0">
                <a:solidFill>
                  <a:schemeClr val="bg1"/>
                </a:solidFill>
                <a:latin typeface="+mj-lt"/>
              </a:rPr>
              <a:t>17</a:t>
            </a:r>
            <a:r>
              <a:rPr lang="es-ES" dirty="0">
                <a:solidFill>
                  <a:srgbClr val="000000"/>
                </a:solidFill>
              </a:rPr>
              <a:t>        </a:t>
            </a:r>
            <a:r>
              <a:rPr lang="es-ES" sz="1400" dirty="0">
                <a:solidFill>
                  <a:srgbClr val="000000"/>
                </a:solidFill>
              </a:rPr>
              <a:t>	</a:t>
            </a:r>
            <a:r>
              <a:rPr lang="es-ES" sz="1600" dirty="0">
                <a:solidFill>
                  <a:srgbClr val="000000"/>
                </a:solidFill>
              </a:rPr>
              <a:t>Visitas Institucionales</a:t>
            </a:r>
          </a:p>
          <a:p>
            <a:r>
              <a:rPr lang="es-ES" dirty="0">
                <a:solidFill>
                  <a:schemeClr val="bg1"/>
                </a:solidFill>
                <a:latin typeface="+mj-lt"/>
              </a:rPr>
              <a:t>10        </a:t>
            </a:r>
            <a:r>
              <a:rPr lang="es-ES" sz="1400" dirty="0">
                <a:solidFill>
                  <a:srgbClr val="000000"/>
                </a:solidFill>
              </a:rPr>
              <a:t>	</a:t>
            </a:r>
            <a:r>
              <a:rPr lang="es-ES" sz="1600" dirty="0">
                <a:solidFill>
                  <a:srgbClr val="000000"/>
                </a:solidFill>
              </a:rPr>
              <a:t>Convenios</a:t>
            </a:r>
          </a:p>
          <a:p>
            <a:r>
              <a:rPr lang="es-ES" dirty="0">
                <a:solidFill>
                  <a:schemeClr val="bg1"/>
                </a:solidFill>
                <a:latin typeface="+mj-lt"/>
              </a:rPr>
              <a:t>50       </a:t>
            </a:r>
            <a:r>
              <a:rPr lang="es-ES" sz="1400" dirty="0">
                <a:solidFill>
                  <a:srgbClr val="000000"/>
                </a:solidFill>
              </a:rPr>
              <a:t>	</a:t>
            </a:r>
            <a:r>
              <a:rPr lang="es-ES" sz="1600" dirty="0">
                <a:solidFill>
                  <a:srgbClr val="000000"/>
                </a:solidFill>
              </a:rPr>
              <a:t>Concursos Publicados</a:t>
            </a:r>
          </a:p>
          <a:p>
            <a:r>
              <a:rPr lang="es-ES" dirty="0">
                <a:solidFill>
                  <a:schemeClr val="bg1"/>
                </a:solidFill>
                <a:latin typeface="+mj-lt"/>
              </a:rPr>
              <a:t>85</a:t>
            </a:r>
            <a:r>
              <a:rPr lang="es-ES" dirty="0">
                <a:solidFill>
                  <a:srgbClr val="A80000"/>
                </a:solidFill>
                <a:latin typeface="+mj-lt"/>
              </a:rPr>
              <a:t>       </a:t>
            </a:r>
            <a:r>
              <a:rPr lang="es-ES" sz="1400" dirty="0">
                <a:solidFill>
                  <a:srgbClr val="000000"/>
                </a:solidFill>
              </a:rPr>
              <a:t>	</a:t>
            </a:r>
            <a:r>
              <a:rPr lang="es-ES" sz="1600" dirty="0">
                <a:solidFill>
                  <a:srgbClr val="000000"/>
                </a:solidFill>
              </a:rPr>
              <a:t>Artículos en Prensa</a:t>
            </a:r>
          </a:p>
          <a:p>
            <a:r>
              <a:rPr lang="es-ES" dirty="0">
                <a:solidFill>
                  <a:schemeClr val="bg1"/>
                </a:solidFill>
                <a:latin typeface="+mj-lt"/>
              </a:rPr>
              <a:t>1.372   </a:t>
            </a:r>
            <a:r>
              <a:rPr lang="es-ES" sz="1400" dirty="0">
                <a:solidFill>
                  <a:srgbClr val="000000"/>
                </a:solidFill>
              </a:rPr>
              <a:t>	</a:t>
            </a:r>
            <a:r>
              <a:rPr lang="es-ES" sz="1600" dirty="0">
                <a:solidFill>
                  <a:srgbClr val="000000"/>
                </a:solidFill>
              </a:rPr>
              <a:t>Seguidores en Facebook</a:t>
            </a:r>
          </a:p>
          <a:p>
            <a:r>
              <a:rPr lang="es-ES" dirty="0">
                <a:solidFill>
                  <a:schemeClr val="bg1"/>
                </a:solidFill>
                <a:latin typeface="+mj-lt"/>
              </a:rPr>
              <a:t>4.510   </a:t>
            </a:r>
            <a:r>
              <a:rPr lang="es-ES" sz="1400" dirty="0">
                <a:solidFill>
                  <a:srgbClr val="000000"/>
                </a:solidFill>
              </a:rPr>
              <a:t>	</a:t>
            </a:r>
            <a:r>
              <a:rPr lang="es-ES" sz="1600" dirty="0">
                <a:solidFill>
                  <a:srgbClr val="000000"/>
                </a:solidFill>
              </a:rPr>
              <a:t>Seguidores en Twitter</a:t>
            </a:r>
          </a:p>
          <a:p>
            <a:r>
              <a:rPr lang="es-ES" dirty="0">
                <a:solidFill>
                  <a:schemeClr val="bg1"/>
                </a:solidFill>
                <a:latin typeface="+mj-lt"/>
              </a:rPr>
              <a:t>1.707  </a:t>
            </a:r>
            <a:r>
              <a:rPr lang="es-ES" sz="1400" dirty="0">
                <a:solidFill>
                  <a:srgbClr val="000000"/>
                </a:solidFill>
              </a:rPr>
              <a:t>	</a:t>
            </a:r>
            <a:r>
              <a:rPr lang="es-ES" sz="1600" dirty="0">
                <a:solidFill>
                  <a:srgbClr val="000000"/>
                </a:solidFill>
              </a:rPr>
              <a:t>Seguidores en </a:t>
            </a:r>
            <a:r>
              <a:rPr lang="es-ES" sz="1600" dirty="0" err="1">
                <a:solidFill>
                  <a:srgbClr val="000000"/>
                </a:solidFill>
              </a:rPr>
              <a:t>Instagram</a:t>
            </a:r>
            <a:endParaRPr lang="es-ES" sz="1600" dirty="0">
              <a:solidFill>
                <a:srgbClr val="000000"/>
              </a:solidFill>
            </a:endParaRPr>
          </a:p>
          <a:p>
            <a:r>
              <a:rPr lang="es-ES" dirty="0">
                <a:solidFill>
                  <a:schemeClr val="bg1"/>
                </a:solidFill>
                <a:latin typeface="+mj-lt"/>
              </a:rPr>
              <a:t>27.288</a:t>
            </a:r>
            <a:r>
              <a:rPr lang="es-ES" dirty="0">
                <a:solidFill>
                  <a:srgbClr val="A80000"/>
                </a:solidFill>
                <a:latin typeface="+mj-lt"/>
              </a:rPr>
              <a:t>  </a:t>
            </a:r>
            <a:r>
              <a:rPr lang="es-ES" sz="1400" dirty="0">
                <a:solidFill>
                  <a:srgbClr val="000000"/>
                </a:solidFill>
              </a:rPr>
              <a:t>	</a:t>
            </a:r>
            <a:r>
              <a:rPr lang="es-ES" sz="1600" dirty="0">
                <a:solidFill>
                  <a:srgbClr val="000000"/>
                </a:solidFill>
              </a:rPr>
              <a:t>Usuarios Web</a:t>
            </a:r>
          </a:p>
          <a:p>
            <a:r>
              <a:rPr lang="es-ES" dirty="0">
                <a:solidFill>
                  <a:schemeClr val="bg1"/>
                </a:solidFill>
                <a:latin typeface="+mj-lt"/>
              </a:rPr>
              <a:t>307.991 </a:t>
            </a:r>
            <a:r>
              <a:rPr lang="es-ES" dirty="0">
                <a:solidFill>
                  <a:srgbClr val="A80000"/>
                </a:solidFill>
                <a:latin typeface="+mj-lt"/>
              </a:rPr>
              <a:t> </a:t>
            </a:r>
            <a:r>
              <a:rPr lang="es-ES" sz="1600" dirty="0">
                <a:solidFill>
                  <a:srgbClr val="000000"/>
                </a:solidFill>
              </a:rPr>
              <a:t>Visitas Web</a:t>
            </a:r>
          </a:p>
          <a:p>
            <a:r>
              <a:rPr lang="es-ES" sz="1600" dirty="0">
                <a:solidFill>
                  <a:schemeClr val="bg1"/>
                </a:solidFill>
                <a:latin typeface="+mj-lt"/>
              </a:rPr>
              <a:t>3         </a:t>
            </a:r>
            <a:r>
              <a:rPr lang="es-ES" sz="1600" dirty="0">
                <a:solidFill>
                  <a:srgbClr val="A80000"/>
                </a:solidFill>
                <a:latin typeface="+mj-lt"/>
              </a:rPr>
              <a:t>      </a:t>
            </a:r>
            <a:r>
              <a:rPr lang="es-ES" sz="1600" dirty="0">
                <a:solidFill>
                  <a:srgbClr val="000000"/>
                </a:solidFill>
                <a:latin typeface="+mj-lt"/>
              </a:rPr>
              <a:t> </a:t>
            </a:r>
            <a:r>
              <a:rPr lang="es-ES" sz="1600" dirty="0">
                <a:solidFill>
                  <a:srgbClr val="000000"/>
                </a:solidFill>
              </a:rPr>
              <a:t>Proyectos Europeos</a:t>
            </a:r>
          </a:p>
          <a:p>
            <a:endParaRPr lang="es-ES" sz="1600" dirty="0">
              <a:solidFill>
                <a:srgbClr val="000000"/>
              </a:solidFill>
            </a:endParaRPr>
          </a:p>
          <a:p>
            <a:endParaRPr lang="es-ES" sz="1600" dirty="0">
              <a:solidFill>
                <a:srgbClr val="000000"/>
              </a:solidFill>
            </a:endParaRPr>
          </a:p>
        </p:txBody>
      </p:sp>
    </p:spTree>
    <p:extLst>
      <p:ext uri="{BB962C8B-B14F-4D97-AF65-F5344CB8AC3E}">
        <p14:creationId xmlns:p14="http://schemas.microsoft.com/office/powerpoint/2010/main" val="18830578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010400" y="237694"/>
            <a:ext cx="1981200" cy="529372"/>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010400" y="701635"/>
            <a:ext cx="1981200" cy="671273"/>
          </a:xfrm>
          <a:prstGeom prst="rect">
            <a:avLst/>
          </a:prstGeom>
        </p:spPr>
      </p:pic>
      <p:sp>
        <p:nvSpPr>
          <p:cNvPr id="29" name="Título 2"/>
          <p:cNvSpPr txBox="1">
            <a:spLocks/>
          </p:cNvSpPr>
          <p:nvPr/>
        </p:nvSpPr>
        <p:spPr>
          <a:xfrm>
            <a:off x="237636" y="171828"/>
            <a:ext cx="6541828" cy="671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000" dirty="0">
                <a:solidFill>
                  <a:srgbClr val="000000"/>
                </a:solidFill>
              </a:rPr>
              <a:t>ANÁLISIS DE GESTIÓN CUANTITATIVO:</a:t>
            </a:r>
            <a:br>
              <a:rPr lang="es-ES" sz="1600" dirty="0">
                <a:solidFill>
                  <a:srgbClr val="000000"/>
                </a:solidFill>
              </a:rPr>
            </a:br>
            <a:r>
              <a:rPr lang="es-ES" sz="2400" dirty="0">
                <a:solidFill>
                  <a:srgbClr val="000000"/>
                </a:solidFill>
                <a:latin typeface="+mn-lt"/>
              </a:rPr>
              <a:t>CONFERENCIAS/CHARLAS</a:t>
            </a:r>
            <a:endParaRPr lang="es-ES" sz="4000" dirty="0">
              <a:solidFill>
                <a:srgbClr val="000000"/>
              </a:solidFill>
            </a:endParaRPr>
          </a:p>
        </p:txBody>
      </p:sp>
      <p:sp>
        <p:nvSpPr>
          <p:cNvPr id="30" name="Marcador de texto 1"/>
          <p:cNvSpPr txBox="1">
            <a:spLocks/>
          </p:cNvSpPr>
          <p:nvPr/>
        </p:nvSpPr>
        <p:spPr>
          <a:xfrm>
            <a:off x="237636" y="1037271"/>
            <a:ext cx="6541828" cy="875935"/>
          </a:xfrm>
          <a:prstGeom prst="rect">
            <a:avLst/>
          </a:prstGeom>
        </p:spPr>
        <p:txBody>
          <a:bodyPr vert="horz" lIns="91440" tIns="45720" rIns="91440" bIns="45720" rtlCol="0" anchor="ctr">
            <a:normAutofit fontScale="70000" lnSpcReduction="20000"/>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r>
              <a:rPr lang="es-ES" sz="1800" b="1" dirty="0">
                <a:solidFill>
                  <a:srgbClr val="000000"/>
                </a:solidFill>
              </a:rPr>
              <a:t>- </a:t>
            </a:r>
            <a:r>
              <a:rPr lang="es-ES" sz="1800" b="1" u="sng" dirty="0">
                <a:solidFill>
                  <a:srgbClr val="000000"/>
                </a:solidFill>
              </a:rPr>
              <a:t>FOROS DIARIO LA VERDAD</a:t>
            </a:r>
            <a:r>
              <a:rPr lang="es-ES" sz="1800" b="1" dirty="0">
                <a:solidFill>
                  <a:srgbClr val="000000"/>
                </a:solidFill>
              </a:rPr>
              <a:t>:</a:t>
            </a:r>
            <a:endParaRPr lang="es-ES" sz="1800" b="1" i="1" dirty="0">
              <a:solidFill>
                <a:schemeClr val="tx1"/>
              </a:solidFill>
            </a:endParaRPr>
          </a:p>
          <a:p>
            <a:r>
              <a:rPr lang="es-ES" sz="1800" b="1" i="1" dirty="0">
                <a:solidFill>
                  <a:schemeClr val="tx1"/>
                </a:solidFill>
              </a:rPr>
              <a:t>	I-La organización del espacio doméstico</a:t>
            </a:r>
            <a:r>
              <a:rPr lang="es-ES" sz="1800" b="1" dirty="0">
                <a:solidFill>
                  <a:schemeClr val="tx1"/>
                </a:solidFill>
              </a:rPr>
              <a:t>. </a:t>
            </a:r>
          </a:p>
          <a:p>
            <a:pPr lvl="2"/>
            <a:r>
              <a:rPr lang="es-ES" sz="2000" b="1" i="1" dirty="0">
                <a:solidFill>
                  <a:schemeClr val="tx1"/>
                </a:solidFill>
              </a:rPr>
              <a:t>II-Relación con el exterior</a:t>
            </a:r>
            <a:r>
              <a:rPr lang="es-ES" sz="2000" b="1" dirty="0">
                <a:solidFill>
                  <a:schemeClr val="tx1"/>
                </a:solidFill>
              </a:rPr>
              <a:t>. </a:t>
            </a:r>
          </a:p>
          <a:p>
            <a:r>
              <a:rPr lang="es-ES" b="1" i="1" dirty="0">
                <a:solidFill>
                  <a:schemeClr val="tx1"/>
                </a:solidFill>
              </a:rPr>
              <a:t>	III-Innovación y sostenibilidad.</a:t>
            </a:r>
          </a:p>
          <a:p>
            <a:pPr marL="171450" indent="-171450">
              <a:buFontTx/>
              <a:buChar char="-"/>
            </a:pPr>
            <a:endParaRPr lang="es-ES" sz="1200" dirty="0">
              <a:solidFill>
                <a:schemeClr val="tx1"/>
              </a:solidFill>
            </a:endParaRPr>
          </a:p>
        </p:txBody>
      </p:sp>
      <p:pic>
        <p:nvPicPr>
          <p:cNvPr id="9" name="Imagen 8">
            <a:extLst>
              <a:ext uri="{FF2B5EF4-FFF2-40B4-BE49-F238E27FC236}">
                <a16:creationId xmlns:a16="http://schemas.microsoft.com/office/drawing/2014/main" id="{53837FE8-ADE9-4BC3-8F7A-C40F8B1C4246}"/>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66856" y="3757314"/>
            <a:ext cx="3905144" cy="2928858"/>
          </a:xfrm>
          <a:prstGeom prst="rect">
            <a:avLst/>
          </a:prstGeom>
        </p:spPr>
      </p:pic>
      <p:sp>
        <p:nvSpPr>
          <p:cNvPr id="2" name="CuadroTexto 1">
            <a:extLst>
              <a:ext uri="{FF2B5EF4-FFF2-40B4-BE49-F238E27FC236}">
                <a16:creationId xmlns:a16="http://schemas.microsoft.com/office/drawing/2014/main" id="{947E84C4-58CB-439A-91C7-3575BC344259}"/>
              </a:ext>
            </a:extLst>
          </p:cNvPr>
          <p:cNvSpPr txBox="1"/>
          <p:nvPr/>
        </p:nvSpPr>
        <p:spPr>
          <a:xfrm>
            <a:off x="498064" y="1522605"/>
            <a:ext cx="6020972" cy="2215991"/>
          </a:xfrm>
          <a:prstGeom prst="rect">
            <a:avLst/>
          </a:prstGeom>
          <a:noFill/>
        </p:spPr>
        <p:txBody>
          <a:bodyPr wrap="square" rtlCol="0">
            <a:spAutoFit/>
          </a:bodyPr>
          <a:lstStyle/>
          <a:p>
            <a:endParaRPr lang="es-ES" dirty="0">
              <a:solidFill>
                <a:srgbClr val="FF0000"/>
              </a:solidFill>
            </a:endParaRPr>
          </a:p>
          <a:p>
            <a:r>
              <a:rPr lang="es-ES" sz="1200" dirty="0"/>
              <a:t>Antes de estar inmersos en pandemia, el COAMU había organizado con el Diario de LA VERDAD una publicación de las obras de reforma interior de viviendas más destacadas de la Región. Fueron publicadas en el periódico durante el verano, inmersos ya en la crisis sanitaria, donde pudimos ver el interés que despertó el tema. Los ciudadano empezaron a apreciar las carencias que tenían el espacio en el que vivían…y vino necesario organizar un Foro para analizar con más profundidad el espacio doméstico, para transmitir a la sociedad la importancia del espacio donde desarrollan su vida.</a:t>
            </a:r>
          </a:p>
          <a:p>
            <a:r>
              <a:rPr lang="es-ES" sz="1200" dirty="0"/>
              <a:t>Los problemas de aforo obligaron en un margen de 24 horas cambiar el lugar d </a:t>
            </a:r>
            <a:r>
              <a:rPr lang="es-ES" sz="1200" dirty="0" err="1"/>
              <a:t>ela</a:t>
            </a:r>
            <a:r>
              <a:rPr lang="es-ES" sz="1200" dirty="0"/>
              <a:t> celebración del primer Foro, donde contamos con la presencia del Consejero de Fomento D. José Ramón Díez de Revenga y el director del Diario, D. Alberto Aguirre.</a:t>
            </a:r>
          </a:p>
        </p:txBody>
      </p:sp>
    </p:spTree>
    <p:extLst>
      <p:ext uri="{BB962C8B-B14F-4D97-AF65-F5344CB8AC3E}">
        <p14:creationId xmlns:p14="http://schemas.microsoft.com/office/powerpoint/2010/main" val="194454107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rid">
  <a:themeElements>
    <a:clrScheme name="Escala de grises">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Ángulo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D98A0DD4D535FE4D9B9BE50578D1FCB8" ma:contentTypeVersion="2" ma:contentTypeDescription="Crear nuevo documento." ma:contentTypeScope="" ma:versionID="f0f95bc36c39b695103f4d319a7095d5">
  <xsd:schema xmlns:xsd="http://www.w3.org/2001/XMLSchema" xmlns:xs="http://www.w3.org/2001/XMLSchema" xmlns:p="http://schemas.microsoft.com/office/2006/metadata/properties" xmlns:ns3="0fa5fb21-c811-43f3-89c8-4b1d645ae635" targetNamespace="http://schemas.microsoft.com/office/2006/metadata/properties" ma:root="true" ma:fieldsID="0017f90ec636b798b7551afa019d911d" ns3:_="">
    <xsd:import namespace="0fa5fb21-c811-43f3-89c8-4b1d645ae635"/>
    <xsd:element name="properties">
      <xsd:complexType>
        <xsd:sequence>
          <xsd:element name="documentManagement">
            <xsd:complexType>
              <xsd:all>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fa5fb21-c811-43f3-89c8-4b1d645ae63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D0B4140-C6D3-42C5-845A-C649FB0FF29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fa5fb21-c811-43f3-89c8-4b1d645ae6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8488220-7A08-4483-B2F1-78024A94AE03}">
  <ds:schemaRefs>
    <ds:schemaRef ds:uri="http://schemas.microsoft.com/sharepoint/v3/contenttype/forms"/>
  </ds:schemaRefs>
</ds:datastoreItem>
</file>

<file path=customXml/itemProps3.xml><?xml version="1.0" encoding="utf-8"?>
<ds:datastoreItem xmlns:ds="http://schemas.openxmlformats.org/officeDocument/2006/customXml" ds:itemID="{5FE4E19C-5A72-481C-BB25-868C49E60A99}">
  <ds:schemaRefs>
    <ds:schemaRef ds:uri="http://schemas.openxmlformats.org/package/2006/metadata/core-properties"/>
    <ds:schemaRef ds:uri="http://schemas.microsoft.com/office/2006/documentManagement/types"/>
    <ds:schemaRef ds:uri="0fa5fb21-c811-43f3-89c8-4b1d645ae635"/>
    <ds:schemaRef ds:uri="http://purl.org/dc/elements/1.1/"/>
    <ds:schemaRef ds:uri="http://schemas.microsoft.com/office/2006/metadata/properties"/>
    <ds:schemaRef ds:uri="http://purl.org/dc/terms/"/>
    <ds:schemaRef ds:uri="http://schemas.microsoft.com/office/infopath/2007/PartnerControl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Cuadrícula.thmx</Template>
  <TotalTime>2166</TotalTime>
  <Words>5509</Words>
  <Application>Microsoft Office PowerPoint</Application>
  <PresentationFormat>Presentación en pantalla (4:3)</PresentationFormat>
  <Paragraphs>550</Paragraphs>
  <Slides>80</Slides>
  <Notes>0</Notes>
  <HiddenSlides>0</HiddenSlides>
  <MMClips>0</MMClips>
  <ScaleCrop>false</ScaleCrop>
  <HeadingPairs>
    <vt:vector size="6" baseType="variant">
      <vt:variant>
        <vt:lpstr>Fuentes usadas</vt:lpstr>
      </vt:variant>
      <vt:variant>
        <vt:i4>9</vt:i4>
      </vt:variant>
      <vt:variant>
        <vt:lpstr>Tema</vt:lpstr>
      </vt:variant>
      <vt:variant>
        <vt:i4>1</vt:i4>
      </vt:variant>
      <vt:variant>
        <vt:lpstr>Títulos de diapositiva</vt:lpstr>
      </vt:variant>
      <vt:variant>
        <vt:i4>80</vt:i4>
      </vt:variant>
    </vt:vector>
  </HeadingPairs>
  <TitlesOfParts>
    <vt:vector size="90" baseType="lpstr">
      <vt:lpstr>Arial</vt:lpstr>
      <vt:lpstr>Calibri</vt:lpstr>
      <vt:lpstr>Cambria</vt:lpstr>
      <vt:lpstr>Franklin Gothic Book</vt:lpstr>
      <vt:lpstr>Franklin Gothic Medium</vt:lpstr>
      <vt:lpstr>Roboto</vt:lpstr>
      <vt:lpstr>Times New Roman</vt:lpstr>
      <vt:lpstr>Wingdings</vt:lpstr>
      <vt:lpstr>Wingdings 2</vt:lpstr>
      <vt:lpstr>Grid</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ASAMBLEA GENERAL ORDINARIA  DICIEMBRE 2019</dc:title>
  <dc:creator>Arturo García</dc:creator>
  <cp:lastModifiedBy>Departamento de Secretaria Coamu</cp:lastModifiedBy>
  <cp:revision>278</cp:revision>
  <dcterms:created xsi:type="dcterms:W3CDTF">2019-12-14T17:48:18Z</dcterms:created>
  <dcterms:modified xsi:type="dcterms:W3CDTF">2021-04-26T10:35:33Z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0x010100D98A0DD4D535FE4D9B9BE50578D1FCB8</vt:lpwstr>
  </property>
</Properties>
</file>