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83"/>
  </p:notesMasterIdLst>
  <p:sldIdLst>
    <p:sldId id="256" r:id="rId2"/>
    <p:sldId id="257" r:id="rId3"/>
    <p:sldId id="328" r:id="rId4"/>
    <p:sldId id="258" r:id="rId5"/>
    <p:sldId id="259" r:id="rId6"/>
    <p:sldId id="290" r:id="rId7"/>
    <p:sldId id="291" r:id="rId8"/>
    <p:sldId id="293" r:id="rId9"/>
    <p:sldId id="294" r:id="rId10"/>
    <p:sldId id="295" r:id="rId11"/>
    <p:sldId id="322" r:id="rId12"/>
    <p:sldId id="323" r:id="rId13"/>
    <p:sldId id="324" r:id="rId14"/>
    <p:sldId id="325" r:id="rId15"/>
    <p:sldId id="326" r:id="rId16"/>
    <p:sldId id="327" r:id="rId17"/>
    <p:sldId id="297" r:id="rId18"/>
    <p:sldId id="329" r:id="rId19"/>
    <p:sldId id="298" r:id="rId20"/>
    <p:sldId id="299" r:id="rId21"/>
    <p:sldId id="330" r:id="rId22"/>
    <p:sldId id="260" r:id="rId23"/>
    <p:sldId id="261" r:id="rId24"/>
    <p:sldId id="265" r:id="rId25"/>
    <p:sldId id="262" r:id="rId26"/>
    <p:sldId id="288" r:id="rId27"/>
    <p:sldId id="263" r:id="rId28"/>
    <p:sldId id="264" r:id="rId29"/>
    <p:sldId id="266" r:id="rId30"/>
    <p:sldId id="274" r:id="rId31"/>
    <p:sldId id="289" r:id="rId32"/>
    <p:sldId id="267" r:id="rId33"/>
    <p:sldId id="331" r:id="rId34"/>
    <p:sldId id="285" r:id="rId35"/>
    <p:sldId id="302" r:id="rId36"/>
    <p:sldId id="332" r:id="rId37"/>
    <p:sldId id="349" r:id="rId38"/>
    <p:sldId id="286" r:id="rId39"/>
    <p:sldId id="333" r:id="rId40"/>
    <p:sldId id="304" r:id="rId41"/>
    <p:sldId id="305" r:id="rId42"/>
    <p:sldId id="351" r:id="rId43"/>
    <p:sldId id="306" r:id="rId44"/>
    <p:sldId id="307" r:id="rId45"/>
    <p:sldId id="308" r:id="rId46"/>
    <p:sldId id="309" r:id="rId47"/>
    <p:sldId id="310" r:id="rId48"/>
    <p:sldId id="350" r:id="rId49"/>
    <p:sldId id="303" r:id="rId50"/>
    <p:sldId id="335" r:id="rId51"/>
    <p:sldId id="287" r:id="rId52"/>
    <p:sldId id="334" r:id="rId53"/>
    <p:sldId id="311" r:id="rId54"/>
    <p:sldId id="312" r:id="rId55"/>
    <p:sldId id="313" r:id="rId56"/>
    <p:sldId id="336" r:id="rId57"/>
    <p:sldId id="342" r:id="rId58"/>
    <p:sldId id="343" r:id="rId59"/>
    <p:sldId id="314" r:id="rId60"/>
    <p:sldId id="315" r:id="rId61"/>
    <p:sldId id="341" r:id="rId62"/>
    <p:sldId id="316" r:id="rId63"/>
    <p:sldId id="318" r:id="rId64"/>
    <p:sldId id="321" r:id="rId65"/>
    <p:sldId id="339" r:id="rId66"/>
    <p:sldId id="340" r:id="rId67"/>
    <p:sldId id="277" r:id="rId68"/>
    <p:sldId id="337" r:id="rId69"/>
    <p:sldId id="338" r:id="rId70"/>
    <p:sldId id="278" r:id="rId71"/>
    <p:sldId id="279" r:id="rId72"/>
    <p:sldId id="280" r:id="rId73"/>
    <p:sldId id="281" r:id="rId74"/>
    <p:sldId id="344" r:id="rId75"/>
    <p:sldId id="345" r:id="rId76"/>
    <p:sldId id="346" r:id="rId77"/>
    <p:sldId id="347" r:id="rId78"/>
    <p:sldId id="348" r:id="rId79"/>
    <p:sldId id="282" r:id="rId80"/>
    <p:sldId id="283" r:id="rId81"/>
    <p:sldId id="284" r:id="rId8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11" autoAdjust="0"/>
    <p:restoredTop sz="78624" autoAdjust="0"/>
  </p:normalViewPr>
  <p:slideViewPr>
    <p:cSldViewPr snapToGrid="0" snapToObjects="1">
      <p:cViewPr>
        <p:scale>
          <a:sx n="110" d="100"/>
          <a:sy n="110" d="100"/>
        </p:scale>
        <p:origin x="-104" y="200"/>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notesMaster" Target="notesMasters/notesMaster1.xml"/><Relationship Id="rId84" Type="http://schemas.openxmlformats.org/officeDocument/2006/relationships/printerSettings" Target="printerSettings/printerSettings1.bin"/><Relationship Id="rId85" Type="http://schemas.openxmlformats.org/officeDocument/2006/relationships/presProps" Target="presProps.xml"/><Relationship Id="rId86" Type="http://schemas.openxmlformats.org/officeDocument/2006/relationships/viewProps" Target="viewProps.xml"/><Relationship Id="rId87" Type="http://schemas.openxmlformats.org/officeDocument/2006/relationships/theme" Target="theme/theme1.xml"/><Relationship Id="rId8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D3F36B-B96D-4BE5-AF78-34BA2001CC05}" type="datetimeFigureOut">
              <a:rPr lang="es-ES" smtClean="0"/>
              <a:pPr/>
              <a:t>30/7/20</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ACC86F-B4E8-445E-9257-D408A541B8CC}" type="slidenum">
              <a:rPr lang="es-ES" smtClean="0"/>
              <a:pPr/>
              <a:t>‹Nr.›</a:t>
            </a:fld>
            <a:endParaRPr lang="es-ES"/>
          </a:p>
        </p:txBody>
      </p:sp>
    </p:spTree>
    <p:extLst>
      <p:ext uri="{BB962C8B-B14F-4D97-AF65-F5344CB8AC3E}">
        <p14:creationId xmlns:p14="http://schemas.microsoft.com/office/powerpoint/2010/main" val="28589531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Agradecimiento</a:t>
            </a:r>
            <a:r>
              <a:rPr lang="es-ES" baseline="0" dirty="0" smtClean="0"/>
              <a:t> a los asistentes </a:t>
            </a:r>
          </a:p>
          <a:p>
            <a:r>
              <a:rPr lang="es-ES" baseline="0" dirty="0" smtClean="0"/>
              <a:t>Consulta a la Consejería de Sanidad</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1</a:t>
            </a:fld>
            <a:endParaRPr lang="es-E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45720" indent="0">
              <a:buNone/>
            </a:pPr>
            <a:r>
              <a:rPr lang="es-ES" sz="1200" dirty="0">
                <a:latin typeface="Franklin Gothic Book"/>
                <a:cs typeface="Franklin Gothic Book"/>
              </a:rPr>
              <a:t>30.mar.2020.- Diario La Verdad. Reportaje Patricia Reus. “Abrir las ventanas que corra el aire”</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07.abr.2020. Diario La Verdad. Reportaje Ester Monasterio. “El Mundo de Luz de Ester Monasterio”</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12.abr. 2020 Diario La Verdad. Artículo Decana “Viviendas e Infraestructuras más flexibles”</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20.abr.2020.- Diario La Verdad. Reportaje a la Decana. “Es una suerte tener una familia numerosa”.</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22.abr.2020 Diario La Verdad. Arquitectos de la Región analizan las actuales carencias y las soluciones para que las viviendas se adapten a situaciones de confinamiento como esta pandemia.</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24.mar.2020 Nota de prensa sobre la carta Gobierno pidiendo "Paralización ordenada de las obras“</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25.abr.2020 Diario La Verdad. Especial ABABOL. “Mi casa, mi santuario”</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03.may.2020. Diario La Verdad- Publicación COAMU. Especial GRACIAS</a:t>
            </a:r>
          </a:p>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15</a:t>
            </a:fld>
            <a:endParaRPr lang="es-ES"/>
          </a:p>
        </p:txBody>
      </p:sp>
    </p:spTree>
    <p:extLst>
      <p:ext uri="{BB962C8B-B14F-4D97-AF65-F5344CB8AC3E}">
        <p14:creationId xmlns:p14="http://schemas.microsoft.com/office/powerpoint/2010/main" val="28867918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45720" indent="0">
              <a:buNone/>
            </a:pPr>
            <a:r>
              <a:rPr lang="es-ES" sz="1200" dirty="0">
                <a:latin typeface="Franklin Gothic Book"/>
                <a:cs typeface="Franklin Gothic Book"/>
              </a:rPr>
              <a:t>30.mar.2020.- Diario La Verdad. Reportaje Patricia Reus. “Abrir las ventanas que corra el aire”</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07.abr.2020. Diario La Verdad. Reportaje Ester Monasterio. “El Mundo de Luz de Ester Monasterio”</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12.abr. 2020 Diario La Verdad. Artículo Decana “Viviendas e Infraestructuras más flexibles”</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20.abr.2020.- Diario La Verdad. Reportaje a la Decana. “Es una suerte tener una familia numerosa”.</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22.abr.2020 Diario La Verdad. Arquitectos de la Región analizan las actuales carencias y las soluciones para que las viviendas se adapten a situaciones de confinamiento como esta pandemia.</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24.mar.2020 Nota de prensa sobre la carta Gobierno pidiendo "Paralización ordenada de las obras“</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25.abr.2020 Diario La Verdad. Especial ABABOL. “Mi casa, mi santuario”</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03.may.2020. Diario La Verdad- Publicación COAMU. Especial GRACIAS</a:t>
            </a:r>
          </a:p>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16</a:t>
            </a:fld>
            <a:endParaRPr lang="es-ES"/>
          </a:p>
        </p:txBody>
      </p:sp>
    </p:spTree>
    <p:extLst>
      <p:ext uri="{BB962C8B-B14F-4D97-AF65-F5344CB8AC3E}">
        <p14:creationId xmlns:p14="http://schemas.microsoft.com/office/powerpoint/2010/main" val="2425496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45720" indent="0">
              <a:buNone/>
            </a:pPr>
            <a:r>
              <a:rPr lang="es-ES" sz="1200" dirty="0">
                <a:latin typeface="Franklin Gothic Book"/>
                <a:cs typeface="Franklin Gothic Book"/>
              </a:rPr>
              <a:t>19.mar.2020 Reunión coordinación Consejeros CSCAE COVID19</a:t>
            </a:r>
          </a:p>
          <a:p>
            <a:pPr marL="45720" indent="0">
              <a:buNone/>
            </a:pPr>
            <a:r>
              <a:rPr lang="es-ES" sz="1200" dirty="0">
                <a:latin typeface="Franklin Gothic Book"/>
                <a:cs typeface="Franklin Gothic Book"/>
              </a:rPr>
              <a:t>01.abr.2020 Reunión Redes </a:t>
            </a:r>
            <a:r>
              <a:rPr lang="es-ES" sz="1200" dirty="0" err="1">
                <a:latin typeface="Franklin Gothic Book"/>
                <a:cs typeface="Franklin Gothic Book"/>
              </a:rPr>
              <a:t>COAs</a:t>
            </a:r>
            <a:r>
              <a:rPr lang="es-ES" sz="1200" dirty="0">
                <a:latin typeface="Franklin Gothic Book"/>
                <a:cs typeface="Franklin Gothic Book"/>
              </a:rPr>
              <a:t> Coordinación COVID19 (01 y 03 de abril)</a:t>
            </a:r>
          </a:p>
          <a:p>
            <a:pPr marL="45720" indent="0">
              <a:buNone/>
            </a:pPr>
            <a:r>
              <a:rPr lang="es-ES" sz="1200" dirty="0">
                <a:latin typeface="Franklin Gothic Book"/>
                <a:cs typeface="Franklin Gothic Book"/>
              </a:rPr>
              <a:t>02.abr.2020 Reunión coordinación Consejeros CSCAE COVID19</a:t>
            </a:r>
          </a:p>
          <a:p>
            <a:pPr marL="45720" indent="0">
              <a:buNone/>
            </a:pPr>
            <a:r>
              <a:rPr lang="es-ES" sz="1200" dirty="0">
                <a:latin typeface="Franklin Gothic Book"/>
                <a:cs typeface="Franklin Gothic Book"/>
              </a:rPr>
              <a:t>06.abr.2020 Reunión Coordinación </a:t>
            </a:r>
            <a:r>
              <a:rPr lang="es-ES" sz="1200" dirty="0" err="1">
                <a:latin typeface="Franklin Gothic Book"/>
                <a:cs typeface="Franklin Gothic Book"/>
              </a:rPr>
              <a:t>As.Jurídicos</a:t>
            </a:r>
            <a:r>
              <a:rPr lang="es-ES" sz="1200" dirty="0">
                <a:latin typeface="Franklin Gothic Book"/>
                <a:cs typeface="Franklin Gothic Book"/>
              </a:rPr>
              <a:t> COVID19</a:t>
            </a:r>
          </a:p>
          <a:p>
            <a:pPr marL="45720" indent="0">
              <a:buNone/>
            </a:pPr>
            <a:r>
              <a:rPr lang="es-ES" sz="1200" dirty="0">
                <a:latin typeface="Franklin Gothic Book"/>
                <a:cs typeface="Franklin Gothic Book"/>
              </a:rPr>
              <a:t>08.abr.2020 Reunión coordinación Consejeros CSCAE COVID19</a:t>
            </a:r>
          </a:p>
          <a:p>
            <a:pPr marL="45720" indent="0">
              <a:buNone/>
            </a:pPr>
            <a:r>
              <a:rPr lang="es-ES" sz="1200" dirty="0">
                <a:latin typeface="Franklin Gothic Book"/>
                <a:cs typeface="Franklin Gothic Book"/>
              </a:rPr>
              <a:t>22 abr. 2020 </a:t>
            </a:r>
            <a:r>
              <a:rPr lang="es-ES" sz="1200" dirty="0" err="1">
                <a:latin typeface="Franklin Gothic Book"/>
                <a:cs typeface="Franklin Gothic Book"/>
              </a:rPr>
              <a:t>Reunion</a:t>
            </a:r>
            <a:r>
              <a:rPr lang="es-ES" sz="1200" dirty="0">
                <a:latin typeface="Franklin Gothic Book"/>
                <a:cs typeface="Franklin Gothic Book"/>
              </a:rPr>
              <a:t> Redes COAS</a:t>
            </a:r>
          </a:p>
          <a:p>
            <a:pPr marL="45720" indent="0">
              <a:buNone/>
            </a:pPr>
            <a:r>
              <a:rPr lang="es-ES" sz="1200" dirty="0">
                <a:latin typeface="Franklin Gothic Book"/>
                <a:cs typeface="Franklin Gothic Book"/>
              </a:rPr>
              <a:t>23 abr.2020 Reunión coordinación Consejeros CSCAE COVID19</a:t>
            </a:r>
          </a:p>
          <a:p>
            <a:pPr marL="45720" indent="0">
              <a:buNone/>
            </a:pPr>
            <a:r>
              <a:rPr lang="es-ES" sz="1200" dirty="0">
                <a:latin typeface="Franklin Gothic Book"/>
                <a:cs typeface="Franklin Gothic Book"/>
              </a:rPr>
              <a:t>30 abr. 2020 Reunión coordinación Consejeros CSCAE COVID19</a:t>
            </a:r>
          </a:p>
          <a:p>
            <a:pPr marL="45720" indent="0">
              <a:buNone/>
            </a:pPr>
            <a:r>
              <a:rPr lang="es-ES" sz="1200" dirty="0">
                <a:latin typeface="Franklin Gothic Book"/>
                <a:cs typeface="Franklin Gothic Book"/>
              </a:rPr>
              <a:t>6 </a:t>
            </a:r>
            <a:r>
              <a:rPr lang="es-ES" sz="1200" dirty="0" err="1">
                <a:latin typeface="Franklin Gothic Book"/>
                <a:cs typeface="Franklin Gothic Book"/>
              </a:rPr>
              <a:t>may</a:t>
            </a:r>
            <a:r>
              <a:rPr lang="es-ES" sz="1200" dirty="0">
                <a:latin typeface="Franklin Gothic Book"/>
                <a:cs typeface="Franklin Gothic Book"/>
              </a:rPr>
              <a:t>. 2020 Reunión UP coordinación Aprobación de manifiesto</a:t>
            </a:r>
          </a:p>
          <a:p>
            <a:pPr marL="45720" indent="0">
              <a:buNone/>
            </a:pPr>
            <a:r>
              <a:rPr lang="es-ES" sz="1200" dirty="0">
                <a:latin typeface="Franklin Gothic Book"/>
                <a:cs typeface="Franklin Gothic Book"/>
              </a:rPr>
              <a:t>7 </a:t>
            </a:r>
            <a:r>
              <a:rPr lang="es-ES" sz="1200" dirty="0" err="1">
                <a:latin typeface="Franklin Gothic Book"/>
                <a:cs typeface="Franklin Gothic Book"/>
              </a:rPr>
              <a:t>may</a:t>
            </a:r>
            <a:r>
              <a:rPr lang="es-ES" sz="1200" dirty="0">
                <a:latin typeface="Franklin Gothic Book"/>
                <a:cs typeface="Franklin Gothic Book"/>
              </a:rPr>
              <a:t>. 2020 Reunión coordinación Consejeros CSCAE COVID19</a:t>
            </a:r>
          </a:p>
          <a:p>
            <a:pPr marL="45720" indent="0">
              <a:buNone/>
            </a:pPr>
            <a:r>
              <a:rPr lang="es-ES" sz="1200" dirty="0">
                <a:latin typeface="Franklin Gothic Book"/>
                <a:cs typeface="Franklin Gothic Book"/>
              </a:rPr>
              <a:t>14 </a:t>
            </a:r>
            <a:r>
              <a:rPr lang="es-ES" sz="1200" dirty="0" err="1">
                <a:latin typeface="Franklin Gothic Book"/>
                <a:cs typeface="Franklin Gothic Book"/>
              </a:rPr>
              <a:t>may</a:t>
            </a:r>
            <a:r>
              <a:rPr lang="es-ES" sz="1200" dirty="0">
                <a:latin typeface="Franklin Gothic Book"/>
                <a:cs typeface="Franklin Gothic Book"/>
              </a:rPr>
              <a:t>. 2020 Reunión coordinación Consejeros CSCAE COVID19</a:t>
            </a:r>
          </a:p>
          <a:p>
            <a:pPr marL="45720" indent="0">
              <a:buNone/>
            </a:pPr>
            <a:r>
              <a:rPr lang="es-ES" sz="1200" dirty="0">
                <a:latin typeface="Franklin Gothic Book"/>
                <a:cs typeface="Franklin Gothic Book"/>
              </a:rPr>
              <a:t>28 </a:t>
            </a:r>
            <a:r>
              <a:rPr lang="es-ES" sz="1200" dirty="0" err="1">
                <a:latin typeface="Franklin Gothic Book"/>
                <a:cs typeface="Franklin Gothic Book"/>
              </a:rPr>
              <a:t>may</a:t>
            </a:r>
            <a:r>
              <a:rPr lang="es-ES" sz="1200" dirty="0">
                <a:latin typeface="Franklin Gothic Book"/>
                <a:cs typeface="Franklin Gothic Book"/>
              </a:rPr>
              <a:t>. 2020 Reunión coordinación Consejeros CSCAE COVID19  </a:t>
            </a:r>
          </a:p>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17</a:t>
            </a:fld>
            <a:endParaRPr lang="es-ES"/>
          </a:p>
        </p:txBody>
      </p:sp>
    </p:spTree>
    <p:extLst>
      <p:ext uri="{BB962C8B-B14F-4D97-AF65-F5344CB8AC3E}">
        <p14:creationId xmlns:p14="http://schemas.microsoft.com/office/powerpoint/2010/main" val="41432185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45720" indent="0">
              <a:buNone/>
            </a:pPr>
            <a:r>
              <a:rPr lang="es-ES" sz="1200" dirty="0">
                <a:latin typeface="Franklin Gothic Book"/>
                <a:cs typeface="Franklin Gothic Book"/>
              </a:rPr>
              <a:t>Plan de contención COVID19 para CSCAE y a disp. </a:t>
            </a:r>
            <a:r>
              <a:rPr lang="es-ES" sz="1200" dirty="0" err="1">
                <a:latin typeface="Franklin Gothic Book"/>
                <a:cs typeface="Franklin Gothic Book"/>
              </a:rPr>
              <a:t>COAs</a:t>
            </a:r>
            <a:endParaRPr lang="es-ES" sz="1200" dirty="0">
              <a:latin typeface="Franklin Gothic Book"/>
              <a:cs typeface="Franklin Gothic Book"/>
            </a:endParaRPr>
          </a:p>
          <a:p>
            <a:pPr marL="45720" indent="0">
              <a:buNone/>
            </a:pPr>
            <a:r>
              <a:rPr lang="es-ES" sz="1200" dirty="0">
                <a:latin typeface="Franklin Gothic Book"/>
                <a:cs typeface="Franklin Gothic Book"/>
              </a:rPr>
              <a:t>16.mar.2020 A. Jurídica. Criterios de coordinación para los Colegios de Arquitectos y Consejos Autonómicos de Colegios ante la situación creada por el COVID-19</a:t>
            </a:r>
          </a:p>
          <a:p>
            <a:pPr marL="45720" indent="0">
              <a:buNone/>
            </a:pPr>
            <a:r>
              <a:rPr lang="es-ES" sz="1200" dirty="0">
                <a:latin typeface="Franklin Gothic Book"/>
                <a:cs typeface="Franklin Gothic Book"/>
              </a:rPr>
              <a:t>27.mar.2020 A. Jurídica "Funcionamiento general de los Colegios y órganos colegiales durante el estado de alarma provocado por el COVID-19"</a:t>
            </a:r>
          </a:p>
          <a:p>
            <a:pPr marL="45720" indent="0">
              <a:buNone/>
            </a:pPr>
            <a:r>
              <a:rPr lang="es-ES" sz="1200" dirty="0">
                <a:latin typeface="Franklin Gothic Book"/>
                <a:cs typeface="Franklin Gothic Book"/>
              </a:rPr>
              <a:t>21.abr. 2020 Asesoría Jurídica: "La gestión de los presupuestos de los </a:t>
            </a:r>
            <a:r>
              <a:rPr lang="es-ES" sz="1200" dirty="0" err="1">
                <a:latin typeface="Franklin Gothic Book"/>
                <a:cs typeface="Franklin Gothic Book"/>
              </a:rPr>
              <a:t>COAs</a:t>
            </a:r>
            <a:r>
              <a:rPr lang="es-ES" sz="1200" dirty="0">
                <a:latin typeface="Franklin Gothic Book"/>
                <a:cs typeface="Franklin Gothic Book"/>
              </a:rPr>
              <a:t> y del CSCAE en la situación del estado de alarma"</a:t>
            </a:r>
          </a:p>
          <a:p>
            <a:pPr marL="45720" indent="0">
              <a:buNone/>
            </a:pPr>
            <a:r>
              <a:rPr lang="es-ES" sz="1200" dirty="0">
                <a:latin typeface="Franklin Gothic Book"/>
                <a:cs typeface="Franklin Gothic Book"/>
              </a:rPr>
              <a:t>22 abr. 2020 Asesoría Jurídica: "Orientaciones actuación profesional obras edificios existentes"</a:t>
            </a:r>
          </a:p>
          <a:p>
            <a:pPr marL="45720" indent="0">
              <a:buNone/>
            </a:pPr>
            <a:r>
              <a:rPr lang="es-ES" sz="1200" dirty="0">
                <a:latin typeface="Franklin Gothic Book"/>
                <a:cs typeface="Franklin Gothic Book"/>
              </a:rPr>
              <a:t>30 abr. 2020 Informe Asesoría Jurídica "Movilidad promotores estado alarma"</a:t>
            </a:r>
          </a:p>
          <a:p>
            <a:pPr marL="45720" indent="0">
              <a:buNone/>
            </a:pPr>
            <a:r>
              <a:rPr lang="es-ES" sz="1200" dirty="0">
                <a:latin typeface="Franklin Gothic Book"/>
                <a:cs typeface="Franklin Gothic Book"/>
              </a:rPr>
              <a:t>21 </a:t>
            </a:r>
            <a:r>
              <a:rPr lang="es-ES" sz="1200" dirty="0" err="1">
                <a:latin typeface="Franklin Gothic Book"/>
                <a:cs typeface="Franklin Gothic Book"/>
              </a:rPr>
              <a:t>may</a:t>
            </a:r>
            <a:r>
              <a:rPr lang="es-ES" sz="1200" dirty="0">
                <a:latin typeface="Franklin Gothic Book"/>
                <a:cs typeface="Franklin Gothic Book"/>
              </a:rPr>
              <a:t>. 2020 Asesoría Jurídica Informe sobre el funcionamiento de los órganos de gobierno y convocatorias y celebración de asambleas o juntas generales y procesos electorales en los </a:t>
            </a:r>
            <a:r>
              <a:rPr lang="es-ES" sz="1200" dirty="0" err="1">
                <a:latin typeface="Franklin Gothic Book"/>
                <a:cs typeface="Franklin Gothic Book"/>
              </a:rPr>
              <a:t>COAs</a:t>
            </a:r>
            <a:endParaRPr lang="es-ES" sz="1200" dirty="0">
              <a:latin typeface="Franklin Gothic Book"/>
              <a:cs typeface="Franklin Gothic Book"/>
            </a:endParaRPr>
          </a:p>
          <a:p>
            <a:pPr marL="45720" indent="0">
              <a:buNone/>
            </a:pPr>
            <a:r>
              <a:rPr lang="es-ES" sz="1200" dirty="0">
                <a:latin typeface="Franklin Gothic Book"/>
                <a:cs typeface="Franklin Gothic Book"/>
              </a:rPr>
              <a:t>23 </a:t>
            </a:r>
            <a:r>
              <a:rPr lang="es-ES" sz="1200" dirty="0" err="1">
                <a:latin typeface="Franklin Gothic Book"/>
                <a:cs typeface="Franklin Gothic Book"/>
              </a:rPr>
              <a:t>may</a:t>
            </a:r>
            <a:r>
              <a:rPr lang="es-ES" sz="1200" dirty="0">
                <a:latin typeface="Franklin Gothic Book"/>
                <a:cs typeface="Franklin Gothic Book"/>
              </a:rPr>
              <a:t>. 2020 Asesoría Jurídica: Informe relativo al alzamiento y suspensión de plazos procesales y administrativos</a:t>
            </a:r>
          </a:p>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18</a:t>
            </a:fld>
            <a:endParaRPr lang="es-ES"/>
          </a:p>
        </p:txBody>
      </p:sp>
    </p:spTree>
    <p:extLst>
      <p:ext uri="{BB962C8B-B14F-4D97-AF65-F5344CB8AC3E}">
        <p14:creationId xmlns:p14="http://schemas.microsoft.com/office/powerpoint/2010/main" val="27924752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45720" indent="0">
              <a:buNone/>
            </a:pPr>
            <a:r>
              <a:rPr lang="es-ES" sz="1200" dirty="0">
                <a:latin typeface="Franklin Gothic Book"/>
                <a:cs typeface="Franklin Gothic Book"/>
              </a:rPr>
              <a:t>10.mar.2020 Protocolo protección salud COAMU</a:t>
            </a:r>
          </a:p>
          <a:p>
            <a:r>
              <a:rPr lang="es-ES" sz="1200" b="1" dirty="0">
                <a:latin typeface="Franklin Gothic Book"/>
                <a:cs typeface="Franklin Gothic Book"/>
              </a:rPr>
              <a:t> </a:t>
            </a:r>
            <a:r>
              <a:rPr lang="es-ES" sz="1200" dirty="0">
                <a:latin typeface="Franklin Gothic Book"/>
                <a:cs typeface="Franklin Gothic Book"/>
              </a:rPr>
              <a:t>Puesta en marcha teletrabajo</a:t>
            </a:r>
          </a:p>
          <a:p>
            <a:r>
              <a:rPr lang="es-ES" sz="1200" b="1" dirty="0">
                <a:latin typeface="Franklin Gothic Book"/>
                <a:cs typeface="Franklin Gothic Book"/>
              </a:rPr>
              <a:t> </a:t>
            </a:r>
            <a:r>
              <a:rPr lang="es-ES" sz="1200" dirty="0">
                <a:latin typeface="Franklin Gothic Book"/>
                <a:cs typeface="Franklin Gothic Book"/>
              </a:rPr>
              <a:t>Puesta en marcha video reuniones y </a:t>
            </a:r>
            <a:r>
              <a:rPr lang="es-ES" sz="1200" dirty="0" err="1">
                <a:latin typeface="Franklin Gothic Book"/>
                <a:cs typeface="Franklin Gothic Book"/>
              </a:rPr>
              <a:t>OnDrive</a:t>
            </a:r>
            <a:endParaRPr lang="es-ES" sz="1200" dirty="0">
              <a:latin typeface="Franklin Gothic Book"/>
              <a:cs typeface="Franklin Gothic Book"/>
            </a:endParaRP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12 </a:t>
            </a:r>
            <a:r>
              <a:rPr lang="es-ES" sz="1200" dirty="0" err="1">
                <a:latin typeface="Franklin Gothic Book"/>
                <a:cs typeface="Franklin Gothic Book"/>
              </a:rPr>
              <a:t>may</a:t>
            </a:r>
            <a:r>
              <a:rPr lang="es-ES" sz="1200" dirty="0">
                <a:latin typeface="Franklin Gothic Book"/>
                <a:cs typeface="Franklin Gothic Book"/>
              </a:rPr>
              <a:t>. 2020 Protocolo de </a:t>
            </a:r>
            <a:r>
              <a:rPr lang="es-ES" sz="1200" dirty="0" err="1">
                <a:latin typeface="Franklin Gothic Book"/>
                <a:cs typeface="Franklin Gothic Book"/>
              </a:rPr>
              <a:t>des-confinamiento</a:t>
            </a:r>
            <a:endParaRPr lang="es-ES" sz="1200" dirty="0">
              <a:latin typeface="Franklin Gothic Book"/>
              <a:cs typeface="Franklin Gothic Book"/>
            </a:endParaRP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22 junio 2020 Nueva Normalidad</a:t>
            </a:r>
          </a:p>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19</a:t>
            </a:fld>
            <a:endParaRPr lang="es-ES"/>
          </a:p>
        </p:txBody>
      </p:sp>
    </p:spTree>
    <p:extLst>
      <p:ext uri="{BB962C8B-B14F-4D97-AF65-F5344CB8AC3E}">
        <p14:creationId xmlns:p14="http://schemas.microsoft.com/office/powerpoint/2010/main" val="3670994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45720" indent="0">
              <a:buNone/>
            </a:pPr>
            <a:r>
              <a:rPr lang="es-ES" dirty="0" smtClean="0"/>
              <a:t>-La construcción</a:t>
            </a:r>
            <a:r>
              <a:rPr lang="es-ES" baseline="0" dirty="0" smtClean="0"/>
              <a:t> como tractor económico para la recuperación. La rehabilitación: ODS, agenda 2030, no inversión de suelo.</a:t>
            </a:r>
          </a:p>
          <a:p>
            <a:pPr marL="45720" indent="0">
              <a:buNone/>
            </a:pPr>
            <a:r>
              <a:rPr lang="es-ES" baseline="0" dirty="0" smtClean="0"/>
              <a:t>-Es un sector que no depende de factores externos como el turismo y son directamente activables con políticas públicas: aportación de fondos públicos, incentivos fiscales, </a:t>
            </a:r>
            <a:r>
              <a:rPr lang="es-ES" baseline="0" dirty="0" err="1" smtClean="0"/>
              <a:t>etc</a:t>
            </a:r>
            <a:r>
              <a:rPr lang="es-ES" baseline="0" dirty="0" smtClean="0"/>
              <a:t> </a:t>
            </a:r>
          </a:p>
          <a:p>
            <a:pPr marL="45720" indent="0">
              <a:buNone/>
            </a:pPr>
            <a:r>
              <a:rPr lang="es-ES" baseline="0" dirty="0" smtClean="0"/>
              <a:t>-Por cada inversión de 100.000 euros, retorno fiscal de  25.000 y, y ahorro en prestaciones de 1,8 trabajadores ( 20.000 ). Es decir, implica un ahorro público del 45% de la inversión total realizada.</a:t>
            </a:r>
          </a:p>
          <a:p>
            <a:pPr marL="45720" indent="0">
              <a:buNone/>
            </a:pPr>
            <a:r>
              <a:rPr lang="es-ES" baseline="0" dirty="0" smtClean="0"/>
              <a:t>-Impulso de obra pública, atención a la vivienda protegida ( colaboración público privada)</a:t>
            </a:r>
          </a:p>
          <a:p>
            <a:pPr marL="45720" indent="0">
              <a:buNone/>
            </a:pPr>
            <a:r>
              <a:rPr lang="es-ES" baseline="0" dirty="0" smtClean="0"/>
              <a:t>-Impulso a la agilización administrativa.</a:t>
            </a:r>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20</a:t>
            </a:fld>
            <a:endParaRPr lang="es-ES"/>
          </a:p>
        </p:txBody>
      </p:sp>
    </p:spTree>
    <p:extLst>
      <p:ext uri="{BB962C8B-B14F-4D97-AF65-F5344CB8AC3E}">
        <p14:creationId xmlns:p14="http://schemas.microsoft.com/office/powerpoint/2010/main" val="32191675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45720" indent="0">
              <a:buNone/>
            </a:pPr>
            <a:r>
              <a:rPr lang="es-ES" sz="1200" dirty="0">
                <a:latin typeface="Franklin Gothic Book"/>
                <a:cs typeface="Franklin Gothic Book"/>
              </a:rPr>
              <a:t>16.mar.2020 Reunión Junta de Gobierno COAMU ante el Estado de Alarma</a:t>
            </a:r>
          </a:p>
          <a:p>
            <a:pPr marL="45720" indent="0">
              <a:buNone/>
            </a:pPr>
            <a:r>
              <a:rPr lang="es-ES" sz="1200" dirty="0">
                <a:latin typeface="Franklin Gothic Book"/>
                <a:cs typeface="Franklin Gothic Book"/>
              </a:rPr>
              <a:t>27 abr. 2020 Reunión Director General de Accesibilidad y Centros</a:t>
            </a:r>
          </a:p>
          <a:p>
            <a:pPr marL="45720" indent="0">
              <a:buNone/>
            </a:pPr>
            <a:r>
              <a:rPr lang="es-ES" sz="1200" dirty="0">
                <a:latin typeface="Franklin Gothic Book"/>
                <a:cs typeface="Franklin Gothic Book"/>
              </a:rPr>
              <a:t>08.may.2020 Reunión Decana Consejería de Medio Ambiente</a:t>
            </a:r>
          </a:p>
          <a:p>
            <a:pPr marL="45720" indent="0">
              <a:buNone/>
            </a:pPr>
            <a:r>
              <a:rPr lang="es-ES" sz="1200" dirty="0">
                <a:latin typeface="Franklin Gothic Book"/>
                <a:cs typeface="Franklin Gothic Book"/>
              </a:rPr>
              <a:t>11.may.2020 Reunión Junta de Gobierno COAMU con el Consejero de Fomento e Infraestructuras.</a:t>
            </a:r>
          </a:p>
          <a:p>
            <a:pPr marL="45720" indent="0">
              <a:buNone/>
            </a:pPr>
            <a:r>
              <a:rPr lang="es-ES" sz="1200" dirty="0">
                <a:latin typeface="Franklin Gothic Book"/>
                <a:cs typeface="Franklin Gothic Book"/>
              </a:rPr>
              <a:t>12. </a:t>
            </a:r>
            <a:r>
              <a:rPr lang="es-ES" sz="1200" dirty="0" err="1">
                <a:latin typeface="Franklin Gothic Book"/>
                <a:cs typeface="Franklin Gothic Book"/>
              </a:rPr>
              <a:t>may</a:t>
            </a:r>
            <a:r>
              <a:rPr lang="es-ES" sz="1200" dirty="0">
                <a:latin typeface="Franklin Gothic Book"/>
                <a:cs typeface="Franklin Gothic Book"/>
              </a:rPr>
              <a:t>. 2020 Reunión Junta de Gobierno COAMU MAR MENOR.- La Junta de Gobierno ha mantenido una reunión con la Directora General del Mar Menor, Dª Miriam Pérez y la Directora General de Movilidad y Litoral, Dª Marina </a:t>
            </a:r>
            <a:r>
              <a:rPr lang="es-ES" sz="1200" dirty="0" err="1">
                <a:latin typeface="Franklin Gothic Book"/>
                <a:cs typeface="Franklin Gothic Book"/>
              </a:rPr>
              <a:t>Munuera</a:t>
            </a:r>
            <a:r>
              <a:rPr lang="es-ES" sz="1200" dirty="0">
                <a:latin typeface="Franklin Gothic Book"/>
                <a:cs typeface="Franklin Gothic Book"/>
              </a:rPr>
              <a:t> para retomar el tema principal del Mar Menor</a:t>
            </a:r>
          </a:p>
          <a:p>
            <a:pPr marL="45720" indent="0">
              <a:buNone/>
            </a:pPr>
            <a:r>
              <a:rPr lang="es-ES" sz="1200" dirty="0">
                <a:latin typeface="Franklin Gothic Book"/>
                <a:cs typeface="Franklin Gothic Book"/>
              </a:rPr>
              <a:t>12. may.2020. Reunión de la Junta de Gobierno y el Ayuntamiento de Murcia para seguir con las negociaciones de la Agilización Administrativa </a:t>
            </a:r>
          </a:p>
          <a:p>
            <a:pPr marL="45720" indent="0">
              <a:buNone/>
            </a:pPr>
            <a:r>
              <a:rPr lang="es-ES" sz="1200" dirty="0">
                <a:latin typeface="Franklin Gothic Book"/>
                <a:cs typeface="Franklin Gothic Book"/>
              </a:rPr>
              <a:t>13.may.2020. Reunión Consejeros CSCAE Grupo de trabajo Agilización de licencias.</a:t>
            </a:r>
          </a:p>
          <a:p>
            <a:pPr marL="45720" indent="0">
              <a:buNone/>
            </a:pPr>
            <a:r>
              <a:rPr lang="es-ES" sz="1200" dirty="0">
                <a:latin typeface="Franklin Gothic Book"/>
                <a:cs typeface="Franklin Gothic Book"/>
              </a:rPr>
              <a:t>13.may.2020 Reunión Junta de Gobierno con el Grupo Parlamentario Ciudadanos sobre la Ley del Suelo</a:t>
            </a:r>
          </a:p>
          <a:p>
            <a:pPr marL="45720" indent="0">
              <a:buNone/>
            </a:pPr>
            <a:r>
              <a:rPr lang="es-ES" sz="1200" dirty="0">
                <a:latin typeface="Franklin Gothic Book"/>
                <a:cs typeface="Franklin Gothic Book"/>
              </a:rPr>
              <a:t>14.may.2020. Reunión Junta de Gobierno con el Grupo Parlamentario Socialista</a:t>
            </a:r>
          </a:p>
          <a:p>
            <a:pPr marL="45720" indent="0">
              <a:buNone/>
            </a:pPr>
            <a:r>
              <a:rPr lang="es-ES" sz="1200" dirty="0">
                <a:latin typeface="Franklin Gothic Book"/>
                <a:cs typeface="Franklin Gothic Book"/>
              </a:rPr>
              <a:t>15.may.2020 Reunión Decana VOZ UNICA</a:t>
            </a:r>
          </a:p>
          <a:p>
            <a:pPr marL="45720" indent="0">
              <a:buNone/>
            </a:pPr>
            <a:r>
              <a:rPr lang="es-ES" sz="1200" dirty="0">
                <a:latin typeface="Franklin Gothic Book"/>
                <a:cs typeface="Franklin Gothic Book"/>
              </a:rPr>
              <a:t>02.jun.2020 Reunión Alcalde de Lorca. Reactivación del Sector de la Construcción</a:t>
            </a:r>
          </a:p>
          <a:p>
            <a:pPr marL="45720" indent="0">
              <a:buNone/>
            </a:pPr>
            <a:r>
              <a:rPr lang="es-ES" sz="1200" dirty="0">
                <a:latin typeface="Franklin Gothic Book"/>
                <a:cs typeface="Franklin Gothic Book"/>
              </a:rPr>
              <a:t>5.jun.2020 Reunión Alcalde de Murcia. Reactivación del Sector</a:t>
            </a:r>
          </a:p>
          <a:p>
            <a:pPr marL="45720" indent="0">
              <a:buNone/>
            </a:pPr>
            <a:r>
              <a:rPr lang="es-ES" sz="1200" dirty="0">
                <a:latin typeface="Franklin Gothic Book"/>
                <a:cs typeface="Franklin Gothic Book"/>
              </a:rPr>
              <a:t>08.jun.2020 Reunión Junta de Gobierno con los Grupos Parlamentarios PP</a:t>
            </a:r>
          </a:p>
          <a:p>
            <a:pPr marL="45720" indent="0">
              <a:buNone/>
            </a:pPr>
            <a:r>
              <a:rPr lang="es-ES" sz="1200" dirty="0">
                <a:latin typeface="Franklin Gothic Book"/>
                <a:cs typeface="Franklin Gothic Book"/>
              </a:rPr>
              <a:t>09.jun.2020 Reunión Junta de Gobierno con los Grupos Parlamentarios Podemos</a:t>
            </a:r>
          </a:p>
          <a:p>
            <a:pPr marL="45720" indent="0">
              <a:buNone/>
            </a:pPr>
            <a:r>
              <a:rPr lang="es-ES" sz="1200" dirty="0">
                <a:latin typeface="Franklin Gothic Book"/>
                <a:cs typeface="Franklin Gothic Book"/>
              </a:rPr>
              <a:t>15.JUN.2020 Reunión Director General de Territorio y Arquitectura POT Mar Menor</a:t>
            </a:r>
          </a:p>
          <a:p>
            <a:pPr marL="45720" indent="0">
              <a:buNone/>
            </a:pPr>
            <a:r>
              <a:rPr lang="es-ES" sz="1200" dirty="0">
                <a:latin typeface="Franklin Gothic Book"/>
                <a:cs typeface="Franklin Gothic Book"/>
              </a:rPr>
              <a:t>17.jun.2020 Reunión Presidenta Federación de Municipios de la Región de Murcia. Reactivación Sector</a:t>
            </a:r>
          </a:p>
          <a:p>
            <a:pPr marL="45720" indent="0">
              <a:buNone/>
            </a:pPr>
            <a:r>
              <a:rPr lang="es-ES" sz="1200" dirty="0">
                <a:latin typeface="Franklin Gothic Book"/>
                <a:cs typeface="Franklin Gothic Book"/>
              </a:rPr>
              <a:t>19 jun.2020 Reunión Director General de Territorio y Arquitectura G4</a:t>
            </a:r>
          </a:p>
          <a:p>
            <a:pPr marL="45720" indent="0">
              <a:buNone/>
            </a:pPr>
            <a:r>
              <a:rPr lang="es-ES" sz="1200" dirty="0">
                <a:latin typeface="Franklin Gothic Book"/>
                <a:cs typeface="Franklin Gothic Book"/>
              </a:rPr>
              <a:t>23 jun.2020 Reunión Consejera de Educación y Cultura</a:t>
            </a:r>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21</a:t>
            </a:fld>
            <a:endParaRPr lang="es-ES"/>
          </a:p>
        </p:txBody>
      </p:sp>
    </p:spTree>
    <p:extLst>
      <p:ext uri="{BB962C8B-B14F-4D97-AF65-F5344CB8AC3E}">
        <p14:creationId xmlns:p14="http://schemas.microsoft.com/office/powerpoint/2010/main" val="41272897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HABRÍA</a:t>
            </a:r>
            <a:r>
              <a:rPr lang="es-ES" baseline="0" dirty="0" smtClean="0"/>
              <a:t> QUE DIFERENCIAR LA RENOVACION URBANA DE AMPLIACION CON SUELO</a:t>
            </a:r>
          </a:p>
          <a:p>
            <a:endParaRPr lang="es-ES" baseline="0" dirty="0" smtClean="0"/>
          </a:p>
          <a:p>
            <a:endParaRPr lang="es-ES" baseline="0" dirty="0" smtClean="0"/>
          </a:p>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23</a:t>
            </a:fld>
            <a:endParaRPr lang="es-E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Hay</a:t>
            </a:r>
            <a:r>
              <a:rPr lang="es-ES" baseline="0" dirty="0" smtClean="0"/>
              <a:t> tendencia en redactar 1º Básico y luego Ejecución</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26</a:t>
            </a:fld>
            <a:endParaRPr lang="es-E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29</a:t>
            </a:fld>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45720" indent="0" algn="just">
              <a:buNone/>
            </a:pPr>
            <a:r>
              <a:rPr lang="es-ES" sz="1200" dirty="0">
                <a:solidFill>
                  <a:srgbClr val="FF0000"/>
                </a:solidFill>
                <a:latin typeface="Franklin Gothic Book"/>
                <a:cs typeface="Franklin Gothic Book"/>
              </a:rPr>
              <a:t>18/03/2020</a:t>
            </a:r>
            <a:r>
              <a:rPr lang="es-ES" sz="1200" dirty="0">
                <a:latin typeface="Franklin Gothic Book"/>
                <a:cs typeface="Franklin Gothic Book"/>
              </a:rPr>
              <a:t> </a:t>
            </a:r>
            <a:r>
              <a:rPr lang="es-ES" sz="1200" dirty="0" err="1">
                <a:latin typeface="Franklin Gothic Book"/>
                <a:cs typeface="Franklin Gothic Book"/>
              </a:rPr>
              <a:t>FAQs</a:t>
            </a:r>
            <a:endParaRPr lang="es-ES" sz="1200" dirty="0">
              <a:latin typeface="Franklin Gothic Book"/>
              <a:cs typeface="Franklin Gothic Book"/>
            </a:endParaRPr>
          </a:p>
          <a:p>
            <a:pPr marL="45720" indent="0" algn="just">
              <a:buNone/>
            </a:pPr>
            <a:r>
              <a:rPr lang="es-ES" sz="1200" dirty="0">
                <a:solidFill>
                  <a:srgbClr val="FF0000"/>
                </a:solidFill>
                <a:latin typeface="Franklin Gothic Book"/>
                <a:cs typeface="Franklin Gothic Book"/>
              </a:rPr>
              <a:t>30/03/2020 </a:t>
            </a:r>
            <a:r>
              <a:rPr lang="es-ES" sz="1200" dirty="0">
                <a:latin typeface="Franklin Gothic Book"/>
                <a:cs typeface="Franklin Gothic Book"/>
              </a:rPr>
              <a:t>web CSCAE - COVID19</a:t>
            </a:r>
          </a:p>
          <a:p>
            <a:pPr marL="45720" indent="0" algn="just">
              <a:buNone/>
            </a:pPr>
            <a:r>
              <a:rPr lang="es-ES" sz="1200" dirty="0">
                <a:solidFill>
                  <a:srgbClr val="FF0000"/>
                </a:solidFill>
                <a:latin typeface="Franklin Gothic Book"/>
                <a:cs typeface="Franklin Gothic Book"/>
              </a:rPr>
              <a:t>6/04/2020</a:t>
            </a:r>
            <a:r>
              <a:rPr lang="es-ES" sz="1200" dirty="0">
                <a:latin typeface="Franklin Gothic Book"/>
                <a:cs typeface="Franklin Gothic Book"/>
              </a:rPr>
              <a:t> encuesta COVID19 </a:t>
            </a:r>
          </a:p>
          <a:p>
            <a:pPr marL="45720" indent="0" algn="just">
              <a:buNone/>
            </a:pPr>
            <a:r>
              <a:rPr lang="es-ES" sz="1200" dirty="0">
                <a:solidFill>
                  <a:srgbClr val="FF0000"/>
                </a:solidFill>
                <a:latin typeface="Franklin Gothic Book"/>
                <a:cs typeface="Franklin Gothic Book"/>
              </a:rPr>
              <a:t>21/04/2020 </a:t>
            </a:r>
            <a:r>
              <a:rPr lang="es-ES" sz="1200" dirty="0">
                <a:latin typeface="Franklin Gothic Book"/>
                <a:cs typeface="Franklin Gothic Book"/>
              </a:rPr>
              <a:t>resultados </a:t>
            </a:r>
            <a:r>
              <a:rPr lang="es-ES" sz="1200" dirty="0" err="1">
                <a:latin typeface="Franklin Gothic Book"/>
                <a:cs typeface="Franklin Gothic Book"/>
              </a:rPr>
              <a:t>enc</a:t>
            </a:r>
            <a:r>
              <a:rPr lang="es-ES" sz="1200" dirty="0">
                <a:latin typeface="Franklin Gothic Book"/>
                <a:cs typeface="Franklin Gothic Book"/>
              </a:rPr>
              <a:t>. COVID19</a:t>
            </a:r>
          </a:p>
          <a:p>
            <a:pPr marL="45720" indent="0" algn="just">
              <a:buNone/>
            </a:pPr>
            <a:r>
              <a:rPr lang="es-ES" sz="1200" dirty="0">
                <a:solidFill>
                  <a:srgbClr val="FF0000"/>
                </a:solidFill>
                <a:latin typeface="Franklin Gothic Book"/>
                <a:cs typeface="Franklin Gothic Book"/>
              </a:rPr>
              <a:t>27/04/2020</a:t>
            </a:r>
            <a:r>
              <a:rPr lang="es-ES" sz="1200" dirty="0">
                <a:latin typeface="Franklin Gothic Book"/>
                <a:cs typeface="Franklin Gothic Book"/>
              </a:rPr>
              <a:t> Publicación resultados </a:t>
            </a:r>
            <a:r>
              <a:rPr lang="es-ES" sz="1200" dirty="0" err="1">
                <a:latin typeface="Franklin Gothic Book"/>
                <a:cs typeface="Franklin Gothic Book"/>
              </a:rPr>
              <a:t>enc</a:t>
            </a:r>
            <a:r>
              <a:rPr lang="es-ES" sz="1200" dirty="0">
                <a:latin typeface="Franklin Gothic Book"/>
                <a:cs typeface="Franklin Gothic Book"/>
              </a:rPr>
              <a:t>.</a:t>
            </a:r>
          </a:p>
          <a:p>
            <a:pPr marL="45720" indent="0" algn="just">
              <a:buNone/>
            </a:pPr>
            <a:r>
              <a:rPr lang="es-ES" sz="1200" dirty="0">
                <a:solidFill>
                  <a:srgbClr val="FF0000"/>
                </a:solidFill>
                <a:latin typeface="Franklin Gothic Book"/>
                <a:cs typeface="Franklin Gothic Book"/>
              </a:rPr>
              <a:t>20/05/2020</a:t>
            </a:r>
            <a:r>
              <a:rPr lang="es-ES" sz="1200" dirty="0">
                <a:latin typeface="Franklin Gothic Book"/>
                <a:cs typeface="Franklin Gothic Book"/>
              </a:rPr>
              <a:t> Orientaciones para despachos de arquitectura por el coronavirus y el estado de alarma</a:t>
            </a:r>
          </a:p>
          <a:p>
            <a:pPr marL="45720" indent="0" algn="just">
              <a:buNone/>
            </a:pPr>
            <a:r>
              <a:rPr lang="es-ES" sz="1200" b="1" dirty="0">
                <a:latin typeface="Franklin Gothic Book"/>
                <a:cs typeface="Franklin Gothic Book"/>
              </a:rPr>
              <a:t>Seguridad y salud en las obras</a:t>
            </a:r>
          </a:p>
          <a:p>
            <a:pPr marL="45720" indent="0" algn="just">
              <a:buNone/>
            </a:pPr>
            <a:r>
              <a:rPr lang="es-ES" sz="1200" dirty="0">
                <a:solidFill>
                  <a:srgbClr val="FF0000"/>
                </a:solidFill>
                <a:latin typeface="Franklin Gothic Book"/>
                <a:cs typeface="Franklin Gothic Book"/>
              </a:rPr>
              <a:t>5/03/2020</a:t>
            </a:r>
            <a:r>
              <a:rPr lang="es-ES" sz="1200" dirty="0">
                <a:latin typeface="Franklin Gothic Book"/>
                <a:cs typeface="Franklin Gothic Book"/>
              </a:rPr>
              <a:t> Publicación: "</a:t>
            </a:r>
            <a:r>
              <a:rPr lang="es-ES" sz="1200" i="1" dirty="0">
                <a:latin typeface="Franklin Gothic Book"/>
                <a:cs typeface="Franklin Gothic Book"/>
              </a:rPr>
              <a:t>PAUTAS DE ACTUACIÓN DE LA DIRECCIÓN FACULTATIVA DE LAS OBRAS EN CURSO DE EJECUCIÓN ANTE LA SITUACIÓN DE EMERGENCIA SANITARIA CREADA POR EL COVID-19 </a:t>
            </a:r>
            <a:r>
              <a:rPr lang="es-ES" sz="1200" dirty="0">
                <a:latin typeface="Franklin Gothic Book"/>
                <a:cs typeface="Franklin Gothic Book"/>
              </a:rPr>
              <a:t>"</a:t>
            </a:r>
          </a:p>
          <a:p>
            <a:pPr marL="45720" indent="0" algn="just">
              <a:buNone/>
            </a:pPr>
            <a:r>
              <a:rPr lang="es-ES" sz="1200" dirty="0">
                <a:solidFill>
                  <a:srgbClr val="FF0000"/>
                </a:solidFill>
                <a:latin typeface="Franklin Gothic Book"/>
                <a:cs typeface="Franklin Gothic Book"/>
              </a:rPr>
              <a:t>16/03/2020</a:t>
            </a:r>
            <a:r>
              <a:rPr lang="es-ES" sz="1200" dirty="0">
                <a:latin typeface="Franklin Gothic Book"/>
                <a:cs typeface="Franklin Gothic Book"/>
              </a:rPr>
              <a:t> Carta Gobierno pidiendo Apoyo del MITMA en medidas económicas y directrices en obras" Coordinada con APCE y CGATE</a:t>
            </a:r>
          </a:p>
          <a:p>
            <a:pPr marL="45720" indent="0" algn="just">
              <a:buNone/>
            </a:pPr>
            <a:r>
              <a:rPr lang="es-ES" sz="1200" dirty="0">
                <a:solidFill>
                  <a:srgbClr val="FF0000"/>
                </a:solidFill>
                <a:latin typeface="Franklin Gothic Book"/>
                <a:cs typeface="Franklin Gothic Book"/>
              </a:rPr>
              <a:t>22/03/2020</a:t>
            </a:r>
            <a:r>
              <a:rPr lang="es-ES" sz="1200" dirty="0">
                <a:latin typeface="Franklin Gothic Book"/>
                <a:cs typeface="Franklin Gothic Book"/>
              </a:rPr>
              <a:t> Carta Consejero de Fomento e Infraestructuras de la Región de Murcia, solicitando medidas de apoyo económico</a:t>
            </a:r>
          </a:p>
          <a:p>
            <a:pPr marL="45720" indent="0" algn="just">
              <a:buNone/>
            </a:pPr>
            <a:r>
              <a:rPr lang="es-ES" sz="1200" dirty="0">
                <a:solidFill>
                  <a:srgbClr val="FF0000"/>
                </a:solidFill>
                <a:latin typeface="Franklin Gothic Book"/>
                <a:cs typeface="Franklin Gothic Book"/>
              </a:rPr>
              <a:t>24/03/2020</a:t>
            </a:r>
            <a:r>
              <a:rPr lang="es-ES" sz="1200" dirty="0">
                <a:latin typeface="Franklin Gothic Book"/>
                <a:cs typeface="Franklin Gothic Book"/>
              </a:rPr>
              <a:t> Carta Gobierno pidiendo "Paralización ordenada de las obras"</a:t>
            </a:r>
          </a:p>
          <a:p>
            <a:pPr marL="45720" indent="0" algn="just">
              <a:buNone/>
            </a:pPr>
            <a:r>
              <a:rPr lang="es-ES" sz="1200" dirty="0">
                <a:solidFill>
                  <a:srgbClr val="FF0000"/>
                </a:solidFill>
                <a:latin typeface="Franklin Gothic Book"/>
                <a:cs typeface="Franklin Gothic Book"/>
              </a:rPr>
              <a:t>25/03/2020</a:t>
            </a:r>
            <a:r>
              <a:rPr lang="es-ES" sz="1200" dirty="0">
                <a:latin typeface="Franklin Gothic Book"/>
                <a:cs typeface="Franklin Gothic Book"/>
              </a:rPr>
              <a:t> Modelo de acta de paralización de Obras CSCAE - CGATE – APCE</a:t>
            </a:r>
          </a:p>
          <a:p>
            <a:pPr marL="45720" indent="0" algn="just">
              <a:buFont typeface="Wingdings 2" pitchFamily="18" charset="2"/>
              <a:buNone/>
            </a:pPr>
            <a:r>
              <a:rPr lang="es-ES" sz="1200" dirty="0">
                <a:solidFill>
                  <a:srgbClr val="FF0000"/>
                </a:solidFill>
                <a:latin typeface="Franklin Gothic Book"/>
                <a:cs typeface="Franklin Gothic Book"/>
              </a:rPr>
              <a:t>8/04/2020</a:t>
            </a:r>
            <a:r>
              <a:rPr lang="es-ES" sz="1200" dirty="0">
                <a:latin typeface="Franklin Gothic Book"/>
                <a:cs typeface="Franklin Gothic Book"/>
              </a:rPr>
              <a:t> Publicación: "</a:t>
            </a:r>
            <a:r>
              <a:rPr lang="es-ES" sz="1200" i="1" dirty="0">
                <a:latin typeface="Franklin Gothic Book"/>
                <a:cs typeface="Franklin Gothic Book"/>
              </a:rPr>
              <a:t>RECOMENDACIONES DE APOYO A LAS ACTUACIONES EN MATERIA DE SEGURIDAD Y SALUD EN OBRAS DE CONSTRUCCIÓN COMO CONSECUENCIA DE LA CRISIS SANITARIA PROVOCADA POR EL </a:t>
            </a:r>
            <a:r>
              <a:rPr lang="pt-BR" sz="1200" i="1" dirty="0">
                <a:latin typeface="Franklin Gothic Book"/>
                <a:cs typeface="Franklin Gothic Book"/>
              </a:rPr>
              <a:t>COVID.19 </a:t>
            </a:r>
            <a:r>
              <a:rPr lang="pt-BR" sz="1200" dirty="0">
                <a:latin typeface="Franklin Gothic Book"/>
                <a:cs typeface="Franklin Gothic Book"/>
              </a:rPr>
              <a:t>" </a:t>
            </a:r>
            <a:r>
              <a:rPr lang="pt-BR" sz="1200" b="1" dirty="0">
                <a:latin typeface="Franklin Gothic Book"/>
                <a:cs typeface="Franklin Gothic Book"/>
              </a:rPr>
              <a:t>CSCAE - CGATE + ASEMAS</a:t>
            </a:r>
          </a:p>
          <a:p>
            <a:pPr marL="45720" indent="0" algn="just">
              <a:buFont typeface="Wingdings 2" pitchFamily="18" charset="2"/>
              <a:buNone/>
            </a:pPr>
            <a:r>
              <a:rPr lang="es-ES" sz="1200" dirty="0">
                <a:solidFill>
                  <a:srgbClr val="FF0000"/>
                </a:solidFill>
                <a:latin typeface="Franklin Gothic Book"/>
                <a:cs typeface="Franklin Gothic Book"/>
              </a:rPr>
              <a:t>9/04/2020</a:t>
            </a:r>
            <a:r>
              <a:rPr lang="es-ES" sz="1200" dirty="0">
                <a:latin typeface="Franklin Gothic Book"/>
                <a:cs typeface="Franklin Gothic Book"/>
              </a:rPr>
              <a:t> Carta Gobierno pidiendo "Petición de directrices para obras"</a:t>
            </a:r>
          </a:p>
          <a:p>
            <a:pPr marL="45720" indent="0" algn="just">
              <a:buFont typeface="Wingdings 2" pitchFamily="18" charset="2"/>
              <a:buNone/>
            </a:pPr>
            <a:r>
              <a:rPr lang="es-ES" sz="1200" dirty="0">
                <a:solidFill>
                  <a:srgbClr val="FF0000"/>
                </a:solidFill>
                <a:latin typeface="Franklin Gothic Book"/>
                <a:cs typeface="Franklin Gothic Book"/>
              </a:rPr>
              <a:t>9/04/2020</a:t>
            </a:r>
            <a:r>
              <a:rPr lang="es-ES" sz="1200" dirty="0">
                <a:latin typeface="Franklin Gothic Book"/>
                <a:cs typeface="Franklin Gothic Book"/>
              </a:rPr>
              <a:t> Asesoría Jurídica: "Continuidad de los procedimientos de licencias de obras de edificación durante el estado de alarma. Resumen ejecutivo"</a:t>
            </a:r>
          </a:p>
          <a:p>
            <a:pPr marL="45720" indent="0" algn="just">
              <a:buFont typeface="Wingdings 2" pitchFamily="18" charset="2"/>
              <a:buNone/>
            </a:pPr>
            <a:r>
              <a:rPr lang="es-ES" sz="1200" dirty="0">
                <a:solidFill>
                  <a:srgbClr val="FF0000"/>
                </a:solidFill>
                <a:latin typeface="Franklin Gothic Book"/>
                <a:cs typeface="Franklin Gothic Book"/>
              </a:rPr>
              <a:t>12/04/2020</a:t>
            </a:r>
            <a:r>
              <a:rPr lang="es-ES" sz="1200" dirty="0">
                <a:latin typeface="Franklin Gothic Book"/>
                <a:cs typeface="Franklin Gothic Book"/>
              </a:rPr>
              <a:t> Asesoría Jurídica: "Medidas de autoprotección para el arquitecto por el Coronavirus y el estado de alarma"</a:t>
            </a:r>
          </a:p>
          <a:p>
            <a:pPr marL="45720" indent="0" algn="just">
              <a:buFont typeface="Wingdings 2" pitchFamily="18" charset="2"/>
              <a:buNone/>
            </a:pPr>
            <a:r>
              <a:rPr lang="es-ES" sz="1200" dirty="0">
                <a:solidFill>
                  <a:srgbClr val="FF0000"/>
                </a:solidFill>
                <a:latin typeface="Franklin Gothic Book"/>
                <a:cs typeface="Franklin Gothic Book"/>
              </a:rPr>
              <a:t>14/04/2020</a:t>
            </a:r>
            <a:r>
              <a:rPr lang="es-ES" sz="1200" dirty="0">
                <a:latin typeface="Franklin Gothic Book"/>
                <a:cs typeface="Franklin Gothic Book"/>
              </a:rPr>
              <a:t> Modelo Acta reanudación obras</a:t>
            </a:r>
          </a:p>
          <a:p>
            <a:pPr marL="45720" indent="0" algn="just">
              <a:buFont typeface="Wingdings 2" pitchFamily="18" charset="2"/>
              <a:buNone/>
            </a:pPr>
            <a:r>
              <a:rPr lang="es-ES" sz="1200" dirty="0">
                <a:solidFill>
                  <a:srgbClr val="FF0000"/>
                </a:solidFill>
                <a:latin typeface="Franklin Gothic Book"/>
                <a:cs typeface="Franklin Gothic Book"/>
              </a:rPr>
              <a:t>14/04/2020</a:t>
            </a:r>
            <a:r>
              <a:rPr lang="es-ES" sz="1200" dirty="0">
                <a:latin typeface="Franklin Gothic Book"/>
                <a:cs typeface="Franklin Gothic Book"/>
              </a:rPr>
              <a:t> Guía práctica de aplicación de medidas de carácter laboral y de Seguridad Social</a:t>
            </a:r>
          </a:p>
          <a:p>
            <a:pPr marL="45720" indent="0" algn="just">
              <a:buFont typeface="Wingdings 2" pitchFamily="18" charset="2"/>
              <a:buNone/>
            </a:pPr>
            <a:r>
              <a:rPr lang="es-ES" sz="1200" dirty="0">
                <a:solidFill>
                  <a:srgbClr val="FF0000"/>
                </a:solidFill>
                <a:latin typeface="Franklin Gothic Book"/>
                <a:cs typeface="Franklin Gothic Book"/>
              </a:rPr>
              <a:t>17/04/2020</a:t>
            </a:r>
            <a:r>
              <a:rPr lang="es-ES" sz="1200" dirty="0">
                <a:latin typeface="Franklin Gothic Book"/>
                <a:cs typeface="Franklin Gothic Book"/>
              </a:rPr>
              <a:t> . Carta Presidente de la Comunidad de la Región de Murcia, solicitando rectificación de los profesionales autónomos acogidos al RETA.</a:t>
            </a:r>
          </a:p>
          <a:p>
            <a:pPr marL="45720" indent="0" algn="just">
              <a:buFont typeface="Wingdings 2" pitchFamily="18" charset="2"/>
              <a:buNone/>
            </a:pPr>
            <a:r>
              <a:rPr lang="es-ES" sz="1200" dirty="0">
                <a:solidFill>
                  <a:srgbClr val="FF0000"/>
                </a:solidFill>
                <a:latin typeface="Franklin Gothic Book"/>
                <a:cs typeface="Franklin Gothic Book"/>
              </a:rPr>
              <a:t>29/04/2020</a:t>
            </a:r>
            <a:r>
              <a:rPr lang="es-ES" sz="1200" dirty="0">
                <a:latin typeface="Franklin Gothic Book"/>
                <a:cs typeface="Franklin Gothic Book"/>
              </a:rPr>
              <a:t> Difusión Cuadro resumen "Orientación profesional en edificios existentes"</a:t>
            </a:r>
          </a:p>
          <a:p>
            <a:pPr marL="45720" indent="0" algn="just">
              <a:buFont typeface="Wingdings 2" pitchFamily="18" charset="2"/>
              <a:buNone/>
            </a:pPr>
            <a:r>
              <a:rPr lang="es-ES" sz="1200" dirty="0">
                <a:solidFill>
                  <a:srgbClr val="FF0000"/>
                </a:solidFill>
                <a:latin typeface="Franklin Gothic Book"/>
                <a:cs typeface="Franklin Gothic Book"/>
              </a:rPr>
              <a:t>8/05/2020</a:t>
            </a:r>
            <a:r>
              <a:rPr lang="es-ES" sz="1200" dirty="0">
                <a:latin typeface="Franklin Gothic Book"/>
                <a:cs typeface="Franklin Gothic Book"/>
              </a:rPr>
              <a:t> Consideraciones sobre la Orden SND/385/2020, de 2 de mayo, que amplía los supuestos de realización de obras de intervención en edificios existentes CSCAE-CGATE</a:t>
            </a:r>
          </a:p>
          <a:p>
            <a:pPr marL="45720" indent="0" algn="just">
              <a:buNone/>
            </a:pPr>
            <a:endParaRPr lang="es-ES" sz="1200" dirty="0">
              <a:latin typeface="Franklin Gothic Book"/>
              <a:cs typeface="Franklin Gothic Book"/>
            </a:endParaRPr>
          </a:p>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7</a:t>
            </a:fld>
            <a:endParaRPr lang="es-ES"/>
          </a:p>
        </p:txBody>
      </p:sp>
    </p:spTree>
    <p:extLst>
      <p:ext uri="{BB962C8B-B14F-4D97-AF65-F5344CB8AC3E}">
        <p14:creationId xmlns:p14="http://schemas.microsoft.com/office/powerpoint/2010/main" val="37587721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LARA</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31</a:t>
            </a:fld>
            <a:endParaRPr lang="es-E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El Decreto Ley se trata en posicionamiento ya que asistimos a la Asamblea,</a:t>
            </a:r>
            <a:r>
              <a:rPr lang="es-ES" baseline="0" dirty="0" smtClean="0"/>
              <a:t> comparecencia</a:t>
            </a:r>
          </a:p>
          <a:p>
            <a:r>
              <a:rPr lang="es-ES" baseline="0" dirty="0" smtClean="0"/>
              <a:t>Mesa técnica : decálogo + Presentación</a:t>
            </a:r>
          </a:p>
          <a:p>
            <a:r>
              <a:rPr lang="es-ES" baseline="0" dirty="0" smtClean="0"/>
              <a:t>Efecto contagio</a:t>
            </a:r>
          </a:p>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33</a:t>
            </a:fld>
            <a:endParaRPr lang="es-E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Amenazas no por el texto en si del Decreto Ley, sino por las enmiendas</a:t>
            </a:r>
            <a:r>
              <a:rPr lang="es-ES" baseline="0" dirty="0" smtClean="0"/>
              <a:t> de Promotores y Constructores</a:t>
            </a:r>
          </a:p>
          <a:p>
            <a:r>
              <a:rPr lang="es-ES" baseline="0" dirty="0" smtClean="0"/>
              <a:t>No tenemos en el sector una estructura estable de representación conjunta.</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34</a:t>
            </a:fld>
            <a:endParaRPr lang="es-E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Imagen del salón de actos lleno</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35</a:t>
            </a:fld>
            <a:endParaRPr lang="es-E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Agradecimiento</a:t>
            </a:r>
            <a:r>
              <a:rPr lang="es-ES" baseline="0" dirty="0" smtClean="0"/>
              <a:t> a los compañeros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36</a:t>
            </a:fld>
            <a:endParaRPr lang="es-E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Lo</a:t>
            </a:r>
            <a:r>
              <a:rPr lang="es-ES" baseline="0" dirty="0" smtClean="0"/>
              <a:t> más interesante el punto 2.</a:t>
            </a:r>
          </a:p>
          <a:p>
            <a:r>
              <a:rPr lang="es-ES" baseline="0" dirty="0" smtClean="0"/>
              <a:t>Trabajos COAS y ACTAS para enviar al Ministerio</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37</a:t>
            </a:fld>
            <a:endParaRPr lang="es-E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JUANPE</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40</a:t>
            </a:fld>
            <a:endParaRPr lang="es-E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BUENA</a:t>
            </a:r>
            <a:r>
              <a:rPr lang="es-ES" baseline="0" dirty="0" smtClean="0"/>
              <a:t> DISPOSICION Y SINTONIA CAT OFICINAS TECNICAS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46</a:t>
            </a:fld>
            <a:endParaRPr lang="es-E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JUANPE</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47</a:t>
            </a:fld>
            <a:endParaRPr lang="es-E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JUANPE</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48</a:t>
            </a:fld>
            <a:endParaRPr lang="es-E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45720" indent="0">
              <a:buNone/>
            </a:pPr>
            <a:r>
              <a:rPr lang="es-ES" sz="1200" dirty="0">
                <a:latin typeface="Franklin Gothic Book"/>
                <a:cs typeface="Franklin Gothic Book"/>
              </a:rPr>
              <a:t>18.mar.2020 A. Jurídica. Comentarios urgentes a las medidas sobre contratación pública contenidas en el RD-ley.</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8/2020, de 17 de marzo, de medidas urgentes extraordinarias para hacer frente al COVID-19.</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27.mar.2020 A. Jurídica </a:t>
            </a:r>
            <a:r>
              <a:rPr lang="es-ES" sz="1200" i="1" dirty="0">
                <a:latin typeface="Franklin Gothic Book"/>
                <a:cs typeface="Franklin Gothic Book"/>
              </a:rPr>
              <a:t>"NOTA SOBRE SUSPENSIÓN DE PLAZOS DE LICENCIAS DE OBRAS DE EDIFICACIÓN, COMO CONSECUENCIA DE LA SITUACIÓN GENERADA POR EL COVID-19 (Completo)“</a:t>
            </a:r>
          </a:p>
          <a:p>
            <a:pPr marL="45720" indent="0">
              <a:buNone/>
            </a:pPr>
            <a:endParaRPr lang="es-ES" sz="1200" i="1" dirty="0">
              <a:latin typeface="Franklin Gothic Book"/>
              <a:cs typeface="Franklin Gothic Book"/>
            </a:endParaRPr>
          </a:p>
          <a:p>
            <a:pPr marL="45720" indent="0">
              <a:buNone/>
            </a:pPr>
            <a:r>
              <a:rPr lang="es-ES" sz="1200" dirty="0">
                <a:latin typeface="Franklin Gothic Book"/>
                <a:cs typeface="Franklin Gothic Book"/>
              </a:rPr>
              <a:t>06.abr.2020 Asesoría Jurídica: "Nota sobre la incidencia de la suspensión de plazos administrativos en los procedimientos de licencias de obras de edificación en el estado de alarma</a:t>
            </a:r>
          </a:p>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8</a:t>
            </a:fld>
            <a:endParaRPr lang="es-ES"/>
          </a:p>
        </p:txBody>
      </p:sp>
    </p:spTree>
    <p:extLst>
      <p:ext uri="{BB962C8B-B14F-4D97-AF65-F5344CB8AC3E}">
        <p14:creationId xmlns:p14="http://schemas.microsoft.com/office/powerpoint/2010/main" val="8089377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49</a:t>
            </a:fld>
            <a:endParaRPr lang="es-E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51</a:t>
            </a:fld>
            <a:endParaRPr lang="es-E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AVALOS-</a:t>
            </a:r>
            <a:r>
              <a:rPr lang="es-ES" baseline="0" dirty="0" smtClean="0"/>
              <a:t> PETICION LEY DE ARQUITECTURA</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54</a:t>
            </a:fld>
            <a:endParaRPr lang="es-E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JUANPE</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55</a:t>
            </a:fld>
            <a:endParaRPr lang="es-E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INAUGURACION</a:t>
            </a:r>
            <a:r>
              <a:rPr lang="es-ES" baseline="0" dirty="0" smtClean="0"/>
              <a:t> SAN ESTEBAN</a:t>
            </a:r>
          </a:p>
          <a:p>
            <a:r>
              <a:rPr lang="es-ES" baseline="0" dirty="0" smtClean="0"/>
              <a:t>CON PRESENCIA DE PEDRO SAURA, ALCALDE, DG</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57</a:t>
            </a:fld>
            <a:endParaRPr lang="es-E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MARIA, TEMA EXPOSICIONES</a:t>
            </a:r>
          </a:p>
          <a:p>
            <a:r>
              <a:rPr lang="es-ES" dirty="0" smtClean="0"/>
              <a:t>ACTOS</a:t>
            </a:r>
            <a:r>
              <a:rPr lang="es-ES" baseline="0" dirty="0" smtClean="0"/>
              <a:t> MAS ABIERTOS A LA SOCIEDAD, NO TAN ENDOGAMICO</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58</a:t>
            </a:fld>
            <a:endParaRPr lang="es-E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El</a:t>
            </a:r>
            <a:r>
              <a:rPr lang="es-ES" baseline="0" dirty="0" smtClean="0"/>
              <a:t> único colegio que participa en proceso legislativo</a:t>
            </a:r>
            <a:endParaRPr lang="es-ES" dirty="0" smtClean="0"/>
          </a:p>
          <a:p>
            <a:r>
              <a:rPr lang="es-ES" dirty="0" smtClean="0"/>
              <a:t>Con mesas de trabajo hacemos colegio</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59</a:t>
            </a:fld>
            <a:endParaRPr lang="es-E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MEDIO AMBIENTE</a:t>
            </a:r>
          </a:p>
          <a:p>
            <a:r>
              <a:rPr lang="es-ES" dirty="0" smtClean="0"/>
              <a:t>CATALINA SIMON</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61</a:t>
            </a:fld>
            <a:endParaRPr lang="es-E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BIMSTONE, GREENBIM, CIRCULAR DATA</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62</a:t>
            </a:fld>
            <a:endParaRPr lang="es-E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JOSE</a:t>
            </a:r>
            <a:r>
              <a:rPr lang="es-ES" baseline="0" dirty="0" smtClean="0"/>
              <a:t> MANUEL</a:t>
            </a:r>
          </a:p>
          <a:p>
            <a:r>
              <a:rPr lang="es-ES" baseline="0" dirty="0" smtClean="0"/>
              <a:t>REVISTA</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65</a:t>
            </a:fld>
            <a:endParaRPr lang="es-E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45720" indent="0">
              <a:buNone/>
            </a:pPr>
            <a:r>
              <a:rPr lang="es-ES" sz="1200" dirty="0">
                <a:latin typeface="Franklin Gothic Book"/>
                <a:cs typeface="Franklin Gothic Book"/>
              </a:rPr>
              <a:t>16.mar.2020 Carta Gobierno pidiendo "Apoyo económico y no discriminación Mutualistas”</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18.mar.2020 Nota de Prensa "El CSCAE pide al Gobierno más apoyo a los profesionales y que no discrimine a los autónomos incluidos en mutualidades”</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20.mar.2020 Carta Gobierno pidiendo "Apoyo Mutualistas”</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25.mar.2020 Carta de UP al Gobierno pidiendo "Apoyo Mutualistas", a instancias del CSCAE</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30.mar.2020 A. Jurídica "Situación de los trabajadores autónomos tras el Real Decreto 10/2020, de permiso retribuido recuperable”</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01.abr.2020 Asesoría Jurídica "Sobre la viabilidad legal de exigir la cobertura de prestación por cese de actividad a la Hermandad Nacional de Arquitectos (HNA)</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03. abr. 2020 Informe A. Jurídica del COAMU en relación al análisis jurídico y prestaciones de la HNA.</a:t>
            </a:r>
          </a:p>
          <a:p>
            <a:pPr marL="45720" indent="0">
              <a:buNone/>
            </a:pPr>
            <a:r>
              <a:rPr lang="es-ES" sz="1200" dirty="0">
                <a:latin typeface="Franklin Gothic Book"/>
                <a:cs typeface="Franklin Gothic Book"/>
              </a:rPr>
              <a:t>03.abr.2020 Carta2 de UP al Gobierno pidiendo "Apoyo Mutualistas", a instancias del CSCAE</a:t>
            </a:r>
          </a:p>
          <a:p>
            <a:pPr marL="45720" indent="0">
              <a:buNone/>
            </a:pPr>
            <a:r>
              <a:rPr lang="es-ES" sz="1200" dirty="0">
                <a:latin typeface="Franklin Gothic Book"/>
                <a:cs typeface="Franklin Gothic Book"/>
              </a:rPr>
              <a:t>13.abr.2020 Asesoría Jurídica: "Reconocimiento a los profesionales por cuenta propia, entre otros, arquitectos, que están integrados en mutualidades de previsión social de las mismas medidas de apoyo y prestaciones que el Gobierno ha adoptado para autónomos inscritos en el RETA con motivo del impacto económico y social del COVID-19”</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16.abr.2020 Envío alegaciones CEOE RDL 8/2020</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29. jun. 2020.- Extracto de la Orden de la Consejería de Empleo, Investigación y Universidades por la que se convocan subvenciones para el ejercicio 2020 dirigidas a trabajadores autónomos para paliar las pérdidas económicas ocasionadas por el COVID-19 BORM</a:t>
            </a:r>
          </a:p>
          <a:p>
            <a:pPr marL="45720" indent="0">
              <a:buNone/>
            </a:pPr>
            <a:endParaRPr lang="es-ES" sz="1200" dirty="0">
              <a:latin typeface="Franklin Gothic Book"/>
              <a:cs typeface="Franklin Gothic Book"/>
            </a:endParaRPr>
          </a:p>
          <a:p>
            <a:pPr marL="45720" indent="0">
              <a:buNone/>
            </a:pPr>
            <a:endParaRPr lang="es-ES" sz="1200" dirty="0">
              <a:latin typeface="Franklin Gothic Book"/>
              <a:cs typeface="Franklin Gothic Book"/>
            </a:endParaRPr>
          </a:p>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9</a:t>
            </a:fld>
            <a:endParaRPr lang="es-ES"/>
          </a:p>
        </p:txBody>
      </p:sp>
    </p:spTree>
    <p:extLst>
      <p:ext uri="{BB962C8B-B14F-4D97-AF65-F5344CB8AC3E}">
        <p14:creationId xmlns:p14="http://schemas.microsoft.com/office/powerpoint/2010/main" val="20763797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P1- NUEVA NORMALIDAD. SITUACION</a:t>
            </a:r>
            <a:r>
              <a:rPr lang="es-ES" baseline="0" dirty="0" smtClean="0"/>
              <a:t> COVID</a:t>
            </a:r>
          </a:p>
          <a:p>
            <a:r>
              <a:rPr lang="es-ES" baseline="0" dirty="0" smtClean="0"/>
              <a:t>P2- EXPLICACION PRESUPUESTO. ESTRATEGIA DE NO ERTE, MAS SERVICIOS</a:t>
            </a:r>
          </a:p>
          <a:p>
            <a:r>
              <a:rPr lang="es-ES" baseline="0" dirty="0" smtClean="0"/>
              <a:t>P3- YA FUE VOTADO. SERA PARA EL PROXIMO PRESUPUESTO, EN DICIEMBRE</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74</a:t>
            </a:fld>
            <a:endParaRPr lang="es-E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LA LABOR DE INVESTIGACION A PETICION DE COLEGIADOS. EJ ORIHUELA.</a:t>
            </a:r>
          </a:p>
          <a:p>
            <a:r>
              <a:rPr lang="es-ES" dirty="0" smtClean="0"/>
              <a:t>PETICION YA</a:t>
            </a:r>
            <a:r>
              <a:rPr lang="es-ES" baseline="0" dirty="0" smtClean="0"/>
              <a:t> A INSTITUCIONES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75</a:t>
            </a:fld>
            <a:endParaRPr lang="es-E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P6-  Convenio no contratación directa. COMO</a:t>
            </a:r>
            <a:r>
              <a:rPr lang="es-ES" baseline="0" dirty="0" smtClean="0"/>
              <a:t> la paz</a:t>
            </a:r>
            <a:endParaRPr lang="es-ES" dirty="0" smtClean="0"/>
          </a:p>
          <a:p>
            <a:r>
              <a:rPr lang="es-ES" dirty="0" smtClean="0"/>
              <a:t>P7-</a:t>
            </a:r>
            <a:r>
              <a:rPr lang="es-ES" baseline="0" dirty="0" smtClean="0"/>
              <a:t> Memoria de Gestión, noticias web, circulares, redes</a:t>
            </a:r>
          </a:p>
          <a:p>
            <a:r>
              <a:rPr lang="es-ES" baseline="0" dirty="0" smtClean="0"/>
              <a:t>P8- Formación, Consejería</a:t>
            </a:r>
          </a:p>
          <a:p>
            <a:r>
              <a:rPr lang="es-ES" baseline="0" dirty="0" smtClean="0"/>
              <a:t>P9-Recativación del sector. Colaboración público-privada, web vivienda protegida, bonificación </a:t>
            </a:r>
            <a:r>
              <a:rPr lang="es-ES" baseline="0" dirty="0" err="1" smtClean="0"/>
              <a:t>icio</a:t>
            </a:r>
            <a:r>
              <a:rPr lang="es-ES" baseline="0" dirty="0" smtClean="0"/>
              <a:t>, convenio </a:t>
            </a:r>
            <a:r>
              <a:rPr lang="es-ES" baseline="0" dirty="0" err="1" smtClean="0"/>
              <a:t>ayto</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76</a:t>
            </a:fld>
            <a:endParaRPr lang="es-E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45720" indent="0">
              <a:buNone/>
            </a:pPr>
            <a:endParaRPr lang="es-ES" sz="1200" dirty="0" smtClean="0">
              <a:latin typeface="Franklin Gothic Book"/>
              <a:cs typeface="Franklin Gothic Book"/>
            </a:endParaRPr>
          </a:p>
          <a:p>
            <a:pPr marL="45720" indent="0">
              <a:buNone/>
            </a:pPr>
            <a:r>
              <a:rPr lang="es-ES" sz="1200" dirty="0" smtClean="0">
                <a:latin typeface="Franklin Gothic Book"/>
                <a:cs typeface="Franklin Gothic Book"/>
              </a:rPr>
              <a:t>30.mar.2020</a:t>
            </a:r>
            <a:r>
              <a:rPr lang="es-ES" sz="1200" dirty="0">
                <a:latin typeface="Franklin Gothic Book"/>
                <a:cs typeface="Franklin Gothic Book"/>
              </a:rPr>
              <a:t>.- Diario La Verdad. Reportaje Patricia Reus. “Abrir las ventanas que corra el aire”</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07.abr.2020. Diario La Verdad. Reportaje Ester Monasterio. “El Mundo de Luz de Ester Monasterio”</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12.abr. 2020 Diario La Verdad. Artículo Decana “Viviendas e Infraestructuras más flexibles”</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20.abr.2020.- Diario La Verdad. Reportaje a la Decana. “Es una suerte tener una familia numerosa”.</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22.abr.2020 Diario La Verdad. Arquitectos de la Región analizan las actuales carencias y las soluciones para que las viviendas se adapten a situaciones de confinamiento como esta pandemia.</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24.mar.2020 Nota de prensa sobre la carta Gobierno pidiendo "Paralización ordenada de las obras“</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25.abr.2020 Diario La Verdad. Especial ABABOL. “Mi casa, mi santuario”</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03.may.2020. Diario La Verdad- Publicación COAMU. Especial GRACIAS</a:t>
            </a:r>
          </a:p>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10</a:t>
            </a:fld>
            <a:endParaRPr lang="es-ES"/>
          </a:p>
        </p:txBody>
      </p:sp>
    </p:spTree>
    <p:extLst>
      <p:ext uri="{BB962C8B-B14F-4D97-AF65-F5344CB8AC3E}">
        <p14:creationId xmlns:p14="http://schemas.microsoft.com/office/powerpoint/2010/main" val="37201681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45720" indent="0">
              <a:buNone/>
            </a:pPr>
            <a:r>
              <a:rPr lang="es-ES" sz="1200" dirty="0">
                <a:latin typeface="Franklin Gothic Book"/>
                <a:cs typeface="Franklin Gothic Book"/>
              </a:rPr>
              <a:t>30.mar.2020.- Diario La Verdad. Reportaje Patricia Reus. “Abrir las ventanas que corra el aire”</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07.abr.2020. Diario La Verdad. Reportaje Ester Monasterio. “El Mundo de Luz de Ester Monasterio”</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12.abr. 2020 Diario La Verdad. Artículo Decana “Viviendas e Infraestructuras más flexibles”</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20.abr.2020.- Diario La Verdad. Reportaje a la Decana. “Es una suerte tener una familia numerosa”.</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22.abr.2020 Diario La Verdad. Arquitectos de la Región analizan las actuales carencias y las soluciones para que las viviendas se adapten a situaciones de confinamiento como esta pandemia.</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24.mar.2020 Nota de prensa sobre la carta Gobierno pidiendo "Paralización ordenada de las obras“</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25.abr.2020 Diario La Verdad. Especial ABABOL. “Mi casa, mi santuario”</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03.may.2020. Diario La Verdad- Publicación COAMU. Especial GRACIAS</a:t>
            </a:r>
          </a:p>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11</a:t>
            </a:fld>
            <a:endParaRPr lang="es-ES"/>
          </a:p>
        </p:txBody>
      </p:sp>
    </p:spTree>
    <p:extLst>
      <p:ext uri="{BB962C8B-B14F-4D97-AF65-F5344CB8AC3E}">
        <p14:creationId xmlns:p14="http://schemas.microsoft.com/office/powerpoint/2010/main" val="5222857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45720" indent="0">
              <a:buNone/>
            </a:pPr>
            <a:r>
              <a:rPr lang="es-ES" sz="1200" dirty="0">
                <a:latin typeface="Franklin Gothic Book"/>
                <a:cs typeface="Franklin Gothic Book"/>
              </a:rPr>
              <a:t>30.mar.2020.- Diario La Verdad. Reportaje Patricia Reus. “Abrir las ventanas que corra el aire”</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07.abr.2020. Diario La Verdad. Reportaje Ester Monasterio. “El Mundo de Luz de Ester Monasterio”</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12.abr. 2020 Diario La Verdad. Artículo Decana “Viviendas e Infraestructuras más flexibles”</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20.abr.2020.- Diario La Verdad. Reportaje a la Decana. “Es una suerte tener una familia numerosa”.</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22.abr.2020 Diario La Verdad. Arquitectos de la Región analizan las actuales carencias y las soluciones para que las viviendas se adapten a situaciones de confinamiento como esta pandemia.</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24.mar.2020 Nota de prensa sobre la carta Gobierno pidiendo "Paralización ordenada de las obras“</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25.abr.2020 Diario La Verdad. Especial ABABOL. “Mi casa, mi santuario”</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03.may.2020. Diario La Verdad- Publicación COAMU. Especial GRACIAS</a:t>
            </a:r>
          </a:p>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12</a:t>
            </a:fld>
            <a:endParaRPr lang="es-ES"/>
          </a:p>
        </p:txBody>
      </p:sp>
    </p:spTree>
    <p:extLst>
      <p:ext uri="{BB962C8B-B14F-4D97-AF65-F5344CB8AC3E}">
        <p14:creationId xmlns:p14="http://schemas.microsoft.com/office/powerpoint/2010/main" val="5365514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45720" indent="0">
              <a:buNone/>
            </a:pPr>
            <a:r>
              <a:rPr lang="es-ES" sz="1200" dirty="0">
                <a:latin typeface="Franklin Gothic Book"/>
                <a:cs typeface="Franklin Gothic Book"/>
              </a:rPr>
              <a:t>30.mar.2020.- Diario La Verdad. Reportaje Patricia Reus. “Abrir las ventanas que corra el aire”</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07.abr.2020. Diario La Verdad. Reportaje Ester Monasterio. “El Mundo de Luz de Ester Monasterio”</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12.abr. 2020 Diario La Verdad. Artículo Decana “Viviendas e Infraestructuras más flexibles”</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20.abr.2020.- Diario La Verdad. Reportaje a la Decana. “Es una suerte tener una familia numerosa”.</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22.abr.2020 Diario La Verdad. Arquitectos de la Región analizan las actuales carencias y las soluciones para que las viviendas se adapten a situaciones de confinamiento como esta pandemia.</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24.mar.2020 Nota de prensa sobre la carta Gobierno pidiendo "Paralización ordenada de las obras“</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25.abr.2020 Diario La Verdad. Especial ABABOL. “Mi casa, mi santuario”</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03.may.2020. Diario La Verdad- Publicación COAMU. Especial GRACIAS</a:t>
            </a:r>
          </a:p>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13</a:t>
            </a:fld>
            <a:endParaRPr lang="es-ES"/>
          </a:p>
        </p:txBody>
      </p:sp>
    </p:spTree>
    <p:extLst>
      <p:ext uri="{BB962C8B-B14F-4D97-AF65-F5344CB8AC3E}">
        <p14:creationId xmlns:p14="http://schemas.microsoft.com/office/powerpoint/2010/main" val="24740162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45720" indent="0">
              <a:buNone/>
            </a:pPr>
            <a:r>
              <a:rPr lang="es-ES" sz="1200" dirty="0">
                <a:latin typeface="Franklin Gothic Book"/>
                <a:cs typeface="Franklin Gothic Book"/>
              </a:rPr>
              <a:t>30.mar.2020.- Diario La Verdad. Reportaje Patricia Reus. “Abrir las ventanas que corra el aire”</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07.abr.2020. Diario La Verdad. Reportaje Ester Monasterio. “El Mundo de Luz de Ester Monasterio”</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12.abr. 2020 Diario La Verdad. Artículo Decana “Viviendas e Infraestructuras más flexibles”</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20.abr.2020.- Diario La Verdad. Reportaje a la Decana. “Es una suerte tener una familia numerosa”.</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22.abr.2020 Diario La Verdad. Arquitectos de la Región analizan las actuales carencias y las soluciones para que las viviendas se adapten a situaciones de confinamiento como esta pandemia.</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24.mar.2020 Nota de prensa sobre la carta Gobierno pidiendo "Paralización ordenada de las obras“</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25.abr.2020 Diario La Verdad. Especial ABABOL. “Mi casa, mi santuario”</a:t>
            </a:r>
          </a:p>
          <a:p>
            <a:pPr marL="45720" indent="0">
              <a:buNone/>
            </a:pPr>
            <a:endParaRPr lang="es-ES" sz="1200" dirty="0">
              <a:latin typeface="Franklin Gothic Book"/>
              <a:cs typeface="Franklin Gothic Book"/>
            </a:endParaRPr>
          </a:p>
          <a:p>
            <a:pPr marL="45720" indent="0">
              <a:buNone/>
            </a:pPr>
            <a:r>
              <a:rPr lang="es-ES" sz="1200" dirty="0">
                <a:latin typeface="Franklin Gothic Book"/>
                <a:cs typeface="Franklin Gothic Book"/>
              </a:rPr>
              <a:t>03.may.2020. Diario La Verdad- Publicación COAMU. Especial GRACIAS</a:t>
            </a:r>
          </a:p>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14</a:t>
            </a:fld>
            <a:endParaRPr lang="es-ES"/>
          </a:p>
        </p:txBody>
      </p:sp>
    </p:spTree>
    <p:extLst>
      <p:ext uri="{BB962C8B-B14F-4D97-AF65-F5344CB8AC3E}">
        <p14:creationId xmlns:p14="http://schemas.microsoft.com/office/powerpoint/2010/main" val="2708365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Rectangle 6"/>
          <p:cNvSpPr/>
          <p:nvPr/>
        </p:nvSpPr>
        <p:spPr>
          <a:xfrm>
            <a:off x="7010400" y="114299"/>
            <a:ext cx="1981200" cy="49171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15442"/>
            <a:ext cx="6705600" cy="49149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1539720"/>
            <a:ext cx="1981200" cy="13716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34D8DEE8-7A87-4E01-8ADE-4C49CDD43F74}" type="datetime1">
              <a:rPr lang="en-US" smtClean="0"/>
              <a:pPr/>
              <a:t>30/7/20</a:t>
            </a:fld>
            <a:endParaRPr lang="en-US" dirty="0"/>
          </a:p>
        </p:txBody>
      </p:sp>
      <p:sp>
        <p:nvSpPr>
          <p:cNvPr id="11" name="Slide Number Placeholder 10"/>
          <p:cNvSpPr>
            <a:spLocks noGrp="1"/>
          </p:cNvSpPr>
          <p:nvPr>
            <p:ph type="sldNum" sz="quarter" idx="11"/>
          </p:nvPr>
        </p:nvSpPr>
        <p:spPr/>
        <p:txBody>
          <a:bodyPr/>
          <a:lstStyle>
            <a:lvl1pPr>
              <a:defRPr>
                <a:solidFill>
                  <a:srgbClr val="FFFFFF"/>
                </a:solidFill>
              </a:defRPr>
            </a:lvl1pPr>
          </a:lstStyle>
          <a:p>
            <a:pPr algn="r"/>
            <a:fld id="{F7886C9C-DC18-4195-8FD5-A50AA931D419}" type="slidenum">
              <a:rPr lang="en-US" smtClean="0"/>
              <a:pPr algn="r"/>
              <a:t>‹Nr.›</a:t>
            </a:fld>
            <a:endParaRPr lang="en-US" dirty="0"/>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dirty="0"/>
          </a:p>
        </p:txBody>
      </p:sp>
      <p:sp>
        <p:nvSpPr>
          <p:cNvPr id="13" name="Title 12"/>
          <p:cNvSpPr>
            <a:spLocks noGrp="1"/>
          </p:cNvSpPr>
          <p:nvPr>
            <p:ph type="title"/>
          </p:nvPr>
        </p:nvSpPr>
        <p:spPr>
          <a:xfrm>
            <a:off x="457200" y="1539720"/>
            <a:ext cx="6324600" cy="1371600"/>
          </a:xfrm>
        </p:spPr>
        <p:txBody>
          <a:bodyPr/>
          <a:lstStyle>
            <a:lvl1pPr algn="r">
              <a:defRPr sz="4200" spc="150" baseline="0"/>
            </a:lvl1pPr>
          </a:lstStyle>
          <a:p>
            <a:r>
              <a:rPr lang="es-ES_tradnl"/>
              <a:t>Clic para editar título</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a:p>
        </p:txBody>
      </p:sp>
      <p:sp>
        <p:nvSpPr>
          <p:cNvPr id="3" name="Vertical Text Placeholder 2"/>
          <p:cNvSpPr>
            <a:spLocks noGrp="1"/>
          </p:cNvSpPr>
          <p:nvPr>
            <p:ph type="body" orient="vert" idx="1"/>
          </p:nvPr>
        </p:nvSpPr>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Date Placeholder 3"/>
          <p:cNvSpPr>
            <a:spLocks noGrp="1"/>
          </p:cNvSpPr>
          <p:nvPr>
            <p:ph type="dt" sz="half" idx="10"/>
          </p:nvPr>
        </p:nvSpPr>
        <p:spPr/>
        <p:txBody>
          <a:bodyPr/>
          <a:lstStyle/>
          <a:p>
            <a:fld id="{7F8F9461-E3EB-40CD-B93F-E5CBBBD8E0BA}" type="datetimeFigureOut">
              <a:rPr lang="en-US" smtClean="0"/>
              <a:pPr/>
              <a:t>30/7/20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EA7543-9AAE-4E9F-B28C-4FCCFD07D42B}" type="slidenum">
              <a:rPr lang="en-US" smtClean="0"/>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7" name="Rectangle 6"/>
          <p:cNvSpPr/>
          <p:nvPr/>
        </p:nvSpPr>
        <p:spPr>
          <a:xfrm>
            <a:off x="152400" y="110489"/>
            <a:ext cx="6705600" cy="491718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10489"/>
            <a:ext cx="1956046" cy="49171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05979"/>
            <a:ext cx="1676400" cy="4388644"/>
          </a:xfrm>
        </p:spPr>
        <p:txBody>
          <a:bodyPr vert="eaVert"/>
          <a:lstStyle/>
          <a:p>
            <a:r>
              <a:rPr lang="es-ES_tradnl"/>
              <a:t>Clic para editar título</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4" name="Date Placeholder 3"/>
          <p:cNvSpPr>
            <a:spLocks noGrp="1"/>
          </p:cNvSpPr>
          <p:nvPr>
            <p:ph type="dt" sz="half" idx="10"/>
          </p:nvPr>
        </p:nvSpPr>
        <p:spPr/>
        <p:txBody>
          <a:bodyPr/>
          <a:lstStyle/>
          <a:p>
            <a:fld id="{60578FA3-38AD-400D-A4D2-18E8EF129E5F}" type="datetime1">
              <a:rPr lang="en-US" smtClean="0"/>
              <a:pPr/>
              <a:t>30/7/20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F7886C9C-DC18-4195-8FD5-A50AA931D419}" type="slidenum">
              <a:rPr lang="en-US" smtClean="0"/>
              <a:pPr/>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4" name="Date Placeholder 3"/>
          <p:cNvSpPr>
            <a:spLocks noGrp="1"/>
          </p:cNvSpPr>
          <p:nvPr>
            <p:ph type="dt" sz="half" idx="10"/>
          </p:nvPr>
        </p:nvSpPr>
        <p:spPr/>
        <p:txBody>
          <a:bodyPr/>
          <a:lstStyle/>
          <a:p>
            <a:fld id="{A2EFF424-F111-43CB-9C75-D52325012943}" type="datetime1">
              <a:rPr lang="en-US" smtClean="0"/>
              <a:pPr/>
              <a:t>30/7/20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886C9C-DC18-4195-8FD5-A50AA931D419}" type="slidenum">
              <a:rPr lang="en-US" smtClean="0"/>
              <a:pPr/>
              <a:t>‹Nr.›</a:t>
            </a:fld>
            <a:endParaRPr lang="en-US"/>
          </a:p>
        </p:txBody>
      </p:sp>
      <p:sp>
        <p:nvSpPr>
          <p:cNvPr id="7" name="Title 6"/>
          <p:cNvSpPr>
            <a:spLocks noGrp="1"/>
          </p:cNvSpPr>
          <p:nvPr>
            <p:ph type="title"/>
          </p:nvPr>
        </p:nvSpPr>
        <p:spPr/>
        <p:txBody>
          <a:bodyPr/>
          <a:lstStyle/>
          <a:p>
            <a:r>
              <a:rPr lang="es-ES_tradnl"/>
              <a:t>Clic para editar título</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7" name="Rectangle 6"/>
          <p:cNvSpPr/>
          <p:nvPr/>
        </p:nvSpPr>
        <p:spPr>
          <a:xfrm>
            <a:off x="7010400" y="114299"/>
            <a:ext cx="1981200" cy="49171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15442"/>
            <a:ext cx="6705600" cy="4914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800" y="2169208"/>
            <a:ext cx="1600201" cy="123444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9" name="Date Placeholder 8"/>
          <p:cNvSpPr>
            <a:spLocks noGrp="1"/>
          </p:cNvSpPr>
          <p:nvPr>
            <p:ph type="dt" sz="half" idx="10"/>
          </p:nvPr>
        </p:nvSpPr>
        <p:spPr/>
        <p:txBody>
          <a:bodyPr/>
          <a:lstStyle>
            <a:lvl1pPr>
              <a:defRPr>
                <a:solidFill>
                  <a:srgbClr val="FFFFFF"/>
                </a:solidFill>
              </a:defRPr>
            </a:lvl1pPr>
          </a:lstStyle>
          <a:p>
            <a:fld id="{74A8BBF0-342D-409A-9C0A-B1B451E92883}" type="datetime1">
              <a:rPr lang="en-US" smtClean="0"/>
              <a:pPr/>
              <a:t>30/7/20</a:t>
            </a:fld>
            <a:endParaRPr lang="en-US" dirty="0"/>
          </a:p>
        </p:txBody>
      </p:sp>
      <p:sp>
        <p:nvSpPr>
          <p:cNvPr id="10" name="Slide Number Placeholder 9"/>
          <p:cNvSpPr>
            <a:spLocks noGrp="1"/>
          </p:cNvSpPr>
          <p:nvPr>
            <p:ph type="sldNum" sz="quarter" idx="11"/>
          </p:nvPr>
        </p:nvSpPr>
        <p:spPr/>
        <p:txBody>
          <a:bodyPr/>
          <a:lstStyle>
            <a:lvl1pPr>
              <a:defRPr>
                <a:solidFill>
                  <a:schemeClr val="bg2"/>
                </a:solidFill>
              </a:defRPr>
            </a:lvl1pPr>
          </a:lstStyle>
          <a:p>
            <a:pPr algn="r"/>
            <a:fld id="{F7886C9C-DC18-4195-8FD5-A50AA931D419}" type="slidenum">
              <a:rPr lang="en-US" smtClean="0"/>
              <a:pPr algn="r"/>
              <a:t>‹Nr.›</a:t>
            </a:fld>
            <a:endParaRPr lang="en-US" dirty="0"/>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dirty="0"/>
          </a:p>
        </p:txBody>
      </p:sp>
      <p:sp>
        <p:nvSpPr>
          <p:cNvPr id="12" name="Title 11"/>
          <p:cNvSpPr>
            <a:spLocks noGrp="1"/>
          </p:cNvSpPr>
          <p:nvPr>
            <p:ph type="title"/>
          </p:nvPr>
        </p:nvSpPr>
        <p:spPr>
          <a:xfrm>
            <a:off x="381000" y="2169208"/>
            <a:ext cx="6324600" cy="1234440"/>
          </a:xfrm>
        </p:spPr>
        <p:txBody>
          <a:bodyPr/>
          <a:lstStyle>
            <a:lvl1pPr algn="r">
              <a:defRPr sz="4200" spc="150" baseline="0"/>
            </a:lvl1pPr>
          </a:lstStyle>
          <a:p>
            <a:r>
              <a:rPr lang="es-ES_tradnl"/>
              <a:t>Clic para editar título</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89304"/>
            <a:ext cx="4038600" cy="330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4" name="Content Placeholder 3"/>
          <p:cNvSpPr>
            <a:spLocks noGrp="1"/>
          </p:cNvSpPr>
          <p:nvPr>
            <p:ph sz="half" idx="2"/>
          </p:nvPr>
        </p:nvSpPr>
        <p:spPr>
          <a:xfrm>
            <a:off x="4648200" y="1289304"/>
            <a:ext cx="4038600" cy="330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5" name="Date Placeholder 4"/>
          <p:cNvSpPr>
            <a:spLocks noGrp="1"/>
          </p:cNvSpPr>
          <p:nvPr>
            <p:ph type="dt" sz="half" idx="10"/>
          </p:nvPr>
        </p:nvSpPr>
        <p:spPr/>
        <p:txBody>
          <a:bodyPr/>
          <a:lstStyle/>
          <a:p>
            <a:fld id="{345DA190-4BDC-4D39-B5BB-A14B3E8B1B3D}" type="datetime1">
              <a:rPr lang="en-US" smtClean="0"/>
              <a:pPr/>
              <a:t>30/7/20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886C9C-DC18-4195-8FD5-A50AA931D419}" type="slidenum">
              <a:rPr lang="en-US" smtClean="0"/>
              <a:pPr/>
              <a:t>‹Nr.›</a:t>
            </a:fld>
            <a:endParaRPr lang="en-US"/>
          </a:p>
        </p:txBody>
      </p:sp>
      <p:sp>
        <p:nvSpPr>
          <p:cNvPr id="8" name="Title 7"/>
          <p:cNvSpPr>
            <a:spLocks noGrp="1"/>
          </p:cNvSpPr>
          <p:nvPr>
            <p:ph type="title"/>
          </p:nvPr>
        </p:nvSpPr>
        <p:spPr/>
        <p:txBody>
          <a:bodyPr/>
          <a:lstStyle/>
          <a:p>
            <a:r>
              <a:rPr lang="es-ES_tradnl"/>
              <a:t>Clic para editar título</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91828"/>
            <a:ext cx="4040188" cy="47982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Content Placeholder 3"/>
          <p:cNvSpPr>
            <a:spLocks noGrp="1"/>
          </p:cNvSpPr>
          <p:nvPr>
            <p:ph sz="half" idx="2"/>
          </p:nvPr>
        </p:nvSpPr>
        <p:spPr>
          <a:xfrm>
            <a:off x="457200" y="1828800"/>
            <a:ext cx="4040188" cy="27658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5" name="Text Placeholder 4"/>
          <p:cNvSpPr>
            <a:spLocks noGrp="1"/>
          </p:cNvSpPr>
          <p:nvPr>
            <p:ph type="body" sz="quarter" idx="3"/>
          </p:nvPr>
        </p:nvSpPr>
        <p:spPr>
          <a:xfrm>
            <a:off x="4645026" y="1291828"/>
            <a:ext cx="4041775" cy="47982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Content Placeholder 5"/>
          <p:cNvSpPr>
            <a:spLocks noGrp="1"/>
          </p:cNvSpPr>
          <p:nvPr>
            <p:ph sz="quarter" idx="4"/>
          </p:nvPr>
        </p:nvSpPr>
        <p:spPr>
          <a:xfrm>
            <a:off x="4645026" y="1828800"/>
            <a:ext cx="4041775" cy="27658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7" name="Date Placeholder 6"/>
          <p:cNvSpPr>
            <a:spLocks noGrp="1"/>
          </p:cNvSpPr>
          <p:nvPr>
            <p:ph type="dt" sz="half" idx="10"/>
          </p:nvPr>
        </p:nvSpPr>
        <p:spPr/>
        <p:txBody>
          <a:bodyPr/>
          <a:lstStyle/>
          <a:p>
            <a:fld id="{581D52F2-9B11-4FC0-9217-7D20B3AC9849}" type="datetime1">
              <a:rPr lang="en-US" smtClean="0"/>
              <a:pPr/>
              <a:t>30/7/20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886C9C-DC18-4195-8FD5-A50AA931D419}" type="slidenum">
              <a:rPr lang="en-US" smtClean="0"/>
              <a:pPr/>
              <a:t>‹Nr.›</a:t>
            </a:fld>
            <a:endParaRPr lang="en-US"/>
          </a:p>
        </p:txBody>
      </p:sp>
      <p:sp>
        <p:nvSpPr>
          <p:cNvPr id="10" name="Title 9"/>
          <p:cNvSpPr>
            <a:spLocks noGrp="1"/>
          </p:cNvSpPr>
          <p:nvPr>
            <p:ph type="title"/>
          </p:nvPr>
        </p:nvSpPr>
        <p:spPr/>
        <p:txBody>
          <a:bodyPr/>
          <a:lstStyle/>
          <a:p>
            <a:r>
              <a:rPr lang="es-ES_tradnl"/>
              <a:t>Clic para editar título</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CF13737-8506-438E-ABC0-0BE7E06DCCA6}" type="datetime1">
              <a:rPr lang="en-US" smtClean="0"/>
              <a:pPr/>
              <a:t>30/7/20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886C9C-DC18-4195-8FD5-A50AA931D419}" type="slidenum">
              <a:rPr lang="en-US" smtClean="0"/>
              <a:pPr/>
              <a:t>‹Nr.›</a:t>
            </a:fld>
            <a:endParaRPr lang="en-US"/>
          </a:p>
        </p:txBody>
      </p:sp>
      <p:sp>
        <p:nvSpPr>
          <p:cNvPr id="6" name="Title 5"/>
          <p:cNvSpPr>
            <a:spLocks noGrp="1"/>
          </p:cNvSpPr>
          <p:nvPr>
            <p:ph type="title"/>
          </p:nvPr>
        </p:nvSpPr>
        <p:spPr/>
        <p:txBody>
          <a:bodyPr/>
          <a:lstStyle/>
          <a:p>
            <a:r>
              <a:rPr lang="es-ES_tradnl"/>
              <a:t>Clic para editar título</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5" name="Rectangle 4"/>
          <p:cNvSpPr/>
          <p:nvPr/>
        </p:nvSpPr>
        <p:spPr>
          <a:xfrm>
            <a:off x="152400" y="113189"/>
            <a:ext cx="8831802" cy="491718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941D58AA-1C84-40C9-BFEE-631CCB17636C}" type="datetime1">
              <a:rPr lang="en-US" smtClean="0"/>
              <a:pPr/>
              <a:t>30/7/20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886C9C-DC18-4195-8FD5-A50AA931D419}" type="slidenum">
              <a:rPr lang="en-US" smtClean="0"/>
              <a:pPr/>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51435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13157"/>
            <a:ext cx="1981200" cy="49171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14300"/>
            <a:ext cx="6705600" cy="4914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228600"/>
            <a:ext cx="586740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Text Placeholder 3"/>
          <p:cNvSpPr>
            <a:spLocks noGrp="1"/>
          </p:cNvSpPr>
          <p:nvPr>
            <p:ph type="body" sz="half" idx="2"/>
          </p:nvPr>
        </p:nvSpPr>
        <p:spPr>
          <a:xfrm>
            <a:off x="7159752" y="1597914"/>
            <a:ext cx="1673352" cy="2112264"/>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Date Placeholder 4"/>
          <p:cNvSpPr>
            <a:spLocks noGrp="1"/>
          </p:cNvSpPr>
          <p:nvPr>
            <p:ph type="dt" sz="half" idx="10"/>
          </p:nvPr>
        </p:nvSpPr>
        <p:spPr/>
        <p:txBody>
          <a:bodyPr/>
          <a:lstStyle/>
          <a:p>
            <a:fld id="{936542C1-4E96-413B-B72E-6C4B39D85C9D}" type="datetime1">
              <a:rPr lang="en-US" smtClean="0"/>
              <a:pPr/>
              <a:t>30/7/20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F7886C9C-DC18-4195-8FD5-A50AA931D419}" type="slidenum">
              <a:rPr lang="en-US" smtClean="0"/>
              <a:pPr/>
              <a:t>‹Nr.›</a:t>
            </a:fld>
            <a:endParaRPr lang="en-US" dirty="0"/>
          </a:p>
        </p:txBody>
      </p:sp>
      <p:sp>
        <p:nvSpPr>
          <p:cNvPr id="11" name="Title 10"/>
          <p:cNvSpPr>
            <a:spLocks noGrp="1"/>
          </p:cNvSpPr>
          <p:nvPr>
            <p:ph type="title"/>
          </p:nvPr>
        </p:nvSpPr>
        <p:spPr>
          <a:xfrm>
            <a:off x="7159752" y="342900"/>
            <a:ext cx="1675660" cy="1255014"/>
          </a:xfrm>
        </p:spPr>
        <p:txBody>
          <a:bodyPr anchor="b"/>
          <a:lstStyle>
            <a:lvl1pPr algn="l">
              <a:defRPr sz="2000" spc="150" baseline="0"/>
            </a:lvl1pPr>
          </a:lstStyle>
          <a:p>
            <a:r>
              <a:rPr lang="es-ES_tradnl"/>
              <a:t>Clic para editar título</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51435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13157"/>
            <a:ext cx="1981200" cy="49171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14300"/>
            <a:ext cx="6705600" cy="49149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_tradnl"/>
              <a:t>Arrastre la imagen al marcador de posición o haga clic en el icono para agregar</a:t>
            </a:r>
            <a:endParaRPr lang="en-US" dirty="0"/>
          </a:p>
        </p:txBody>
      </p:sp>
      <p:sp>
        <p:nvSpPr>
          <p:cNvPr id="4" name="Text Placeholder 3"/>
          <p:cNvSpPr>
            <a:spLocks noGrp="1"/>
          </p:cNvSpPr>
          <p:nvPr>
            <p:ph type="body" sz="half" idx="2"/>
          </p:nvPr>
        </p:nvSpPr>
        <p:spPr>
          <a:xfrm>
            <a:off x="7162800" y="1600200"/>
            <a:ext cx="1676400" cy="222885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Date Placeholder 4"/>
          <p:cNvSpPr>
            <a:spLocks noGrp="1"/>
          </p:cNvSpPr>
          <p:nvPr>
            <p:ph type="dt" sz="half" idx="10"/>
          </p:nvPr>
        </p:nvSpPr>
        <p:spPr/>
        <p:txBody>
          <a:bodyPr/>
          <a:lstStyle/>
          <a:p>
            <a:fld id="{F0542AA2-D442-471A-9D69-80392E1E581D}" type="datetime1">
              <a:rPr lang="en-US" smtClean="0"/>
              <a:pPr/>
              <a:t>30/7/20</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886C9C-DC18-4195-8FD5-A50AA931D419}" type="slidenum">
              <a:rPr lang="en-US" smtClean="0"/>
              <a:pPr/>
              <a:t>‹Nr.›</a:t>
            </a:fld>
            <a:endParaRPr lang="en-US"/>
          </a:p>
        </p:txBody>
      </p:sp>
      <p:sp>
        <p:nvSpPr>
          <p:cNvPr id="10" name="Title 9"/>
          <p:cNvSpPr>
            <a:spLocks noGrp="1"/>
          </p:cNvSpPr>
          <p:nvPr>
            <p:ph type="title"/>
          </p:nvPr>
        </p:nvSpPr>
        <p:spPr>
          <a:xfrm>
            <a:off x="7162800" y="345186"/>
            <a:ext cx="1676400" cy="1255014"/>
          </a:xfrm>
        </p:spPr>
        <p:txBody>
          <a:bodyPr anchor="b"/>
          <a:lstStyle>
            <a:lvl1pPr algn="l">
              <a:defRPr sz="2000" spc="150" baseline="0">
                <a:solidFill>
                  <a:schemeClr val="tx2"/>
                </a:solidFill>
              </a:defRPr>
            </a:lvl1pPr>
          </a:lstStyle>
          <a:p>
            <a:r>
              <a:rPr lang="es-ES_tradnl"/>
              <a:t>Clic para editar título</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226228"/>
            <a:ext cx="8831802" cy="378410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14301"/>
            <a:ext cx="8814047" cy="100983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266885"/>
            <a:ext cx="8381260" cy="790796"/>
          </a:xfrm>
          <a:prstGeom prst="rect">
            <a:avLst/>
          </a:prstGeom>
        </p:spPr>
        <p:txBody>
          <a:bodyPr vert="horz" lIns="91440" tIns="45720" rIns="91440" bIns="45720" rtlCol="0" anchor="ctr">
            <a:noAutofit/>
          </a:bodyPr>
          <a:lstStyle/>
          <a:p>
            <a:r>
              <a:rPr lang="es-ES_tradnl"/>
              <a:t>Clic para editar título</a:t>
            </a:r>
            <a:endParaRPr lang="en-US" dirty="0"/>
          </a:p>
        </p:txBody>
      </p:sp>
      <p:sp>
        <p:nvSpPr>
          <p:cNvPr id="3" name="Text Placeholder 2"/>
          <p:cNvSpPr>
            <a:spLocks noGrp="1"/>
          </p:cNvSpPr>
          <p:nvPr>
            <p:ph type="body" idx="1"/>
          </p:nvPr>
        </p:nvSpPr>
        <p:spPr>
          <a:xfrm>
            <a:off x="381000" y="1289303"/>
            <a:ext cx="8407893" cy="3305556"/>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4" name="Date Placeholder 3"/>
          <p:cNvSpPr>
            <a:spLocks noGrp="1"/>
          </p:cNvSpPr>
          <p:nvPr>
            <p:ph type="dt" sz="half" idx="2"/>
          </p:nvPr>
        </p:nvSpPr>
        <p:spPr>
          <a:xfrm>
            <a:off x="370888" y="4767263"/>
            <a:ext cx="2133600" cy="205740"/>
          </a:xfrm>
          <a:prstGeom prst="rect">
            <a:avLst/>
          </a:prstGeom>
        </p:spPr>
        <p:txBody>
          <a:bodyPr vert="horz" lIns="91440" tIns="45720" rIns="91440" bIns="45720" rtlCol="0" anchor="ctr"/>
          <a:lstStyle>
            <a:lvl1pPr algn="l">
              <a:defRPr sz="1100">
                <a:solidFill>
                  <a:schemeClr val="tx2"/>
                </a:solidFill>
              </a:defRPr>
            </a:lvl1pPr>
          </a:lstStyle>
          <a:p>
            <a:fld id="{EC43563C-D9B3-4432-B336-144C997D6215}" type="datetime1">
              <a:rPr lang="en-US" smtClean="0"/>
              <a:pPr/>
              <a:t>30/7/20</a:t>
            </a:fld>
            <a:endParaRPr lang="en-US" dirty="0"/>
          </a:p>
        </p:txBody>
      </p:sp>
      <p:sp>
        <p:nvSpPr>
          <p:cNvPr id="5" name="Footer Placeholder 4"/>
          <p:cNvSpPr>
            <a:spLocks noGrp="1"/>
          </p:cNvSpPr>
          <p:nvPr>
            <p:ph type="ftr" sz="quarter" idx="3"/>
          </p:nvPr>
        </p:nvSpPr>
        <p:spPr>
          <a:xfrm>
            <a:off x="3048000" y="4767263"/>
            <a:ext cx="3352800" cy="205740"/>
          </a:xfrm>
          <a:prstGeom prst="rect">
            <a:avLst/>
          </a:prstGeom>
        </p:spPr>
        <p:txBody>
          <a:bodyPr vert="horz" lIns="91440" tIns="45720" rIns="91440" bIns="45720" rtlCol="0" anchor="ctr"/>
          <a:lstStyle>
            <a:lvl1pPr algn="ctr">
              <a:defRPr sz="1100">
                <a:solidFill>
                  <a:schemeClr val="tx2"/>
                </a:solidFill>
              </a:defRPr>
            </a:lvl1pPr>
          </a:lstStyle>
          <a:p>
            <a:endParaRPr lang="en-US" dirty="0"/>
          </a:p>
        </p:txBody>
      </p:sp>
      <p:sp>
        <p:nvSpPr>
          <p:cNvPr id="6" name="Slide Number Placeholder 5"/>
          <p:cNvSpPr>
            <a:spLocks noGrp="1"/>
          </p:cNvSpPr>
          <p:nvPr>
            <p:ph type="sldNum" sz="quarter" idx="4"/>
          </p:nvPr>
        </p:nvSpPr>
        <p:spPr>
          <a:xfrm>
            <a:off x="8234680" y="4766310"/>
            <a:ext cx="582966" cy="205740"/>
          </a:xfrm>
          <a:prstGeom prst="rect">
            <a:avLst/>
          </a:prstGeom>
          <a:ln w="19050">
            <a:noFill/>
          </a:ln>
        </p:spPr>
        <p:txBody>
          <a:bodyPr vert="horz" lIns="91440" tIns="45720" rIns="91440" bIns="45720" rtlCol="0" anchor="ctr"/>
          <a:lstStyle>
            <a:lvl1pPr algn="ctr">
              <a:defRPr sz="1100">
                <a:solidFill>
                  <a:schemeClr val="tx2"/>
                </a:solidFill>
              </a:defRPr>
            </a:lvl1pPr>
          </a:lstStyle>
          <a:p>
            <a:pPr algn="r"/>
            <a:fld id="{F7886C9C-DC18-4195-8FD5-A50AA931D419}" type="slidenum">
              <a:rPr lang="en-US" smtClean="0"/>
              <a:pPr algn="r"/>
              <a:t>‹Nr.›</a:t>
            </a:fld>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1.jpeg"/><Relationship Id="rId6" Type="http://schemas.openxmlformats.org/officeDocument/2006/relationships/image" Target="../media/image12.jpeg"/><Relationship Id="rId1" Type="http://schemas.openxmlformats.org/officeDocument/2006/relationships/slideLayout" Target="../slideLayouts/slideLayout8.xml"/><Relationship Id="rId2" Type="http://schemas.openxmlformats.org/officeDocument/2006/relationships/notesSlide" Target="../notesSlides/notesSlide5.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3.jpeg"/><Relationship Id="rId6" Type="http://schemas.openxmlformats.org/officeDocument/2006/relationships/image" Target="../media/image14.jpeg"/><Relationship Id="rId7" Type="http://schemas.openxmlformats.org/officeDocument/2006/relationships/image" Target="../media/image15.jpeg"/><Relationship Id="rId1" Type="http://schemas.openxmlformats.org/officeDocument/2006/relationships/slideLayout" Target="../slideLayouts/slideLayout8.xml"/><Relationship Id="rId2" Type="http://schemas.openxmlformats.org/officeDocument/2006/relationships/notesSlide" Target="../notesSlides/notesSlide6.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6.jpeg"/><Relationship Id="rId6" Type="http://schemas.openxmlformats.org/officeDocument/2006/relationships/image" Target="../media/image17.jpeg"/><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8.jpeg"/><Relationship Id="rId6" Type="http://schemas.openxmlformats.org/officeDocument/2006/relationships/image" Target="../media/image19.jpeg"/><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20.jpeg"/><Relationship Id="rId6" Type="http://schemas.openxmlformats.org/officeDocument/2006/relationships/image" Target="../media/image21.jpeg"/><Relationship Id="rId1" Type="http://schemas.openxmlformats.org/officeDocument/2006/relationships/slideLayout" Target="../slideLayouts/slideLayout8.xml"/><Relationship Id="rId2"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22.jpeg"/><Relationship Id="rId6" Type="http://schemas.openxmlformats.org/officeDocument/2006/relationships/image" Target="../media/image23.jpeg"/><Relationship Id="rId1" Type="http://schemas.openxmlformats.org/officeDocument/2006/relationships/slideLayout" Target="../slideLayouts/slideLayout8.xml"/><Relationship Id="rId2"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24.jpeg"/><Relationship Id="rId6" Type="http://schemas.openxmlformats.org/officeDocument/2006/relationships/image" Target="../media/image25.jpeg"/><Relationship Id="rId1" Type="http://schemas.openxmlformats.org/officeDocument/2006/relationships/slideLayout" Target="../slideLayouts/slideLayout8.xml"/><Relationship Id="rId2"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26.jpeg"/><Relationship Id="rId1" Type="http://schemas.openxmlformats.org/officeDocument/2006/relationships/slideLayout" Target="../slideLayouts/slideLayout8.xml"/><Relationship Id="rId2" Type="http://schemas.openxmlformats.org/officeDocument/2006/relationships/notesSlide" Target="../notesSlides/notesSlide1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27.png"/><Relationship Id="rId1" Type="http://schemas.openxmlformats.org/officeDocument/2006/relationships/slideLayout" Target="../slideLayouts/slideLayout8.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slideLayout" Target="../slideLayouts/slideLayout3.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28.jpeg"/><Relationship Id="rId6" Type="http://schemas.openxmlformats.org/officeDocument/2006/relationships/image" Target="../media/image29.jpeg"/><Relationship Id="rId7" Type="http://schemas.openxmlformats.org/officeDocument/2006/relationships/image" Target="../media/image30.jpeg"/><Relationship Id="rId8" Type="http://schemas.openxmlformats.org/officeDocument/2006/relationships/image" Target="../media/image31.jpeg"/><Relationship Id="rId1" Type="http://schemas.openxmlformats.org/officeDocument/2006/relationships/slideLayout" Target="../slideLayouts/slideLayout8.xml"/><Relationship Id="rId2"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32.jpeg"/><Relationship Id="rId6" Type="http://schemas.openxmlformats.org/officeDocument/2006/relationships/image" Target="../media/image33.jpeg"/><Relationship Id="rId1" Type="http://schemas.openxmlformats.org/officeDocument/2006/relationships/slideLayout" Target="../slideLayouts/slideLayout8.xml"/><Relationship Id="rId2" Type="http://schemas.openxmlformats.org/officeDocument/2006/relationships/notesSlide" Target="../notesSlides/notesSlide16.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34.png"/><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35.png"/><Relationship Id="rId1" Type="http://schemas.openxmlformats.org/officeDocument/2006/relationships/slideLayout" Target="../slideLayouts/slideLayout8.xml"/><Relationship Id="rId2" Type="http://schemas.openxmlformats.org/officeDocument/2006/relationships/notesSlide" Target="../notesSlides/notesSlide17.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36.emf"/><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37.png"/><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38.jpeg"/><Relationship Id="rId1" Type="http://schemas.openxmlformats.org/officeDocument/2006/relationships/slideLayout" Target="../slideLayouts/slideLayout8.xml"/><Relationship Id="rId2" Type="http://schemas.openxmlformats.org/officeDocument/2006/relationships/notesSlide" Target="../notesSlides/notesSlide18.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39.png"/><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0.png"/><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8.xml"/><Relationship Id="rId2" Type="http://schemas.openxmlformats.org/officeDocument/2006/relationships/notesSlide" Target="../notesSlides/notesSlide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png"/><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png"/><Relationship Id="rId3"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1.jpeg"/><Relationship Id="rId1" Type="http://schemas.openxmlformats.org/officeDocument/2006/relationships/slideLayout" Target="../slideLayouts/slideLayout8.xml"/><Relationship Id="rId2" Type="http://schemas.openxmlformats.org/officeDocument/2006/relationships/notesSlide" Target="../notesSlides/notesSlide2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png"/><Relationship Id="rId3"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2.jpeg"/><Relationship Id="rId6" Type="http://schemas.openxmlformats.org/officeDocument/2006/relationships/image" Target="../media/image43.jpeg"/><Relationship Id="rId1" Type="http://schemas.openxmlformats.org/officeDocument/2006/relationships/slideLayout" Target="../slideLayouts/slideLayout8.xml"/><Relationship Id="rId2" Type="http://schemas.openxmlformats.org/officeDocument/2006/relationships/notesSlide" Target="../notesSlides/notesSlide21.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4.jpeg"/><Relationship Id="rId6" Type="http://schemas.openxmlformats.org/officeDocument/2006/relationships/image" Target="../media/image45.jpeg"/><Relationship Id="rId1" Type="http://schemas.openxmlformats.org/officeDocument/2006/relationships/slideLayout" Target="../slideLayouts/slideLayout8.xml"/><Relationship Id="rId2" Type="http://schemas.openxmlformats.org/officeDocument/2006/relationships/notesSlide" Target="../notesSlides/notesSlide22.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6.png"/><Relationship Id="rId6" Type="http://schemas.openxmlformats.org/officeDocument/2006/relationships/image" Target="../media/image47.jpeg"/><Relationship Id="rId1" Type="http://schemas.openxmlformats.org/officeDocument/2006/relationships/slideLayout" Target="../slideLayouts/slideLayout8.xml"/><Relationship Id="rId2" Type="http://schemas.openxmlformats.org/officeDocument/2006/relationships/notesSlide" Target="../notesSlides/notesSlide23.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8.jpeg"/><Relationship Id="rId1" Type="http://schemas.openxmlformats.org/officeDocument/2006/relationships/slideLayout" Target="../slideLayouts/slideLayout8.xml"/><Relationship Id="rId2" Type="http://schemas.openxmlformats.org/officeDocument/2006/relationships/notesSlide" Target="../notesSlides/notesSlide24.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8.xml"/><Relationship Id="rId2" Type="http://schemas.openxmlformats.org/officeDocument/2006/relationships/notesSlide" Target="../notesSlides/notesSlide2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png"/><Relationship Id="rId3"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9.png"/><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png"/><Relationship Id="rId3"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50.emf"/><Relationship Id="rId6" Type="http://schemas.openxmlformats.org/officeDocument/2006/relationships/image" Target="../media/image51.emf"/><Relationship Id="rId1" Type="http://schemas.openxmlformats.org/officeDocument/2006/relationships/slideLayout" Target="../slideLayouts/slideLayout8.xml"/><Relationship Id="rId2" Type="http://schemas.openxmlformats.org/officeDocument/2006/relationships/notesSlide" Target="../notesSlides/notesSlide26.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52.png"/><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53.emf"/><Relationship Id="rId5" Type="http://schemas.openxmlformats.org/officeDocument/2006/relationships/image" Target="../media/image54.emf"/><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png"/><Relationship Id="rId3"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55.jpeg"/><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56.jpeg"/><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57.jpeg"/><Relationship Id="rId1" Type="http://schemas.openxmlformats.org/officeDocument/2006/relationships/slideLayout" Target="../slideLayouts/slideLayout8.xml"/><Relationship Id="rId2" Type="http://schemas.openxmlformats.org/officeDocument/2006/relationships/notesSlide" Target="../notesSlides/notesSlide27.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8.xml"/><Relationship Id="rId2" Type="http://schemas.openxmlformats.org/officeDocument/2006/relationships/notesSlide" Target="../notesSlides/notesSlide28.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58.JPG"/><Relationship Id="rId6" Type="http://schemas.openxmlformats.org/officeDocument/2006/relationships/image" Target="../media/image59.JPG"/><Relationship Id="rId1" Type="http://schemas.openxmlformats.org/officeDocument/2006/relationships/slideLayout" Target="../slideLayouts/slideLayout8.xml"/><Relationship Id="rId2" Type="http://schemas.openxmlformats.org/officeDocument/2006/relationships/notesSlide" Target="../notesSlides/notesSlide29.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60.png"/><Relationship Id="rId1" Type="http://schemas.openxmlformats.org/officeDocument/2006/relationships/slideLayout" Target="../slideLayouts/slideLayout8.xml"/><Relationship Id="rId2" Type="http://schemas.openxmlformats.org/officeDocument/2006/relationships/notesSlide" Target="../notesSlides/notesSlide3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png"/><Relationship Id="rId3"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61.jpeg"/><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8.xml"/><Relationship Id="rId2" Type="http://schemas.openxmlformats.org/officeDocument/2006/relationships/notesSlide" Target="../notesSlides/notesSlide31.xml"/></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62.png"/><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63.jpeg"/><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64.jpeg"/><Relationship Id="rId1" Type="http://schemas.openxmlformats.org/officeDocument/2006/relationships/slideLayout" Target="../slideLayouts/slideLayout8.xml"/><Relationship Id="rId2" Type="http://schemas.openxmlformats.org/officeDocument/2006/relationships/notesSlide" Target="../notesSlides/notesSlide32.xml"/></Relationships>
</file>

<file path=ppt/slides/_rels/slide55.xml.rels><?xml version="1.0" encoding="UTF-8" standalone="yes"?>
<Relationships xmlns="http://schemas.openxmlformats.org/package/2006/relationships"><Relationship Id="rId11" Type="http://schemas.openxmlformats.org/officeDocument/2006/relationships/image" Target="../media/image71.JPG"/><Relationship Id="rId12" Type="http://schemas.openxmlformats.org/officeDocument/2006/relationships/image" Target="../media/image72.JPG"/><Relationship Id="rId13" Type="http://schemas.openxmlformats.org/officeDocument/2006/relationships/image" Target="../media/image73.JPG"/><Relationship Id="rId14" Type="http://schemas.openxmlformats.org/officeDocument/2006/relationships/image" Target="../media/image74.JPG"/><Relationship Id="rId1" Type="http://schemas.openxmlformats.org/officeDocument/2006/relationships/slideLayout" Target="../slideLayouts/slideLayout8.xml"/><Relationship Id="rId2" Type="http://schemas.openxmlformats.org/officeDocument/2006/relationships/notesSlide" Target="../notesSlides/notesSlide33.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65.png"/><Relationship Id="rId6" Type="http://schemas.openxmlformats.org/officeDocument/2006/relationships/image" Target="../media/image66.png"/><Relationship Id="rId7" Type="http://schemas.openxmlformats.org/officeDocument/2006/relationships/image" Target="../media/image67.JPG"/><Relationship Id="rId8" Type="http://schemas.openxmlformats.org/officeDocument/2006/relationships/image" Target="../media/image68.JPG"/><Relationship Id="rId9" Type="http://schemas.openxmlformats.org/officeDocument/2006/relationships/image" Target="../media/image69.JPG"/><Relationship Id="rId10" Type="http://schemas.openxmlformats.org/officeDocument/2006/relationships/image" Target="../media/image70.JPG"/></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75.png"/><Relationship Id="rId5" Type="http://schemas.openxmlformats.org/officeDocument/2006/relationships/image" Target="../media/image76.jpeg"/><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77.jpeg"/><Relationship Id="rId1" Type="http://schemas.openxmlformats.org/officeDocument/2006/relationships/slideLayout" Target="../slideLayouts/slideLayout8.xml"/><Relationship Id="rId2" Type="http://schemas.openxmlformats.org/officeDocument/2006/relationships/notesSlide" Target="../notesSlides/notesSlide34.xml"/></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78.jpeg"/><Relationship Id="rId1" Type="http://schemas.openxmlformats.org/officeDocument/2006/relationships/slideLayout" Target="../slideLayouts/slideLayout8.xml"/><Relationship Id="rId2" Type="http://schemas.openxmlformats.org/officeDocument/2006/relationships/notesSlide" Target="../notesSlides/notesSlide35.xml"/></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79.jpeg"/><Relationship Id="rId6" Type="http://schemas.openxmlformats.org/officeDocument/2006/relationships/image" Target="../media/image80.jpeg"/><Relationship Id="rId1" Type="http://schemas.openxmlformats.org/officeDocument/2006/relationships/slideLayout" Target="../slideLayouts/slideLayout8.xml"/><Relationship Id="rId2" Type="http://schemas.openxmlformats.org/officeDocument/2006/relationships/notesSlide" Target="../notesSlides/notesSlide36.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6.jpeg"/><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60.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81.jpeg"/><Relationship Id="rId5" Type="http://schemas.openxmlformats.org/officeDocument/2006/relationships/image" Target="../media/image82.jpeg"/><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83.jpeg"/><Relationship Id="rId6" Type="http://schemas.openxmlformats.org/officeDocument/2006/relationships/image" Target="../media/image84.jpeg"/><Relationship Id="rId7" Type="http://schemas.openxmlformats.org/officeDocument/2006/relationships/image" Target="../media/image85.jpeg"/><Relationship Id="rId1" Type="http://schemas.openxmlformats.org/officeDocument/2006/relationships/slideLayout" Target="../slideLayouts/slideLayout8.xml"/><Relationship Id="rId2" Type="http://schemas.openxmlformats.org/officeDocument/2006/relationships/notesSlide" Target="../notesSlides/notesSlide37.xml"/></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86.jpeg"/><Relationship Id="rId1" Type="http://schemas.openxmlformats.org/officeDocument/2006/relationships/slideLayout" Target="../slideLayouts/slideLayout8.xml"/><Relationship Id="rId2" Type="http://schemas.openxmlformats.org/officeDocument/2006/relationships/notesSlide" Target="../notesSlides/notesSlide38.xml"/></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87.png"/><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88.png"/><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89.jpeg"/><Relationship Id="rId1" Type="http://schemas.openxmlformats.org/officeDocument/2006/relationships/slideLayout" Target="../slideLayouts/slideLayout8.xml"/><Relationship Id="rId2" Type="http://schemas.openxmlformats.org/officeDocument/2006/relationships/notesSlide" Target="../notesSlides/notesSlide39.xml"/></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90.jpeg"/><Relationship Id="rId5" Type="http://schemas.openxmlformats.org/officeDocument/2006/relationships/image" Target="../media/image91.jpeg"/><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92.jpeg"/><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68.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93.jpeg"/><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png"/><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7.jpeg"/><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png"/><Relationship Id="rId3" Type="http://schemas.openxmlformats.org/officeDocument/2006/relationships/image" Target="../media/image3.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png"/><Relationship Id="rId3" Type="http://schemas.openxmlformats.org/officeDocument/2006/relationships/image" Target="../media/image3.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png"/><Relationship Id="rId3" Type="http://schemas.openxmlformats.org/officeDocument/2006/relationships/image" Target="../media/image3.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png"/><Relationship Id="rId3" Type="http://schemas.openxmlformats.org/officeDocument/2006/relationships/image" Target="../media/image3.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94.emf"/></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png"/><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8.jpeg"/><Relationship Id="rId6" Type="http://schemas.openxmlformats.org/officeDocument/2006/relationships/image" Target="../media/image9.jpeg"/><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png"/><Relationship Id="rId3" Type="http://schemas.openxmlformats.org/officeDocument/2006/relationships/image" Target="../media/image3.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0.jpeg"/><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298451" y="119886"/>
            <a:ext cx="6324600" cy="1371600"/>
          </a:xfrm>
        </p:spPr>
        <p:txBody>
          <a:bodyPr anchor="t"/>
          <a:lstStyle/>
          <a:p>
            <a:pPr algn="l"/>
            <a:r>
              <a:rPr lang="es-ES" sz="3000" dirty="0"/>
              <a:t>ASAMBLEA GENERAL ORDINARIA</a:t>
            </a:r>
            <a:r>
              <a:rPr lang="es-ES" sz="3200" dirty="0"/>
              <a:t/>
            </a:r>
            <a:br>
              <a:rPr lang="es-ES" sz="3200" dirty="0"/>
            </a:br>
            <a:r>
              <a:rPr lang="es-ES" sz="4000" dirty="0"/>
              <a:t/>
            </a:r>
            <a:br>
              <a:rPr lang="es-ES" sz="4000" dirty="0"/>
            </a:br>
            <a:r>
              <a:rPr lang="es-ES" sz="2400" dirty="0" smtClean="0"/>
              <a:t>30 DE JULIO </a:t>
            </a:r>
            <a:r>
              <a:rPr lang="es-ES" sz="2400" dirty="0"/>
              <a:t>2020</a:t>
            </a:r>
          </a:p>
        </p:txBody>
      </p:sp>
      <p:pic>
        <p:nvPicPr>
          <p:cNvPr id="8" name="Imagen 7"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9" name="Imagen 8"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Tree>
    <p:extLst>
      <p:ext uri="{BB962C8B-B14F-4D97-AF65-F5344CB8AC3E}">
        <p14:creationId xmlns:p14="http://schemas.microsoft.com/office/powerpoint/2010/main" val="21652039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a:solidFill>
            <a:schemeClr val="tx1"/>
          </a:solidFill>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3" name="Título 2"/>
          <p:cNvSpPr txBox="1">
            <a:spLocks/>
          </p:cNvSpPr>
          <p:nvPr/>
        </p:nvSpPr>
        <p:spPr>
          <a:xfrm>
            <a:off x="281550" y="180414"/>
            <a:ext cx="6541828" cy="1016386"/>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p>
          <a:p>
            <a:pPr algn="l"/>
            <a:r>
              <a:rPr lang="es-ES" sz="2000" dirty="0">
                <a:solidFill>
                  <a:srgbClr val="000000"/>
                </a:solidFill>
                <a:latin typeface="Franklin Gothic Book"/>
                <a:cs typeface="Franklin Gothic Book"/>
              </a:rPr>
              <a:t>COVID-19_POSICIONAMIENTO PÚBLICO</a:t>
            </a:r>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24" name="Imagen 23" descr="Un periódico con la foto de una persona&#10;&#10;Descripción generada automáticamente">
            <a:extLst>
              <a:ext uri="{FF2B5EF4-FFF2-40B4-BE49-F238E27FC236}">
                <a16:creationId xmlns="" xmlns:a16="http://schemas.microsoft.com/office/drawing/2014/main" id="{F8624D3C-3703-4A5E-8554-8AC8B0D0807D}"/>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624060" y="1153185"/>
            <a:ext cx="2751961" cy="3732466"/>
          </a:xfrm>
          <a:prstGeom prst="rect">
            <a:avLst/>
          </a:prstGeom>
        </p:spPr>
      </p:pic>
      <p:pic>
        <p:nvPicPr>
          <p:cNvPr id="22" name="Imagen 21">
            <a:extLst>
              <a:ext uri="{FF2B5EF4-FFF2-40B4-BE49-F238E27FC236}">
                <a16:creationId xmlns="" xmlns:a16="http://schemas.microsoft.com/office/drawing/2014/main" id="{B048985B-4E09-48BB-839F-D1E7391885DF}"/>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831789" y="1153185"/>
            <a:ext cx="2255598" cy="3710560"/>
          </a:xfrm>
          <a:prstGeom prst="rect">
            <a:avLst/>
          </a:prstGeom>
        </p:spPr>
      </p:pic>
    </p:spTree>
    <p:extLst>
      <p:ext uri="{BB962C8B-B14F-4D97-AF65-F5344CB8AC3E}">
        <p14:creationId xmlns:p14="http://schemas.microsoft.com/office/powerpoint/2010/main" val="5842289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a:solidFill>
            <a:schemeClr val="tx1"/>
          </a:solidFill>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3" name="Título 2"/>
          <p:cNvSpPr txBox="1">
            <a:spLocks/>
          </p:cNvSpPr>
          <p:nvPr/>
        </p:nvSpPr>
        <p:spPr>
          <a:xfrm>
            <a:off x="281550" y="180414"/>
            <a:ext cx="6541828" cy="1016386"/>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p>
          <a:p>
            <a:pPr algn="l"/>
            <a:r>
              <a:rPr lang="es-ES" sz="2000" dirty="0">
                <a:solidFill>
                  <a:srgbClr val="000000"/>
                </a:solidFill>
                <a:latin typeface="Franklin Gothic Book"/>
                <a:cs typeface="Franklin Gothic Book"/>
              </a:rPr>
              <a:t>COVID-19_POSICIONAMIENTO PÚBLICO</a:t>
            </a:r>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 xmlns:a16="http://schemas.microsoft.com/office/drawing/2014/main" id="{64E2FC53-976C-447F-B1E2-E066585DA0C7}"/>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757035" y="1141108"/>
            <a:ext cx="2181460" cy="2976426"/>
          </a:xfrm>
          <a:prstGeom prst="rect">
            <a:avLst/>
          </a:prstGeom>
        </p:spPr>
      </p:pic>
      <p:pic>
        <p:nvPicPr>
          <p:cNvPr id="11" name="Imagen 10">
            <a:extLst>
              <a:ext uri="{FF2B5EF4-FFF2-40B4-BE49-F238E27FC236}">
                <a16:creationId xmlns="" xmlns:a16="http://schemas.microsoft.com/office/drawing/2014/main" id="{A0F24A61-3AB2-485B-9E87-9197839A3407}"/>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465116" y="1147144"/>
            <a:ext cx="2235829" cy="2934335"/>
          </a:xfrm>
          <a:prstGeom prst="rect">
            <a:avLst/>
          </a:prstGeom>
        </p:spPr>
      </p:pic>
      <p:pic>
        <p:nvPicPr>
          <p:cNvPr id="27" name="Imagen 26">
            <a:extLst>
              <a:ext uri="{FF2B5EF4-FFF2-40B4-BE49-F238E27FC236}">
                <a16:creationId xmlns="" xmlns:a16="http://schemas.microsoft.com/office/drawing/2014/main" id="{1E00A561-6296-4E19-A503-9E57BC3254AB}"/>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166433" y="1176362"/>
            <a:ext cx="2274361" cy="2905117"/>
          </a:xfrm>
          <a:prstGeom prst="rect">
            <a:avLst/>
          </a:prstGeom>
        </p:spPr>
      </p:pic>
    </p:spTree>
    <p:extLst>
      <p:ext uri="{BB962C8B-B14F-4D97-AF65-F5344CB8AC3E}">
        <p14:creationId xmlns:p14="http://schemas.microsoft.com/office/powerpoint/2010/main" val="18929685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a:solidFill>
            <a:schemeClr val="tx1"/>
          </a:solidFill>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3" name="Título 2"/>
          <p:cNvSpPr txBox="1">
            <a:spLocks/>
          </p:cNvSpPr>
          <p:nvPr/>
        </p:nvSpPr>
        <p:spPr>
          <a:xfrm>
            <a:off x="281550" y="180414"/>
            <a:ext cx="6541828" cy="1016386"/>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p>
          <a:p>
            <a:pPr algn="l"/>
            <a:r>
              <a:rPr lang="es-ES" sz="2000" dirty="0">
                <a:solidFill>
                  <a:srgbClr val="000000"/>
                </a:solidFill>
                <a:latin typeface="Franklin Gothic Book"/>
                <a:cs typeface="Franklin Gothic Book"/>
              </a:rPr>
              <a:t>COVID-19_POSICIONAMIENTO PÚBLICO</a:t>
            </a:r>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4" name="Imagen 3">
            <a:extLst>
              <a:ext uri="{FF2B5EF4-FFF2-40B4-BE49-F238E27FC236}">
                <a16:creationId xmlns="" xmlns:a16="http://schemas.microsoft.com/office/drawing/2014/main" id="{AF433D51-BFB0-4072-A92F-353202252630}"/>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34910" y="1159462"/>
            <a:ext cx="3324693" cy="2935919"/>
          </a:xfrm>
          <a:prstGeom prst="rect">
            <a:avLst/>
          </a:prstGeom>
        </p:spPr>
      </p:pic>
      <p:pic>
        <p:nvPicPr>
          <p:cNvPr id="24" name="Imagen 23">
            <a:extLst>
              <a:ext uri="{FF2B5EF4-FFF2-40B4-BE49-F238E27FC236}">
                <a16:creationId xmlns="" xmlns:a16="http://schemas.microsoft.com/office/drawing/2014/main" id="{2F420F17-B8EC-4CB7-BDA7-B70049187347}"/>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765189" y="1159462"/>
            <a:ext cx="2952603" cy="3803624"/>
          </a:xfrm>
          <a:prstGeom prst="rect">
            <a:avLst/>
          </a:prstGeom>
        </p:spPr>
      </p:pic>
    </p:spTree>
    <p:extLst>
      <p:ext uri="{BB962C8B-B14F-4D97-AF65-F5344CB8AC3E}">
        <p14:creationId xmlns:p14="http://schemas.microsoft.com/office/powerpoint/2010/main" val="3768302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a:solidFill>
            <a:schemeClr val="tx1"/>
          </a:solidFill>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3" name="Título 2"/>
          <p:cNvSpPr txBox="1">
            <a:spLocks/>
          </p:cNvSpPr>
          <p:nvPr/>
        </p:nvSpPr>
        <p:spPr>
          <a:xfrm>
            <a:off x="281550" y="180414"/>
            <a:ext cx="6541828" cy="1016386"/>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p>
          <a:p>
            <a:pPr algn="l"/>
            <a:r>
              <a:rPr lang="es-ES" sz="2000" dirty="0">
                <a:solidFill>
                  <a:srgbClr val="000000"/>
                </a:solidFill>
                <a:latin typeface="Franklin Gothic Book"/>
                <a:cs typeface="Franklin Gothic Book"/>
              </a:rPr>
              <a:t>COVID-19_POSICIONAMIENTO PÚBLICO</a:t>
            </a:r>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 xmlns:a16="http://schemas.microsoft.com/office/drawing/2014/main" id="{4A1E1EAD-4EAD-4225-A5C3-18FB27CD70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001" y="1049035"/>
            <a:ext cx="2063772" cy="3914051"/>
          </a:xfrm>
          <a:prstGeom prst="rect">
            <a:avLst/>
          </a:prstGeom>
        </p:spPr>
      </p:pic>
      <p:pic>
        <p:nvPicPr>
          <p:cNvPr id="13" name="Imagen 12">
            <a:extLst>
              <a:ext uri="{FF2B5EF4-FFF2-40B4-BE49-F238E27FC236}">
                <a16:creationId xmlns="" xmlns:a16="http://schemas.microsoft.com/office/drawing/2014/main" id="{00B346A9-3E0A-4DC1-9F00-B3DBD0826749}"/>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002449" y="1135078"/>
            <a:ext cx="2848653" cy="3680460"/>
          </a:xfrm>
          <a:prstGeom prst="rect">
            <a:avLst/>
          </a:prstGeom>
        </p:spPr>
      </p:pic>
    </p:spTree>
    <p:extLst>
      <p:ext uri="{BB962C8B-B14F-4D97-AF65-F5344CB8AC3E}">
        <p14:creationId xmlns:p14="http://schemas.microsoft.com/office/powerpoint/2010/main" val="12428971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a:solidFill>
            <a:schemeClr val="tx1"/>
          </a:solidFill>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3" name="Título 2"/>
          <p:cNvSpPr txBox="1">
            <a:spLocks/>
          </p:cNvSpPr>
          <p:nvPr/>
        </p:nvSpPr>
        <p:spPr>
          <a:xfrm>
            <a:off x="281550" y="180414"/>
            <a:ext cx="6541828" cy="1016386"/>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p>
          <a:p>
            <a:pPr algn="l"/>
            <a:r>
              <a:rPr lang="es-ES" sz="2000" dirty="0">
                <a:solidFill>
                  <a:srgbClr val="000000"/>
                </a:solidFill>
                <a:latin typeface="Franklin Gothic Book"/>
                <a:cs typeface="Franklin Gothic Book"/>
              </a:rPr>
              <a:t>COVID-19_POSICIONAMIENTO PÚBLICO</a:t>
            </a:r>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4" name="Imagen 3">
            <a:extLst>
              <a:ext uri="{FF2B5EF4-FFF2-40B4-BE49-F238E27FC236}">
                <a16:creationId xmlns="" xmlns:a16="http://schemas.microsoft.com/office/drawing/2014/main" id="{EFBB0DAC-565C-4411-8478-0C003FAC30A9}"/>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90328" y="1196800"/>
            <a:ext cx="2778345" cy="3716133"/>
          </a:xfrm>
          <a:prstGeom prst="rect">
            <a:avLst/>
          </a:prstGeom>
        </p:spPr>
      </p:pic>
      <p:pic>
        <p:nvPicPr>
          <p:cNvPr id="21" name="Imagen 20">
            <a:extLst>
              <a:ext uri="{FF2B5EF4-FFF2-40B4-BE49-F238E27FC236}">
                <a16:creationId xmlns="" xmlns:a16="http://schemas.microsoft.com/office/drawing/2014/main" id="{BEDC6CF7-0175-4D68-BD65-3A06CE2082BA}"/>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241292" y="1209141"/>
            <a:ext cx="3486026" cy="3174607"/>
          </a:xfrm>
          <a:prstGeom prst="rect">
            <a:avLst/>
          </a:prstGeom>
        </p:spPr>
      </p:pic>
    </p:spTree>
    <p:extLst>
      <p:ext uri="{BB962C8B-B14F-4D97-AF65-F5344CB8AC3E}">
        <p14:creationId xmlns:p14="http://schemas.microsoft.com/office/powerpoint/2010/main" val="41434477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a:solidFill>
            <a:schemeClr val="tx1"/>
          </a:solidFill>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3" name="Título 2"/>
          <p:cNvSpPr txBox="1">
            <a:spLocks/>
          </p:cNvSpPr>
          <p:nvPr/>
        </p:nvSpPr>
        <p:spPr>
          <a:xfrm>
            <a:off x="281550" y="180414"/>
            <a:ext cx="6541828" cy="1016386"/>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p>
          <a:p>
            <a:pPr algn="l"/>
            <a:r>
              <a:rPr lang="es-ES" sz="2000" dirty="0">
                <a:solidFill>
                  <a:srgbClr val="000000"/>
                </a:solidFill>
                <a:latin typeface="Franklin Gothic Book"/>
                <a:cs typeface="Franklin Gothic Book"/>
              </a:rPr>
              <a:t>COVID-19_POSICIONAMIENTO PÚBLICO</a:t>
            </a:r>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13" name="Imagen 12">
            <a:extLst>
              <a:ext uri="{FF2B5EF4-FFF2-40B4-BE49-F238E27FC236}">
                <a16:creationId xmlns="" xmlns:a16="http://schemas.microsoft.com/office/drawing/2014/main" id="{986D45E4-67D0-47AC-A9AD-FE229E2D425B}"/>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75217" y="1039482"/>
            <a:ext cx="2849922" cy="3757069"/>
          </a:xfrm>
          <a:prstGeom prst="rect">
            <a:avLst/>
          </a:prstGeom>
        </p:spPr>
      </p:pic>
      <p:pic>
        <p:nvPicPr>
          <p:cNvPr id="24" name="Imagen 23">
            <a:extLst>
              <a:ext uri="{FF2B5EF4-FFF2-40B4-BE49-F238E27FC236}">
                <a16:creationId xmlns="" xmlns:a16="http://schemas.microsoft.com/office/drawing/2014/main" id="{DD676FA3-853D-4284-807F-65DD8B1D9AC4}"/>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678929" y="1039481"/>
            <a:ext cx="2890659" cy="3757069"/>
          </a:xfrm>
          <a:prstGeom prst="rect">
            <a:avLst/>
          </a:prstGeom>
        </p:spPr>
      </p:pic>
    </p:spTree>
    <p:extLst>
      <p:ext uri="{BB962C8B-B14F-4D97-AF65-F5344CB8AC3E}">
        <p14:creationId xmlns:p14="http://schemas.microsoft.com/office/powerpoint/2010/main" val="35176363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a:solidFill>
            <a:schemeClr val="tx1"/>
          </a:solidFill>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3" name="Título 2"/>
          <p:cNvSpPr txBox="1">
            <a:spLocks/>
          </p:cNvSpPr>
          <p:nvPr/>
        </p:nvSpPr>
        <p:spPr>
          <a:xfrm>
            <a:off x="281550" y="180414"/>
            <a:ext cx="6541828" cy="1016386"/>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p>
          <a:p>
            <a:pPr algn="l"/>
            <a:r>
              <a:rPr lang="es-ES" sz="2000" dirty="0">
                <a:solidFill>
                  <a:srgbClr val="000000"/>
                </a:solidFill>
                <a:latin typeface="Franklin Gothic Book"/>
                <a:cs typeface="Franklin Gothic Book"/>
              </a:rPr>
              <a:t>COVID-19_POSICIONAMIENTO PÚBLICO</a:t>
            </a:r>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 xmlns:a16="http://schemas.microsoft.com/office/drawing/2014/main" id="{72032889-1485-48BA-B3B7-A348FA6B8CD4}"/>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63297" y="989686"/>
            <a:ext cx="3038664" cy="3921901"/>
          </a:xfrm>
          <a:prstGeom prst="rect">
            <a:avLst/>
          </a:prstGeom>
        </p:spPr>
      </p:pic>
      <p:pic>
        <p:nvPicPr>
          <p:cNvPr id="21" name="Imagen 20">
            <a:extLst>
              <a:ext uri="{FF2B5EF4-FFF2-40B4-BE49-F238E27FC236}">
                <a16:creationId xmlns="" xmlns:a16="http://schemas.microsoft.com/office/drawing/2014/main" id="{FF767FD0-D769-4C1B-A37A-5A09490104B0}"/>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605942" y="989687"/>
            <a:ext cx="3010317" cy="4001569"/>
          </a:xfrm>
          <a:prstGeom prst="rect">
            <a:avLst/>
          </a:prstGeom>
        </p:spPr>
      </p:pic>
    </p:spTree>
    <p:extLst>
      <p:ext uri="{BB962C8B-B14F-4D97-AF65-F5344CB8AC3E}">
        <p14:creationId xmlns:p14="http://schemas.microsoft.com/office/powerpoint/2010/main" val="18080748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533304"/>
            <a:ext cx="1981200" cy="545554"/>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83688"/>
            <a:ext cx="1981200" cy="607508"/>
          </a:xfrm>
          <a:prstGeom prst="rect">
            <a:avLst/>
          </a:prstGeom>
          <a:solidFill>
            <a:schemeClr val="accent2"/>
          </a:solidFill>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582826"/>
          </a:xfrm>
          <a:prstGeom prst="rect">
            <a:avLst/>
          </a:prstGeom>
          <a:solidFill>
            <a:schemeClr val="tx1"/>
          </a:solidFill>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3" name="Título 2"/>
          <p:cNvSpPr txBox="1">
            <a:spLocks/>
          </p:cNvSpPr>
          <p:nvPr/>
        </p:nvSpPr>
        <p:spPr>
          <a:xfrm>
            <a:off x="281550" y="180414"/>
            <a:ext cx="6541828" cy="939344"/>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p>
          <a:p>
            <a:pPr algn="l"/>
            <a:r>
              <a:rPr lang="es-ES" sz="2000" dirty="0">
                <a:solidFill>
                  <a:srgbClr val="000000"/>
                </a:solidFill>
                <a:latin typeface="Franklin Gothic Book"/>
                <a:cs typeface="Franklin Gothic Book"/>
              </a:rPr>
              <a:t>COVID-19_COORDINACIÓN Y APOYO CSCAE</a:t>
            </a:r>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sp>
        <p:nvSpPr>
          <p:cNvPr id="21" name="Marcador de contenido 1">
            <a:extLst>
              <a:ext uri="{FF2B5EF4-FFF2-40B4-BE49-F238E27FC236}">
                <a16:creationId xmlns="" xmlns:a16="http://schemas.microsoft.com/office/drawing/2014/main" id="{3369905D-61E7-4F5B-97B9-C4A847AAAA01}"/>
              </a:ext>
            </a:extLst>
          </p:cNvPr>
          <p:cNvSpPr>
            <a:spLocks noGrp="1"/>
          </p:cNvSpPr>
          <p:nvPr>
            <p:ph idx="1"/>
          </p:nvPr>
        </p:nvSpPr>
        <p:spPr>
          <a:xfrm>
            <a:off x="281550" y="1172003"/>
            <a:ext cx="6448434" cy="1285249"/>
          </a:xfrm>
        </p:spPr>
        <p:txBody>
          <a:bodyPr>
            <a:noAutofit/>
          </a:bodyPr>
          <a:lstStyle/>
          <a:p>
            <a:pPr marL="45720" indent="0">
              <a:buNone/>
            </a:pPr>
            <a:r>
              <a:rPr lang="es-ES" sz="1600" b="1" dirty="0"/>
              <a:t>REUNIONES CSCAE COVID</a:t>
            </a:r>
          </a:p>
          <a:p>
            <a:pPr marL="45720" indent="0">
              <a:buNone/>
            </a:pPr>
            <a:endParaRPr lang="es-ES" sz="1200" dirty="0"/>
          </a:p>
          <a:p>
            <a:pPr marL="45720" indent="0">
              <a:buNone/>
            </a:pPr>
            <a:r>
              <a:rPr lang="es-ES" sz="1200" dirty="0"/>
              <a:t>REUNIONES SEMANALES DESDE EL 19/03 al 28/05</a:t>
            </a:r>
          </a:p>
          <a:p>
            <a:pPr marL="45720" indent="0">
              <a:buNone/>
            </a:pPr>
            <a:endParaRPr lang="es-ES" sz="1200" dirty="0"/>
          </a:p>
          <a:p>
            <a:pPr marL="45720" indent="0">
              <a:buNone/>
            </a:pPr>
            <a:r>
              <a:rPr lang="es-ES" sz="1200" dirty="0"/>
              <a:t>REUNIONES QUINCENALES DEL 4/05 al </a:t>
            </a:r>
            <a:r>
              <a:rPr lang="es-ES" sz="1200" dirty="0" smtClean="0"/>
              <a:t>9/07 SEMANAL DEL 16/07 al 30/7</a:t>
            </a:r>
            <a:endParaRPr lang="es-ES" sz="1200" dirty="0"/>
          </a:p>
          <a:p>
            <a:pPr marL="45720" indent="0">
              <a:buNone/>
            </a:pPr>
            <a:endParaRPr lang="es-ES" sz="1200" dirty="0"/>
          </a:p>
        </p:txBody>
      </p:sp>
      <p:pic>
        <p:nvPicPr>
          <p:cNvPr id="3" name="Imagen 2">
            <a:extLst>
              <a:ext uri="{FF2B5EF4-FFF2-40B4-BE49-F238E27FC236}">
                <a16:creationId xmlns="" xmlns:a16="http://schemas.microsoft.com/office/drawing/2014/main" id="{B6F26C99-7931-44C7-9000-CD68775061D3}"/>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26720" y="2480447"/>
            <a:ext cx="4364736" cy="2455164"/>
          </a:xfrm>
          <a:prstGeom prst="rect">
            <a:avLst/>
          </a:prstGeom>
        </p:spPr>
      </p:pic>
    </p:spTree>
    <p:extLst>
      <p:ext uri="{BB962C8B-B14F-4D97-AF65-F5344CB8AC3E}">
        <p14:creationId xmlns:p14="http://schemas.microsoft.com/office/powerpoint/2010/main" val="14029115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44231"/>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82832"/>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419354"/>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507999"/>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83688"/>
            <a:ext cx="1981200" cy="607508"/>
          </a:xfrm>
          <a:prstGeom prst="rect">
            <a:avLst/>
          </a:prstGeom>
          <a:solidFill>
            <a:schemeClr val="accent2"/>
          </a:solidFill>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a:solidFill>
            <a:schemeClr val="tx1"/>
          </a:solidFill>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3" name="Título 2"/>
          <p:cNvSpPr txBox="1">
            <a:spLocks/>
          </p:cNvSpPr>
          <p:nvPr/>
        </p:nvSpPr>
        <p:spPr>
          <a:xfrm>
            <a:off x="281550" y="180414"/>
            <a:ext cx="6541828" cy="939344"/>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p>
          <a:p>
            <a:pPr algn="l"/>
            <a:r>
              <a:rPr lang="es-ES" sz="2000" dirty="0">
                <a:solidFill>
                  <a:srgbClr val="000000"/>
                </a:solidFill>
                <a:latin typeface="Franklin Gothic Book"/>
                <a:cs typeface="Franklin Gothic Book"/>
              </a:rPr>
              <a:t>COVID-19_COORDINACIÓN Y APOYO CSCAE</a:t>
            </a:r>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sp>
        <p:nvSpPr>
          <p:cNvPr id="22" name="Marcador de contenido 1">
            <a:extLst>
              <a:ext uri="{FF2B5EF4-FFF2-40B4-BE49-F238E27FC236}">
                <a16:creationId xmlns="" xmlns:a16="http://schemas.microsoft.com/office/drawing/2014/main" id="{3369905D-61E7-4F5B-97B9-C4A847AAAA01}"/>
              </a:ext>
            </a:extLst>
          </p:cNvPr>
          <p:cNvSpPr txBox="1">
            <a:spLocks/>
          </p:cNvSpPr>
          <p:nvPr/>
        </p:nvSpPr>
        <p:spPr>
          <a:xfrm>
            <a:off x="414529" y="1119758"/>
            <a:ext cx="6408850" cy="4842186"/>
          </a:xfrm>
          <a:prstGeom prst="rect">
            <a:avLst/>
          </a:prstGeom>
        </p:spPr>
        <p:txBody>
          <a:bodyPr vert="horz" lIns="91440" tIns="45720" rIns="91440" bIns="45720" rtlCol="0">
            <a:noAutofit/>
          </a:bodyPr>
          <a:lstStyle>
            <a:lvl1pPr marL="274320" indent="-228600" algn="l" defTabSz="914400" rtl="0" eaLnBrk="1" latinLnBrk="0" hangingPunct="1">
              <a:spcBef>
                <a:spcPct val="20000"/>
              </a:spcBef>
              <a:buClr>
                <a:schemeClr val="accent1"/>
              </a:buClr>
              <a:buFont typeface="Wingdings 2" pitchFamily="18" charset="2"/>
              <a:buChar char=""/>
              <a:defRPr sz="32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2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24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20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20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20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20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20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2000" kern="1200">
                <a:solidFill>
                  <a:schemeClr val="tx2"/>
                </a:solidFill>
                <a:latin typeface="+mn-lt"/>
                <a:ea typeface="+mn-ea"/>
                <a:cs typeface="+mn-cs"/>
              </a:defRPr>
            </a:lvl9pPr>
          </a:lstStyle>
          <a:p>
            <a:pPr marL="45720" indent="0">
              <a:buNone/>
            </a:pPr>
            <a:r>
              <a:rPr lang="es-ES" sz="1600" b="1" dirty="0"/>
              <a:t>APOYO JURÍDICO</a:t>
            </a:r>
          </a:p>
          <a:p>
            <a:pPr marL="45720" indent="0">
              <a:buNone/>
            </a:pPr>
            <a:r>
              <a:rPr lang="es-ES" sz="1200" dirty="0">
                <a:latin typeface="Franklin Gothic Book"/>
                <a:cs typeface="Franklin Gothic Book"/>
              </a:rPr>
              <a:t>*Plan de contención COVID19 para CSCAE y a disp. </a:t>
            </a:r>
            <a:r>
              <a:rPr lang="es-ES" sz="1200" dirty="0" err="1">
                <a:latin typeface="Franklin Gothic Book"/>
                <a:cs typeface="Franklin Gothic Book"/>
              </a:rPr>
              <a:t>COAs</a:t>
            </a:r>
            <a:endParaRPr lang="es-ES" sz="1200" dirty="0">
              <a:latin typeface="Franklin Gothic Book"/>
              <a:cs typeface="Franklin Gothic Book"/>
            </a:endParaRPr>
          </a:p>
          <a:p>
            <a:pPr marL="45720" indent="0">
              <a:buNone/>
            </a:pPr>
            <a:r>
              <a:rPr lang="es-ES" sz="1200" dirty="0">
                <a:latin typeface="Franklin Gothic Book"/>
                <a:cs typeface="Franklin Gothic Book"/>
              </a:rPr>
              <a:t>*Funcionamiento general de los Colegios y órganos colegiales</a:t>
            </a:r>
          </a:p>
          <a:p>
            <a:pPr marL="45720" indent="0">
              <a:buNone/>
            </a:pPr>
            <a:r>
              <a:rPr lang="es-ES" sz="1200" dirty="0">
                <a:latin typeface="Franklin Gothic Book"/>
                <a:cs typeface="Franklin Gothic Book"/>
              </a:rPr>
              <a:t>*Orientaciones actuación profesional obras edificios existentes</a:t>
            </a:r>
          </a:p>
          <a:p>
            <a:pPr marL="45720" indent="0">
              <a:buNone/>
            </a:pPr>
            <a:r>
              <a:rPr lang="es-ES" sz="1200" dirty="0">
                <a:latin typeface="Franklin Gothic Book"/>
                <a:cs typeface="Franklin Gothic Book"/>
              </a:rPr>
              <a:t>*Movilidad promotores estado alarma</a:t>
            </a:r>
          </a:p>
          <a:p>
            <a:pPr marL="45720" indent="0">
              <a:buNone/>
            </a:pPr>
            <a:r>
              <a:rPr lang="es-ES" sz="1200" dirty="0">
                <a:latin typeface="Franklin Gothic Book"/>
                <a:cs typeface="Franklin Gothic Book"/>
              </a:rPr>
              <a:t>*Funcionamiento de los órganos de gobierno y convocatorias y celebración de asambleas o juntas generales y procesos electorales en los </a:t>
            </a:r>
            <a:r>
              <a:rPr lang="es-ES" sz="1200" dirty="0" err="1">
                <a:latin typeface="Franklin Gothic Book"/>
                <a:cs typeface="Franklin Gothic Book"/>
              </a:rPr>
              <a:t>COAs</a:t>
            </a:r>
            <a:endParaRPr lang="es-ES" sz="1200" dirty="0">
              <a:latin typeface="Franklin Gothic Book"/>
              <a:cs typeface="Franklin Gothic Book"/>
            </a:endParaRPr>
          </a:p>
          <a:p>
            <a:pPr marL="45720" indent="0">
              <a:buNone/>
            </a:pPr>
            <a:r>
              <a:rPr lang="es-ES" sz="1200" dirty="0">
                <a:latin typeface="Franklin Gothic Book"/>
                <a:cs typeface="Franklin Gothic Book"/>
              </a:rPr>
              <a:t>*Alzamiento y suspensión de plazos procesales y administrativos</a:t>
            </a:r>
          </a:p>
        </p:txBody>
      </p:sp>
    </p:spTree>
    <p:extLst>
      <p:ext uri="{BB962C8B-B14F-4D97-AF65-F5344CB8AC3E}">
        <p14:creationId xmlns:p14="http://schemas.microsoft.com/office/powerpoint/2010/main" val="38530981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47482"/>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82832"/>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431591"/>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50645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a:solidFill>
            <a:schemeClr val="accent2"/>
          </a:solidFill>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a:solidFill>
            <a:schemeClr val="tx1"/>
          </a:solidFill>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3"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p>
          <a:p>
            <a:pPr algn="l"/>
            <a:r>
              <a:rPr lang="es-ES" sz="2000" dirty="0">
                <a:solidFill>
                  <a:srgbClr val="000000"/>
                </a:solidFill>
                <a:latin typeface="Franklin Gothic Book"/>
                <a:cs typeface="Franklin Gothic Book"/>
              </a:rPr>
              <a:t>COVID-19_GESTIÓN INTERNA</a:t>
            </a:r>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24" name="Imagen 23">
            <a:extLst>
              <a:ext uri="{FF2B5EF4-FFF2-40B4-BE49-F238E27FC236}">
                <a16:creationId xmlns="" xmlns:a16="http://schemas.microsoft.com/office/drawing/2014/main" id="{B2515AA0-BFF1-4603-ADEE-3DF85D323935}"/>
              </a:ext>
            </a:extLst>
          </p:cNvPr>
          <p:cNvPicPr>
            <a:picLocks noChangeAspect="1"/>
          </p:cNvPicPr>
          <p:nvPr/>
        </p:nvPicPr>
        <p:blipFill>
          <a:blip r:embed="rId5" cstate="print"/>
          <a:stretch>
            <a:fillRect/>
          </a:stretch>
        </p:blipFill>
        <p:spPr>
          <a:xfrm>
            <a:off x="436724" y="1032358"/>
            <a:ext cx="4842412" cy="3930728"/>
          </a:xfrm>
          <a:prstGeom prst="rect">
            <a:avLst/>
          </a:prstGeom>
        </p:spPr>
      </p:pic>
    </p:spTree>
    <p:extLst>
      <p:ext uri="{BB962C8B-B14F-4D97-AF65-F5344CB8AC3E}">
        <p14:creationId xmlns:p14="http://schemas.microsoft.com/office/powerpoint/2010/main" val="32666066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2"/>
          <p:cNvSpPr txBox="1">
            <a:spLocks/>
          </p:cNvSpPr>
          <p:nvPr/>
        </p:nvSpPr>
        <p:spPr>
          <a:xfrm>
            <a:off x="316172" y="125168"/>
            <a:ext cx="6541828" cy="923965"/>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ORDEN DEL DÍA:</a:t>
            </a:r>
          </a:p>
          <a:p>
            <a:pPr algn="l"/>
            <a:endParaRPr lang="es-ES" sz="3200" dirty="0">
              <a:solidFill>
                <a:srgbClr val="000000"/>
              </a:solidFill>
            </a:endParaRPr>
          </a:p>
          <a:p>
            <a:pPr algn="l"/>
            <a:r>
              <a:rPr lang="es-ES" sz="3200" dirty="0">
                <a:solidFill>
                  <a:srgbClr val="000000"/>
                </a:solidFill>
              </a:rPr>
              <a:t>IN MEMORIAM:</a:t>
            </a:r>
          </a:p>
          <a:p>
            <a:pPr algn="l"/>
            <a:r>
              <a:rPr lang="es-ES" sz="900" dirty="0" err="1">
                <a:solidFill>
                  <a:srgbClr val="000000"/>
                </a:solidFill>
              </a:rPr>
              <a:t>aNtonio</a:t>
            </a:r>
            <a:r>
              <a:rPr lang="es-ES" sz="900" dirty="0">
                <a:solidFill>
                  <a:srgbClr val="000000"/>
                </a:solidFill>
              </a:rPr>
              <a:t> alemán picatoste</a:t>
            </a:r>
          </a:p>
          <a:p>
            <a:pPr algn="l"/>
            <a:r>
              <a:rPr lang="es-ES" sz="900" dirty="0">
                <a:solidFill>
                  <a:srgbClr val="000000"/>
                </a:solidFill>
              </a:rPr>
              <a:t>Paulino Rocher gonzalez </a:t>
            </a:r>
          </a:p>
          <a:p>
            <a:pPr algn="l"/>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8" name="Imagen 7" descr="Logo BN.png"/>
          <p:cNvPicPr>
            <a:picLocks noChangeAspect="1"/>
          </p:cNvPicPr>
          <p:nvPr/>
        </p:nvPicPr>
        <p:blipFill rotWithShape="1">
          <a:blip r:embed="rId2" cstate="email">
            <a:lum bright="70000" contrast="-70000"/>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9" name="Imagen 8" descr="Logo BN.png"/>
          <p:cNvPicPr>
            <a:picLocks noChangeAspect="1"/>
          </p:cNvPicPr>
          <p:nvPr/>
        </p:nvPicPr>
        <p:blipFill rotWithShape="1">
          <a:blip r:embed="rId3" cstate="email">
            <a:lum bright="70000" contrast="-70000"/>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pic>
        <p:nvPicPr>
          <p:cNvPr id="3" name="Imagen 2">
            <a:extLst>
              <a:ext uri="{FF2B5EF4-FFF2-40B4-BE49-F238E27FC236}">
                <a16:creationId xmlns="" xmlns:a16="http://schemas.microsoft.com/office/drawing/2014/main" id="{84756771-DC6A-4BA5-9FF7-D17FC0F87D74}"/>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06540" y="1952854"/>
            <a:ext cx="4181995" cy="2232000"/>
          </a:xfrm>
          <a:prstGeom prst="rect">
            <a:avLst/>
          </a:prstGeom>
        </p:spPr>
      </p:pic>
      <p:pic>
        <p:nvPicPr>
          <p:cNvPr id="1026" name="Picture 2">
            <a:extLst>
              <a:ext uri="{FF2B5EF4-FFF2-40B4-BE49-F238E27FC236}">
                <a16:creationId xmlns="" xmlns:a16="http://schemas.microsoft.com/office/drawing/2014/main" id="{2127D67C-5A87-40DB-8650-CE18A0E8EF80}"/>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782502" y="1952853"/>
            <a:ext cx="1769299" cy="2246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40249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559560"/>
          </a:xfrm>
          <a:prstGeom prst="rect">
            <a:avLst/>
          </a:prstGeom>
          <a:solidFill>
            <a:schemeClr val="accent2"/>
          </a:solidFill>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a:solidFill>
            <a:schemeClr val="tx1"/>
          </a:solidFill>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3" name="Título 2"/>
          <p:cNvSpPr txBox="1">
            <a:spLocks/>
          </p:cNvSpPr>
          <p:nvPr/>
        </p:nvSpPr>
        <p:spPr>
          <a:xfrm>
            <a:off x="281550" y="180414"/>
            <a:ext cx="6541828" cy="939344"/>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p>
          <a:p>
            <a:pPr algn="l"/>
            <a:r>
              <a:rPr lang="es-ES" sz="2000" dirty="0">
                <a:solidFill>
                  <a:srgbClr val="000000"/>
                </a:solidFill>
                <a:latin typeface="Franklin Gothic Book"/>
                <a:cs typeface="Franklin Gothic Book"/>
              </a:rPr>
              <a:t>COVID-19_IMPULSO A LA ACTIVIDAD DEL SECTOR</a:t>
            </a:r>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22" name="Imagen 21" descr="Una foto de un grupo de personas posando para una foto&#10;&#10;Descripción generada automáticamente">
            <a:extLst>
              <a:ext uri="{FF2B5EF4-FFF2-40B4-BE49-F238E27FC236}">
                <a16:creationId xmlns="" xmlns:a16="http://schemas.microsoft.com/office/drawing/2014/main" id="{D722CE9E-83EC-40A7-812C-F60791C34EE0}"/>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133088" y="1007518"/>
            <a:ext cx="2690290" cy="1890319"/>
          </a:xfrm>
          <a:prstGeom prst="rect">
            <a:avLst/>
          </a:prstGeom>
        </p:spPr>
      </p:pic>
      <p:pic>
        <p:nvPicPr>
          <p:cNvPr id="25" name="Imagen 24" descr="Una foto de un grupo de personas posando para una foto&#10;&#10;Descripción generada automáticamente">
            <a:extLst>
              <a:ext uri="{FF2B5EF4-FFF2-40B4-BE49-F238E27FC236}">
                <a16:creationId xmlns="" xmlns:a16="http://schemas.microsoft.com/office/drawing/2014/main" id="{9DEDAC29-B692-4293-8329-EFBFDFD8CA24}"/>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4133088" y="2925994"/>
            <a:ext cx="2690291" cy="2058961"/>
          </a:xfrm>
          <a:prstGeom prst="rect">
            <a:avLst/>
          </a:prstGeom>
        </p:spPr>
      </p:pic>
      <p:pic>
        <p:nvPicPr>
          <p:cNvPr id="3" name="Imagen 2">
            <a:extLst>
              <a:ext uri="{FF2B5EF4-FFF2-40B4-BE49-F238E27FC236}">
                <a16:creationId xmlns="" xmlns:a16="http://schemas.microsoft.com/office/drawing/2014/main" id="{9CD0680D-5E57-4066-B1E4-6483BF915372}"/>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81549" y="1011668"/>
            <a:ext cx="3017871" cy="1886169"/>
          </a:xfrm>
          <a:prstGeom prst="rect">
            <a:avLst/>
          </a:prstGeom>
        </p:spPr>
      </p:pic>
      <p:pic>
        <p:nvPicPr>
          <p:cNvPr id="11" name="Imagen 10">
            <a:extLst>
              <a:ext uri="{FF2B5EF4-FFF2-40B4-BE49-F238E27FC236}">
                <a16:creationId xmlns="" xmlns:a16="http://schemas.microsoft.com/office/drawing/2014/main" id="{8BF37924-916C-4D03-B662-12EE8923B0F7}"/>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281550" y="2954164"/>
            <a:ext cx="3259347" cy="2037092"/>
          </a:xfrm>
          <a:prstGeom prst="rect">
            <a:avLst/>
          </a:prstGeom>
        </p:spPr>
      </p:pic>
    </p:spTree>
    <p:extLst>
      <p:ext uri="{BB962C8B-B14F-4D97-AF65-F5344CB8AC3E}">
        <p14:creationId xmlns:p14="http://schemas.microsoft.com/office/powerpoint/2010/main" val="35193963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559560"/>
          </a:xfrm>
          <a:prstGeom prst="rect">
            <a:avLst/>
          </a:prstGeom>
          <a:solidFill>
            <a:schemeClr val="accent2"/>
          </a:solidFill>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a:solidFill>
            <a:schemeClr val="tx1"/>
          </a:solidFill>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3" name="Título 2"/>
          <p:cNvSpPr txBox="1">
            <a:spLocks/>
          </p:cNvSpPr>
          <p:nvPr/>
        </p:nvSpPr>
        <p:spPr>
          <a:xfrm>
            <a:off x="281550" y="180414"/>
            <a:ext cx="6541828" cy="939344"/>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p>
          <a:p>
            <a:pPr algn="l"/>
            <a:r>
              <a:rPr lang="es-ES" sz="2000" dirty="0">
                <a:solidFill>
                  <a:srgbClr val="000000"/>
                </a:solidFill>
                <a:latin typeface="Franklin Gothic Book"/>
                <a:cs typeface="Franklin Gothic Book"/>
              </a:rPr>
              <a:t>COVID-19_IMPULSO A LA ACTIVIDAD DEL SECTOR</a:t>
            </a:r>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21" name="Imagen 20">
            <a:extLst>
              <a:ext uri="{FF2B5EF4-FFF2-40B4-BE49-F238E27FC236}">
                <a16:creationId xmlns="" xmlns:a16="http://schemas.microsoft.com/office/drawing/2014/main" id="{5C532181-2B71-4792-B49C-53605A36BEDA}"/>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258927" y="1209140"/>
            <a:ext cx="3564451" cy="2338731"/>
          </a:xfrm>
          <a:prstGeom prst="rect">
            <a:avLst/>
          </a:prstGeom>
        </p:spPr>
      </p:pic>
      <p:pic>
        <p:nvPicPr>
          <p:cNvPr id="28" name="Imagen 27">
            <a:extLst>
              <a:ext uri="{FF2B5EF4-FFF2-40B4-BE49-F238E27FC236}">
                <a16:creationId xmlns="" xmlns:a16="http://schemas.microsoft.com/office/drawing/2014/main" id="{45DA5358-396F-4E1C-859C-FA9ABC81DDE8}"/>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81550" y="1209140"/>
            <a:ext cx="2888370" cy="2731393"/>
          </a:xfrm>
          <a:prstGeom prst="rect">
            <a:avLst/>
          </a:prstGeom>
        </p:spPr>
      </p:pic>
    </p:spTree>
    <p:extLst>
      <p:ext uri="{BB962C8B-B14F-4D97-AF65-F5344CB8AC3E}">
        <p14:creationId xmlns:p14="http://schemas.microsoft.com/office/powerpoint/2010/main" val="32386994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p>
          <a:p>
            <a:pPr algn="l"/>
            <a:r>
              <a:rPr lang="es-ES" sz="2000" dirty="0">
                <a:solidFill>
                  <a:srgbClr val="000000"/>
                </a:solidFill>
                <a:latin typeface="Franklin Gothic Book"/>
                <a:cs typeface="Franklin Gothic Book"/>
              </a:rPr>
              <a:t>DATOS CAT COAMU_ </a:t>
            </a:r>
            <a:r>
              <a:rPr lang="es-ES" sz="2000" dirty="0" err="1">
                <a:solidFill>
                  <a:srgbClr val="000000"/>
                </a:solidFill>
                <a:latin typeface="Franklin Gothic Book"/>
                <a:cs typeface="Franklin Gothic Book"/>
              </a:rPr>
              <a:t>RELACIóN</a:t>
            </a:r>
            <a:r>
              <a:rPr lang="es-ES" sz="2000" dirty="0">
                <a:solidFill>
                  <a:srgbClr val="000000"/>
                </a:solidFill>
                <a:latin typeface="Franklin Gothic Book"/>
                <a:cs typeface="Franklin Gothic Book"/>
              </a:rPr>
              <a:t> TRABAJO EDAD </a:t>
            </a:r>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23" name="Imagen 22" descr="Captura de pantalla 2020-07-11 a las 8.32.03.png"/>
          <p:cNvPicPr>
            <a:picLocks noChangeAspect="1"/>
          </p:cNvPicPr>
          <p:nvPr/>
        </p:nvPicPr>
        <p:blipFill rotWithShape="1">
          <a:blip r:embed="rId4" cstate="email">
            <a:extLst>
              <a:ext uri="{28A0092B-C50C-407E-A947-70E740481C1C}">
                <a14:useLocalDpi xmlns:a14="http://schemas.microsoft.com/office/drawing/2010/main" val="0"/>
              </a:ext>
            </a:extLst>
          </a:blip>
          <a:srcRect t="19375" r="9574" b="39251"/>
          <a:stretch/>
        </p:blipFill>
        <p:spPr>
          <a:xfrm>
            <a:off x="152400" y="1251248"/>
            <a:ext cx="6838101" cy="2506993"/>
          </a:xfrm>
          <a:prstGeom prst="rect">
            <a:avLst/>
          </a:prstGeom>
        </p:spPr>
      </p:pic>
    </p:spTree>
    <p:extLst>
      <p:ext uri="{BB962C8B-B14F-4D97-AF65-F5344CB8AC3E}">
        <p14:creationId xmlns:p14="http://schemas.microsoft.com/office/powerpoint/2010/main" val="28027331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2" name="Imagen 1" descr="Captura de pantalla 2020-07-11 a las 8.33.49.png"/>
          <p:cNvPicPr>
            <a:picLocks noChangeAspect="1"/>
          </p:cNvPicPr>
          <p:nvPr/>
        </p:nvPicPr>
        <p:blipFill rotWithShape="1">
          <a:blip r:embed="rId5" cstate="email">
            <a:extLst>
              <a:ext uri="{28A0092B-C50C-407E-A947-70E740481C1C}">
                <a14:useLocalDpi xmlns:a14="http://schemas.microsoft.com/office/drawing/2010/main" val="0"/>
              </a:ext>
            </a:extLst>
          </a:blip>
          <a:srcRect t="19517" r="5792"/>
          <a:stretch/>
        </p:blipFill>
        <p:spPr>
          <a:xfrm>
            <a:off x="379927" y="1138426"/>
            <a:ext cx="6443451" cy="3893160"/>
          </a:xfrm>
          <a:prstGeom prst="rect">
            <a:avLst/>
          </a:prstGeom>
        </p:spPr>
      </p:pic>
      <p:sp>
        <p:nvSpPr>
          <p:cNvPr id="22"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p>
          <a:p>
            <a:pPr algn="l"/>
            <a:r>
              <a:rPr lang="es-ES" sz="2000" dirty="0">
                <a:solidFill>
                  <a:srgbClr val="000000"/>
                </a:solidFill>
                <a:latin typeface="Franklin Gothic Book"/>
                <a:cs typeface="Franklin Gothic Book"/>
              </a:rPr>
              <a:t>DATOS CAT COAMU_ EXPEDIENTES REGISTRADOS </a:t>
            </a:r>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spTree>
    <p:extLst>
      <p:ext uri="{BB962C8B-B14F-4D97-AF65-F5344CB8AC3E}">
        <p14:creationId xmlns:p14="http://schemas.microsoft.com/office/powerpoint/2010/main" val="16110904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2"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p>
          <a:p>
            <a:pPr algn="l"/>
            <a:r>
              <a:rPr lang="es-ES" sz="2000" dirty="0">
                <a:solidFill>
                  <a:srgbClr val="000000"/>
                </a:solidFill>
                <a:latin typeface="Franklin Gothic Book"/>
                <a:cs typeface="Franklin Gothic Book"/>
              </a:rPr>
              <a:t>DATOS CAT COAMU </a:t>
            </a:r>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2" name="Imagen 1" descr="Untitled.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209141"/>
            <a:ext cx="7010400" cy="4115912"/>
          </a:xfrm>
          <a:prstGeom prst="rect">
            <a:avLst/>
          </a:prstGeom>
        </p:spPr>
      </p:pic>
      <p:sp>
        <p:nvSpPr>
          <p:cNvPr id="21" name="Marcador de contenido 1">
            <a:extLst>
              <a:ext uri="{FF2B5EF4-FFF2-40B4-BE49-F238E27FC236}">
                <a16:creationId xmlns="" xmlns:a16="http://schemas.microsoft.com/office/drawing/2014/main" id="{3369905D-61E7-4F5B-97B9-C4A847AAAA01}"/>
              </a:ext>
            </a:extLst>
          </p:cNvPr>
          <p:cNvSpPr txBox="1">
            <a:spLocks/>
          </p:cNvSpPr>
          <p:nvPr/>
        </p:nvSpPr>
        <p:spPr>
          <a:xfrm>
            <a:off x="281550" y="1119758"/>
            <a:ext cx="6408850" cy="4842186"/>
          </a:xfrm>
          <a:prstGeom prst="rect">
            <a:avLst/>
          </a:prstGeom>
        </p:spPr>
        <p:txBody>
          <a:bodyPr vert="horz" lIns="91440" tIns="45720" rIns="91440" bIns="45720" rtlCol="0">
            <a:noAutofit/>
          </a:bodyPr>
          <a:lstStyle>
            <a:lvl1pPr marL="274320" indent="-228600" algn="l" defTabSz="914400" rtl="0" eaLnBrk="1" latinLnBrk="0" hangingPunct="1">
              <a:spcBef>
                <a:spcPct val="20000"/>
              </a:spcBef>
              <a:buClr>
                <a:schemeClr val="accent1"/>
              </a:buClr>
              <a:buFont typeface="Wingdings 2" pitchFamily="18" charset="2"/>
              <a:buChar char=""/>
              <a:defRPr sz="32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2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24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20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20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20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20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20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2000" kern="1200">
                <a:solidFill>
                  <a:schemeClr val="tx2"/>
                </a:solidFill>
                <a:latin typeface="+mn-lt"/>
                <a:ea typeface="+mn-ea"/>
                <a:cs typeface="+mn-cs"/>
              </a:defRPr>
            </a:lvl9pPr>
          </a:lstStyle>
          <a:p>
            <a:pPr marL="45720" indent="0">
              <a:buNone/>
            </a:pPr>
            <a:r>
              <a:rPr lang="es-ES" sz="1600" b="1" dirty="0" smtClean="0">
                <a:latin typeface="Franklin Gothic Book"/>
                <a:cs typeface="Franklin Gothic Book"/>
              </a:rPr>
              <a:t>Evolución semanal de expedientes visados primer semestre</a:t>
            </a:r>
            <a:endParaRPr lang="es-ES" sz="1200" b="1" dirty="0">
              <a:latin typeface="Franklin Gothic Book"/>
              <a:cs typeface="Franklin Gothic Book"/>
            </a:endParaRPr>
          </a:p>
        </p:txBody>
      </p:sp>
    </p:spTree>
    <p:extLst>
      <p:ext uri="{BB962C8B-B14F-4D97-AF65-F5344CB8AC3E}">
        <p14:creationId xmlns:p14="http://schemas.microsoft.com/office/powerpoint/2010/main" val="31737928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3" name="Imagen 2" descr="Captura de pantalla 2020-07-11 a las 8.34.04.png"/>
          <p:cNvPicPr>
            <a:picLocks noChangeAspect="1"/>
          </p:cNvPicPr>
          <p:nvPr/>
        </p:nvPicPr>
        <p:blipFill rotWithShape="1">
          <a:blip r:embed="rId4" cstate="email">
            <a:extLst>
              <a:ext uri="{28A0092B-C50C-407E-A947-70E740481C1C}">
                <a14:useLocalDpi xmlns:a14="http://schemas.microsoft.com/office/drawing/2010/main" val="0"/>
              </a:ext>
            </a:extLst>
          </a:blip>
          <a:srcRect t="5179" b="35355"/>
          <a:stretch/>
        </p:blipFill>
        <p:spPr>
          <a:xfrm>
            <a:off x="336505" y="1142780"/>
            <a:ext cx="6543113" cy="3210628"/>
          </a:xfrm>
          <a:prstGeom prst="rect">
            <a:avLst/>
          </a:prstGeom>
        </p:spPr>
      </p:pic>
      <p:sp>
        <p:nvSpPr>
          <p:cNvPr id="22"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p>
          <a:p>
            <a:pPr algn="l"/>
            <a:r>
              <a:rPr lang="es-ES" sz="2000" dirty="0">
                <a:solidFill>
                  <a:srgbClr val="000000"/>
                </a:solidFill>
                <a:latin typeface="Franklin Gothic Book"/>
                <a:cs typeface="Franklin Gothic Book"/>
              </a:rPr>
              <a:t>DATOS CAT COAMU_ DATOS ECONÓMICOS </a:t>
            </a:r>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spTree>
    <p:extLst>
      <p:ext uri="{BB962C8B-B14F-4D97-AF65-F5344CB8AC3E}">
        <p14:creationId xmlns:p14="http://schemas.microsoft.com/office/powerpoint/2010/main" val="13207512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2" name="Imagen 1" descr="Captura de pantalla 2020-07-19 a las 8.29.48.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81550" y="1209141"/>
            <a:ext cx="6541828" cy="3758117"/>
          </a:xfrm>
          <a:prstGeom prst="rect">
            <a:avLst/>
          </a:prstGeom>
        </p:spPr>
      </p:pic>
      <p:sp>
        <p:nvSpPr>
          <p:cNvPr id="23"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p>
          <a:p>
            <a:pPr algn="l"/>
            <a:r>
              <a:rPr lang="es-ES" sz="2000" dirty="0">
                <a:solidFill>
                  <a:srgbClr val="000000"/>
                </a:solidFill>
                <a:latin typeface="Franklin Gothic Book"/>
                <a:cs typeface="Franklin Gothic Book"/>
              </a:rPr>
              <a:t>DATOS CAT COAMU </a:t>
            </a:r>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spTree>
    <p:extLst>
      <p:ext uri="{BB962C8B-B14F-4D97-AF65-F5344CB8AC3E}">
        <p14:creationId xmlns:p14="http://schemas.microsoft.com/office/powerpoint/2010/main" val="4357767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2" name="Imagen 1" descr="Captura de pantalla 2020-07-11 a las 8.34.14.png"/>
          <p:cNvPicPr>
            <a:picLocks noChangeAspect="1"/>
          </p:cNvPicPr>
          <p:nvPr/>
        </p:nvPicPr>
        <p:blipFill rotWithShape="1">
          <a:blip r:embed="rId4" cstate="email">
            <a:extLst>
              <a:ext uri="{28A0092B-C50C-407E-A947-70E740481C1C}">
                <a14:useLocalDpi xmlns:a14="http://schemas.microsoft.com/office/drawing/2010/main" val="0"/>
              </a:ext>
            </a:extLst>
          </a:blip>
          <a:srcRect t="7737" b="33595"/>
          <a:stretch/>
        </p:blipFill>
        <p:spPr>
          <a:xfrm>
            <a:off x="176028" y="1209141"/>
            <a:ext cx="6692219" cy="3563060"/>
          </a:xfrm>
          <a:prstGeom prst="rect">
            <a:avLst/>
          </a:prstGeom>
        </p:spPr>
      </p:pic>
      <p:sp>
        <p:nvSpPr>
          <p:cNvPr id="22"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p>
          <a:p>
            <a:pPr algn="l"/>
            <a:r>
              <a:rPr lang="es-ES" sz="2000" dirty="0">
                <a:solidFill>
                  <a:srgbClr val="000000"/>
                </a:solidFill>
                <a:latin typeface="Franklin Gothic Book"/>
                <a:cs typeface="Franklin Gothic Book"/>
              </a:rPr>
              <a:t>DATOS CAT COAMU_ Servicios </a:t>
            </a:r>
            <a:r>
              <a:rPr lang="es-ES" sz="2000" dirty="0" err="1">
                <a:solidFill>
                  <a:srgbClr val="000000"/>
                </a:solidFill>
                <a:latin typeface="Franklin Gothic Book"/>
                <a:cs typeface="Franklin Gothic Book"/>
              </a:rPr>
              <a:t>TéCNICOS</a:t>
            </a:r>
            <a:r>
              <a:rPr lang="es-ES" sz="2000" dirty="0">
                <a:solidFill>
                  <a:srgbClr val="000000"/>
                </a:solidFill>
                <a:latin typeface="Franklin Gothic Book"/>
                <a:cs typeface="Franklin Gothic Book"/>
              </a:rPr>
              <a:t> </a:t>
            </a:r>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spTree>
    <p:extLst>
      <p:ext uri="{BB962C8B-B14F-4D97-AF65-F5344CB8AC3E}">
        <p14:creationId xmlns:p14="http://schemas.microsoft.com/office/powerpoint/2010/main" val="29238340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3" name="Imagen 2" descr="Captura de pantalla 2020-07-11 a las 8.34.28.png"/>
          <p:cNvPicPr>
            <a:picLocks noChangeAspect="1"/>
          </p:cNvPicPr>
          <p:nvPr/>
        </p:nvPicPr>
        <p:blipFill rotWithShape="1">
          <a:blip r:embed="rId4" cstate="email">
            <a:extLst>
              <a:ext uri="{28A0092B-C50C-407E-A947-70E740481C1C}">
                <a14:useLocalDpi xmlns:a14="http://schemas.microsoft.com/office/drawing/2010/main" val="0"/>
              </a:ext>
            </a:extLst>
          </a:blip>
          <a:srcRect t="12379" b="42358"/>
          <a:stretch/>
        </p:blipFill>
        <p:spPr>
          <a:xfrm>
            <a:off x="412491" y="1307882"/>
            <a:ext cx="6425882" cy="1395913"/>
          </a:xfrm>
          <a:prstGeom prst="rect">
            <a:avLst/>
          </a:prstGeom>
        </p:spPr>
      </p:pic>
      <p:sp>
        <p:nvSpPr>
          <p:cNvPr id="22"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p>
          <a:p>
            <a:pPr algn="l"/>
            <a:r>
              <a:rPr lang="es-ES" sz="2000" dirty="0">
                <a:solidFill>
                  <a:srgbClr val="000000"/>
                </a:solidFill>
                <a:latin typeface="Franklin Gothic Book"/>
                <a:cs typeface="Franklin Gothic Book"/>
              </a:rPr>
              <a:t>DATOS CAT COAMU_ ALTAS Y BAJAS </a:t>
            </a:r>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spTree>
    <p:extLst>
      <p:ext uri="{BB962C8B-B14F-4D97-AF65-F5344CB8AC3E}">
        <p14:creationId xmlns:p14="http://schemas.microsoft.com/office/powerpoint/2010/main" val="24515193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510769"/>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chemeClr val="tx1"/>
                </a:solidFill>
              </a:rPr>
              <a:t>ANÁLISIS DE GESTIÓN CUANTITATIVO:</a:t>
            </a:r>
            <a:br>
              <a:rPr lang="es-ES" sz="2800" dirty="0">
                <a:solidFill>
                  <a:schemeClr val="tx1"/>
                </a:solidFill>
              </a:rPr>
            </a:br>
            <a:r>
              <a:rPr lang="es-ES" sz="4000" dirty="0">
                <a:solidFill>
                  <a:schemeClr val="tx1"/>
                </a:solidFill>
              </a:rPr>
              <a:t/>
            </a:r>
            <a:br>
              <a:rPr lang="es-ES" sz="4000" dirty="0">
                <a:solidFill>
                  <a:schemeClr val="tx1"/>
                </a:solidFill>
              </a:rPr>
            </a:br>
            <a:endParaRPr lang="es-ES" sz="2400" dirty="0">
              <a:solidFill>
                <a:schemeClr val="tx1"/>
              </a:solidFill>
              <a:latin typeface="+mn-lt"/>
            </a:endParaRPr>
          </a:p>
        </p:txBody>
      </p:sp>
      <p:sp>
        <p:nvSpPr>
          <p:cNvPr id="24" name="Marcador de texto 1"/>
          <p:cNvSpPr txBox="1">
            <a:spLocks/>
          </p:cNvSpPr>
          <p:nvPr/>
        </p:nvSpPr>
        <p:spPr>
          <a:xfrm>
            <a:off x="208964" y="723257"/>
            <a:ext cx="3704667" cy="4239829"/>
          </a:xfrm>
          <a:prstGeom prst="rect">
            <a:avLst/>
          </a:prstGeom>
        </p:spPr>
        <p:txBody>
          <a:bodyPr vert="horz" lIns="91440" tIns="45720" rIns="91440" bIns="45720" rtlCol="0" anchor="ctr">
            <a:normAutofit fontScale="55000" lnSpcReduction="20000"/>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pPr>
              <a:buClr>
                <a:schemeClr val="tx1"/>
              </a:buClr>
            </a:pPr>
            <a:r>
              <a:rPr lang="es-ES" sz="2200" dirty="0">
                <a:solidFill>
                  <a:schemeClr val="tx1"/>
                </a:solidFill>
              </a:rPr>
              <a:t>Jornadas </a:t>
            </a:r>
            <a:r>
              <a:rPr lang="es-ES" sz="2200" dirty="0" err="1">
                <a:solidFill>
                  <a:schemeClr val="tx1"/>
                </a:solidFill>
              </a:rPr>
              <a:t>Téc</a:t>
            </a:r>
            <a:r>
              <a:rPr lang="es-ES" sz="2200" dirty="0">
                <a:solidFill>
                  <a:schemeClr val="tx1"/>
                </a:solidFill>
              </a:rPr>
              <a:t>,- mesas técnicas </a:t>
            </a:r>
            <a:r>
              <a:rPr lang="es-ES" dirty="0">
                <a:solidFill>
                  <a:schemeClr val="tx1"/>
                </a:solidFill>
              </a:rPr>
              <a:t>	</a:t>
            </a:r>
            <a:r>
              <a:rPr lang="es-ES" sz="3600" dirty="0">
                <a:solidFill>
                  <a:schemeClr val="tx1"/>
                </a:solidFill>
              </a:rPr>
              <a:t>14</a:t>
            </a:r>
            <a:endParaRPr lang="es-ES" sz="3600" dirty="0">
              <a:solidFill>
                <a:srgbClr val="800000"/>
              </a:solidFill>
              <a:latin typeface="+mj-lt"/>
            </a:endParaRPr>
          </a:p>
          <a:p>
            <a:pPr>
              <a:buClr>
                <a:schemeClr val="tx1"/>
              </a:buClr>
            </a:pPr>
            <a:endParaRPr lang="es-ES" dirty="0">
              <a:solidFill>
                <a:srgbClr val="800000"/>
              </a:solidFill>
              <a:latin typeface="+mj-lt"/>
            </a:endParaRPr>
          </a:p>
          <a:p>
            <a:pPr>
              <a:buClr>
                <a:schemeClr val="tx1"/>
              </a:buClr>
            </a:pPr>
            <a:r>
              <a:rPr lang="es-ES" sz="2200" dirty="0">
                <a:solidFill>
                  <a:srgbClr val="000000"/>
                </a:solidFill>
              </a:rPr>
              <a:t>Conferencias/Charlas</a:t>
            </a:r>
            <a:r>
              <a:rPr lang="es-ES" dirty="0">
                <a:solidFill>
                  <a:srgbClr val="000000"/>
                </a:solidFill>
              </a:rPr>
              <a:t>		 </a:t>
            </a:r>
            <a:r>
              <a:rPr lang="es-ES" sz="3800" dirty="0">
                <a:solidFill>
                  <a:srgbClr val="000000"/>
                </a:solidFill>
              </a:rPr>
              <a:t>3</a:t>
            </a:r>
          </a:p>
          <a:p>
            <a:pPr marL="457200" indent="-457200">
              <a:buClr>
                <a:schemeClr val="tx1"/>
              </a:buClr>
              <a:buFont typeface="Wingdings 2" pitchFamily="18" charset="2"/>
              <a:buAutoNum type="arabicPeriod"/>
            </a:pPr>
            <a:endParaRPr lang="es-ES" dirty="0">
              <a:solidFill>
                <a:srgbClr val="000000"/>
              </a:solidFill>
            </a:endParaRPr>
          </a:p>
          <a:p>
            <a:pPr>
              <a:buClr>
                <a:schemeClr val="tx1"/>
              </a:buClr>
            </a:pPr>
            <a:r>
              <a:rPr lang="es-ES" sz="2200" dirty="0">
                <a:solidFill>
                  <a:srgbClr val="000000"/>
                </a:solidFill>
              </a:rPr>
              <a:t>Artículos en prensa</a:t>
            </a:r>
            <a:r>
              <a:rPr lang="es-ES" dirty="0">
                <a:solidFill>
                  <a:srgbClr val="000000"/>
                </a:solidFill>
              </a:rPr>
              <a:t>		 </a:t>
            </a:r>
            <a:r>
              <a:rPr lang="es-ES" sz="3800" dirty="0">
                <a:solidFill>
                  <a:srgbClr val="000000"/>
                </a:solidFill>
              </a:rPr>
              <a:t>74</a:t>
            </a:r>
          </a:p>
          <a:p>
            <a:pPr>
              <a:buClr>
                <a:schemeClr val="tx1"/>
              </a:buClr>
            </a:pPr>
            <a:endParaRPr lang="es-ES" dirty="0">
              <a:solidFill>
                <a:srgbClr val="000000"/>
              </a:solidFill>
            </a:endParaRPr>
          </a:p>
          <a:p>
            <a:pPr>
              <a:buClr>
                <a:schemeClr val="tx1"/>
              </a:buClr>
            </a:pPr>
            <a:r>
              <a:rPr lang="es-ES" sz="2200" dirty="0">
                <a:solidFill>
                  <a:srgbClr val="000000"/>
                </a:solidFill>
              </a:rPr>
              <a:t>Visitas Institucional en </a:t>
            </a:r>
            <a:r>
              <a:rPr lang="es-ES" sz="2200" dirty="0" smtClean="0">
                <a:solidFill>
                  <a:srgbClr val="000000"/>
                </a:solidFill>
              </a:rPr>
              <a:t>COAMU</a:t>
            </a:r>
            <a:r>
              <a:rPr lang="es-ES" dirty="0">
                <a:solidFill>
                  <a:srgbClr val="000000"/>
                </a:solidFill>
              </a:rPr>
              <a:t>	 </a:t>
            </a:r>
            <a:r>
              <a:rPr lang="es-ES" sz="3600" dirty="0" smtClean="0">
                <a:solidFill>
                  <a:srgbClr val="000000"/>
                </a:solidFill>
              </a:rPr>
              <a:t>18</a:t>
            </a:r>
            <a:endParaRPr lang="es-ES" sz="3600" dirty="0">
              <a:solidFill>
                <a:srgbClr val="000000"/>
              </a:solidFill>
            </a:endParaRPr>
          </a:p>
          <a:p>
            <a:pPr marL="457200" indent="-457200">
              <a:buClr>
                <a:schemeClr val="tx1"/>
              </a:buClr>
              <a:buFont typeface="Wingdings 2" pitchFamily="18" charset="2"/>
              <a:buAutoNum type="arabicPeriod"/>
            </a:pPr>
            <a:endParaRPr lang="es-ES" dirty="0">
              <a:solidFill>
                <a:srgbClr val="000000"/>
              </a:solidFill>
            </a:endParaRPr>
          </a:p>
          <a:p>
            <a:pPr>
              <a:buClr>
                <a:schemeClr val="tx1"/>
              </a:buClr>
            </a:pPr>
            <a:r>
              <a:rPr lang="es-ES" sz="2200" b="1" dirty="0">
                <a:solidFill>
                  <a:srgbClr val="000000"/>
                </a:solidFill>
              </a:rPr>
              <a:t>Convenios</a:t>
            </a:r>
            <a:r>
              <a:rPr lang="es-ES" dirty="0">
                <a:solidFill>
                  <a:srgbClr val="000000"/>
                </a:solidFill>
              </a:rPr>
              <a:t>			 </a:t>
            </a:r>
            <a:r>
              <a:rPr lang="es-ES" sz="3600" dirty="0">
                <a:solidFill>
                  <a:srgbClr val="000000"/>
                </a:solidFill>
              </a:rPr>
              <a:t>9</a:t>
            </a:r>
          </a:p>
          <a:p>
            <a:pPr>
              <a:buClr>
                <a:schemeClr val="tx1"/>
              </a:buClr>
            </a:pPr>
            <a:endParaRPr lang="es-ES" dirty="0">
              <a:solidFill>
                <a:srgbClr val="000000"/>
              </a:solidFill>
            </a:endParaRPr>
          </a:p>
          <a:p>
            <a:pPr>
              <a:buClr>
                <a:schemeClr val="tx1"/>
              </a:buClr>
            </a:pPr>
            <a:r>
              <a:rPr lang="es-ES" sz="2200" dirty="0">
                <a:solidFill>
                  <a:srgbClr val="000000"/>
                </a:solidFill>
              </a:rPr>
              <a:t>Usuarios web            </a:t>
            </a:r>
            <a:r>
              <a:rPr lang="es-ES" dirty="0">
                <a:solidFill>
                  <a:srgbClr val="000000"/>
                </a:solidFill>
              </a:rPr>
              <a:t>	      </a:t>
            </a:r>
            <a:r>
              <a:rPr lang="es-ES" sz="3600" dirty="0" smtClean="0">
                <a:solidFill>
                  <a:srgbClr val="000000"/>
                </a:solidFill>
              </a:rPr>
              <a:t>17.442</a:t>
            </a:r>
            <a:r>
              <a:rPr lang="es-ES" dirty="0" smtClean="0">
                <a:solidFill>
                  <a:srgbClr val="000000"/>
                </a:solidFill>
              </a:rPr>
              <a:t> </a:t>
            </a:r>
            <a:endParaRPr lang="es-ES" dirty="0">
              <a:solidFill>
                <a:srgbClr val="000000"/>
              </a:solidFill>
            </a:endParaRPr>
          </a:p>
          <a:p>
            <a:pPr>
              <a:buClr>
                <a:schemeClr val="tx1"/>
              </a:buClr>
            </a:pPr>
            <a:r>
              <a:rPr lang="es-ES" dirty="0">
                <a:solidFill>
                  <a:srgbClr val="000000"/>
                </a:solidFill>
              </a:rPr>
              <a:t>Seguidores Facebook	         </a:t>
            </a:r>
            <a:r>
              <a:rPr lang="es-ES" sz="3600" dirty="0">
                <a:solidFill>
                  <a:srgbClr val="000000"/>
                </a:solidFill>
              </a:rPr>
              <a:t>4.816</a:t>
            </a:r>
          </a:p>
          <a:p>
            <a:pPr>
              <a:buClr>
                <a:schemeClr val="tx1"/>
              </a:buClr>
            </a:pPr>
            <a:r>
              <a:rPr lang="es-ES" sz="2200" dirty="0">
                <a:solidFill>
                  <a:srgbClr val="000000"/>
                </a:solidFill>
              </a:rPr>
              <a:t>Seguidores </a:t>
            </a:r>
            <a:r>
              <a:rPr lang="es-ES" sz="2200" dirty="0" err="1">
                <a:solidFill>
                  <a:srgbClr val="000000"/>
                </a:solidFill>
              </a:rPr>
              <a:t>twiter</a:t>
            </a:r>
            <a:r>
              <a:rPr lang="es-ES" sz="2200" dirty="0">
                <a:solidFill>
                  <a:srgbClr val="000000"/>
                </a:solidFill>
              </a:rPr>
              <a:t>	         </a:t>
            </a:r>
            <a:r>
              <a:rPr lang="es-ES" sz="3600" dirty="0">
                <a:solidFill>
                  <a:srgbClr val="000000"/>
                </a:solidFill>
              </a:rPr>
              <a:t>1.471</a:t>
            </a:r>
          </a:p>
          <a:p>
            <a:pPr>
              <a:buClr>
                <a:schemeClr val="tx1"/>
              </a:buClr>
            </a:pPr>
            <a:endParaRPr lang="es-ES" sz="3600" dirty="0">
              <a:solidFill>
                <a:srgbClr val="000000"/>
              </a:solidFill>
            </a:endParaRPr>
          </a:p>
          <a:p>
            <a:pPr>
              <a:buClr>
                <a:schemeClr val="tx1"/>
              </a:buClr>
            </a:pPr>
            <a:endParaRPr lang="es-ES" dirty="0">
              <a:solidFill>
                <a:srgbClr val="000000"/>
              </a:solidFill>
            </a:endParaRPr>
          </a:p>
          <a:p>
            <a:r>
              <a:rPr lang="es-ES" dirty="0">
                <a:solidFill>
                  <a:srgbClr val="800000"/>
                </a:solidFill>
                <a:latin typeface="+mj-lt"/>
              </a:rPr>
              <a:t> </a:t>
            </a:r>
          </a:p>
        </p:txBody>
      </p:sp>
      <p:sp>
        <p:nvSpPr>
          <p:cNvPr id="22" name="Marcador de texto 1">
            <a:extLst>
              <a:ext uri="{FF2B5EF4-FFF2-40B4-BE49-F238E27FC236}">
                <a16:creationId xmlns="" xmlns:a16="http://schemas.microsoft.com/office/drawing/2014/main" id="{D7F52031-64E7-46B0-A2E2-AD5D4E48BB3D}"/>
              </a:ext>
            </a:extLst>
          </p:cNvPr>
          <p:cNvSpPr txBox="1">
            <a:spLocks/>
          </p:cNvSpPr>
          <p:nvPr/>
        </p:nvSpPr>
        <p:spPr>
          <a:xfrm>
            <a:off x="3552464" y="582003"/>
            <a:ext cx="3523488" cy="4239829"/>
          </a:xfrm>
          <a:prstGeom prst="rect">
            <a:avLst/>
          </a:prstGeom>
        </p:spPr>
        <p:txBody>
          <a:bodyPr vert="horz" lIns="91440" tIns="45720" rIns="91440" bIns="45720" rtlCol="0" anchor="ctr">
            <a:normAutofit fontScale="47500" lnSpcReduction="20000"/>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pPr>
              <a:buClr>
                <a:schemeClr val="tx1"/>
              </a:buClr>
            </a:pPr>
            <a:r>
              <a:rPr lang="es-ES" sz="2500" dirty="0">
                <a:solidFill>
                  <a:schemeClr val="tx1"/>
                </a:solidFill>
              </a:rPr>
              <a:t>Seguidores Instagram</a:t>
            </a:r>
            <a:r>
              <a:rPr lang="es-ES" dirty="0">
                <a:solidFill>
                  <a:schemeClr val="tx1"/>
                </a:solidFill>
              </a:rPr>
              <a:t>	          </a:t>
            </a:r>
            <a:r>
              <a:rPr lang="es-ES" sz="4400" dirty="0">
                <a:solidFill>
                  <a:schemeClr val="tx1"/>
                </a:solidFill>
              </a:rPr>
              <a:t>1.471</a:t>
            </a:r>
          </a:p>
          <a:p>
            <a:pPr>
              <a:buClr>
                <a:schemeClr val="tx1"/>
              </a:buClr>
            </a:pPr>
            <a:r>
              <a:rPr lang="es-ES" sz="3000" dirty="0">
                <a:solidFill>
                  <a:schemeClr val="tx1"/>
                </a:solidFill>
                <a:latin typeface="+mj-lt"/>
              </a:rPr>
              <a:t>Visitas web                  </a:t>
            </a:r>
            <a:r>
              <a:rPr lang="es-ES" sz="4200" dirty="0" smtClean="0">
                <a:solidFill>
                  <a:schemeClr val="tx1"/>
                </a:solidFill>
                <a:latin typeface="+mj-lt"/>
              </a:rPr>
              <a:t>191.662</a:t>
            </a:r>
            <a:endParaRPr lang="es-ES" sz="4200" dirty="0">
              <a:solidFill>
                <a:schemeClr val="tx1"/>
              </a:solidFill>
              <a:latin typeface="+mj-lt"/>
            </a:endParaRPr>
          </a:p>
          <a:p>
            <a:pPr>
              <a:buClr>
                <a:schemeClr val="tx1"/>
              </a:buClr>
            </a:pPr>
            <a:endParaRPr lang="es-ES" dirty="0">
              <a:solidFill>
                <a:srgbClr val="800000"/>
              </a:solidFill>
              <a:latin typeface="+mj-lt"/>
            </a:endParaRPr>
          </a:p>
          <a:p>
            <a:pPr>
              <a:buClr>
                <a:schemeClr val="tx1"/>
              </a:buClr>
            </a:pPr>
            <a:r>
              <a:rPr lang="es-ES" sz="2500" dirty="0">
                <a:solidFill>
                  <a:srgbClr val="000000"/>
                </a:solidFill>
              </a:rPr>
              <a:t>Informes jurídicos</a:t>
            </a:r>
            <a:r>
              <a:rPr lang="es-ES" dirty="0">
                <a:solidFill>
                  <a:srgbClr val="000000"/>
                </a:solidFill>
              </a:rPr>
              <a:t>		</a:t>
            </a:r>
            <a:r>
              <a:rPr lang="es-ES" sz="4200" dirty="0">
                <a:solidFill>
                  <a:srgbClr val="000000"/>
                </a:solidFill>
              </a:rPr>
              <a:t> </a:t>
            </a:r>
            <a:r>
              <a:rPr lang="es-ES" sz="4200" dirty="0" smtClean="0">
                <a:solidFill>
                  <a:srgbClr val="000000"/>
                </a:solidFill>
              </a:rPr>
              <a:t>35</a:t>
            </a:r>
            <a:endParaRPr lang="es-ES" sz="4200" dirty="0">
              <a:solidFill>
                <a:srgbClr val="FF0000"/>
              </a:solidFill>
            </a:endParaRPr>
          </a:p>
          <a:p>
            <a:pPr marL="457200" indent="-457200">
              <a:buClr>
                <a:schemeClr val="tx1"/>
              </a:buClr>
              <a:buFont typeface="Wingdings 2" pitchFamily="18" charset="2"/>
              <a:buAutoNum type="arabicPeriod"/>
            </a:pPr>
            <a:endParaRPr lang="es-ES" dirty="0">
              <a:solidFill>
                <a:srgbClr val="000000"/>
              </a:solidFill>
            </a:endParaRPr>
          </a:p>
          <a:p>
            <a:pPr>
              <a:buClr>
                <a:schemeClr val="tx1"/>
              </a:buClr>
            </a:pPr>
            <a:r>
              <a:rPr lang="es-ES" sz="2500" dirty="0">
                <a:solidFill>
                  <a:srgbClr val="000000"/>
                </a:solidFill>
              </a:rPr>
              <a:t>Exposiciones</a:t>
            </a:r>
            <a:r>
              <a:rPr lang="es-ES" dirty="0">
                <a:solidFill>
                  <a:srgbClr val="000000"/>
                </a:solidFill>
              </a:rPr>
              <a:t>		 </a:t>
            </a:r>
            <a:r>
              <a:rPr lang="es-ES" sz="4200" dirty="0">
                <a:solidFill>
                  <a:srgbClr val="000000"/>
                </a:solidFill>
              </a:rPr>
              <a:t>3</a:t>
            </a:r>
          </a:p>
          <a:p>
            <a:pPr marL="457200" indent="-457200">
              <a:buClr>
                <a:schemeClr val="tx1"/>
              </a:buClr>
              <a:buFont typeface="Wingdings 2" pitchFamily="18" charset="2"/>
              <a:buAutoNum type="arabicPeriod"/>
            </a:pPr>
            <a:endParaRPr lang="es-ES" dirty="0">
              <a:solidFill>
                <a:srgbClr val="000000"/>
              </a:solidFill>
            </a:endParaRPr>
          </a:p>
          <a:p>
            <a:pPr>
              <a:buClr>
                <a:schemeClr val="tx1"/>
              </a:buClr>
            </a:pPr>
            <a:r>
              <a:rPr lang="es-ES" sz="2500" dirty="0">
                <a:solidFill>
                  <a:srgbClr val="000000"/>
                </a:solidFill>
              </a:rPr>
              <a:t>Reuniones externas</a:t>
            </a:r>
            <a:r>
              <a:rPr lang="es-ES" dirty="0">
                <a:solidFill>
                  <a:srgbClr val="000000"/>
                </a:solidFill>
              </a:rPr>
              <a:t>		</a:t>
            </a:r>
            <a:r>
              <a:rPr lang="es-ES" dirty="0">
                <a:solidFill>
                  <a:srgbClr val="FF0000"/>
                </a:solidFill>
              </a:rPr>
              <a:t> </a:t>
            </a:r>
            <a:r>
              <a:rPr lang="es-ES" sz="4200" dirty="0" smtClean="0">
                <a:solidFill>
                  <a:schemeClr val="tx1"/>
                </a:solidFill>
              </a:rPr>
              <a:t>14</a:t>
            </a:r>
            <a:endParaRPr lang="es-ES" sz="4200" dirty="0">
              <a:solidFill>
                <a:schemeClr val="tx1"/>
              </a:solidFill>
            </a:endParaRPr>
          </a:p>
          <a:p>
            <a:pPr marL="457200" indent="-457200">
              <a:buClr>
                <a:schemeClr val="tx1"/>
              </a:buClr>
              <a:buFont typeface="Wingdings 2" pitchFamily="18" charset="2"/>
              <a:buAutoNum type="arabicPeriod"/>
            </a:pPr>
            <a:endParaRPr lang="es-ES" dirty="0">
              <a:solidFill>
                <a:srgbClr val="000000"/>
              </a:solidFill>
            </a:endParaRPr>
          </a:p>
          <a:p>
            <a:pPr>
              <a:buClr>
                <a:schemeClr val="tx1"/>
              </a:buClr>
            </a:pPr>
            <a:r>
              <a:rPr lang="es-ES" sz="2500" dirty="0" smtClean="0">
                <a:solidFill>
                  <a:srgbClr val="000000"/>
                </a:solidFill>
              </a:rPr>
              <a:t>Convenios-Concursos</a:t>
            </a:r>
            <a:r>
              <a:rPr lang="es-ES" dirty="0">
                <a:solidFill>
                  <a:srgbClr val="000000"/>
                </a:solidFill>
              </a:rPr>
              <a:t>		 </a:t>
            </a:r>
            <a:r>
              <a:rPr lang="es-ES" sz="4400" dirty="0">
                <a:solidFill>
                  <a:srgbClr val="000000"/>
                </a:solidFill>
              </a:rPr>
              <a:t>2</a:t>
            </a:r>
          </a:p>
          <a:p>
            <a:pPr>
              <a:buClr>
                <a:schemeClr val="tx1"/>
              </a:buClr>
            </a:pPr>
            <a:r>
              <a:rPr lang="es-ES" sz="2500" dirty="0">
                <a:solidFill>
                  <a:srgbClr val="000000"/>
                </a:solidFill>
              </a:rPr>
              <a:t>Atención a colegiados</a:t>
            </a:r>
            <a:r>
              <a:rPr lang="es-ES" dirty="0">
                <a:solidFill>
                  <a:srgbClr val="000000"/>
                </a:solidFill>
              </a:rPr>
              <a:t>	</a:t>
            </a:r>
            <a:r>
              <a:rPr lang="es-ES" sz="4200" dirty="0">
                <a:solidFill>
                  <a:schemeClr val="tx1"/>
                </a:solidFill>
              </a:rPr>
              <a:t>10</a:t>
            </a:r>
          </a:p>
          <a:p>
            <a:pPr>
              <a:buClr>
                <a:schemeClr val="tx1"/>
              </a:buClr>
            </a:pPr>
            <a:endParaRPr lang="es-ES" dirty="0">
              <a:solidFill>
                <a:srgbClr val="000000"/>
              </a:solidFill>
            </a:endParaRPr>
          </a:p>
          <a:p>
            <a:pPr>
              <a:buClr>
                <a:schemeClr val="tx1"/>
              </a:buClr>
            </a:pPr>
            <a:r>
              <a:rPr lang="es-ES" sz="2500" dirty="0">
                <a:solidFill>
                  <a:srgbClr val="000000"/>
                </a:solidFill>
              </a:rPr>
              <a:t>Publicaciones</a:t>
            </a:r>
            <a:r>
              <a:rPr lang="es-ES" dirty="0">
                <a:solidFill>
                  <a:srgbClr val="000000"/>
                </a:solidFill>
              </a:rPr>
              <a:t>		</a:t>
            </a:r>
            <a:r>
              <a:rPr lang="es-ES" sz="3800" dirty="0">
                <a:solidFill>
                  <a:srgbClr val="000000"/>
                </a:solidFill>
              </a:rPr>
              <a:t>2</a:t>
            </a:r>
            <a:endParaRPr lang="es-ES" sz="3800" dirty="0">
              <a:solidFill>
                <a:srgbClr val="FF0000"/>
              </a:solidFill>
            </a:endParaRPr>
          </a:p>
          <a:p>
            <a:pPr>
              <a:buClr>
                <a:schemeClr val="tx1"/>
              </a:buClr>
            </a:pPr>
            <a:endParaRPr lang="es-ES" dirty="0">
              <a:solidFill>
                <a:srgbClr val="000000"/>
              </a:solidFill>
            </a:endParaRPr>
          </a:p>
          <a:p>
            <a:pPr marL="457200" indent="-457200">
              <a:buClr>
                <a:schemeClr val="tx1"/>
              </a:buClr>
              <a:buFont typeface="Wingdings 2" pitchFamily="18" charset="2"/>
              <a:buAutoNum type="arabicPeriod"/>
            </a:pPr>
            <a:endParaRPr lang="es-ES" dirty="0">
              <a:solidFill>
                <a:srgbClr val="000000"/>
              </a:solidFill>
            </a:endParaRPr>
          </a:p>
          <a:p>
            <a:r>
              <a:rPr lang="es-ES" dirty="0">
                <a:solidFill>
                  <a:srgbClr val="800000"/>
                </a:solidFill>
                <a:latin typeface="+mj-lt"/>
              </a:rPr>
              <a:t> </a:t>
            </a:r>
          </a:p>
        </p:txBody>
      </p:sp>
    </p:spTree>
    <p:extLst>
      <p:ext uri="{BB962C8B-B14F-4D97-AF65-F5344CB8AC3E}">
        <p14:creationId xmlns:p14="http://schemas.microsoft.com/office/powerpoint/2010/main" val="16243502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a:extLst>
              <a:ext uri="{FF2B5EF4-FFF2-40B4-BE49-F238E27FC236}">
                <a16:creationId xmlns="" xmlns:a16="http://schemas.microsoft.com/office/drawing/2014/main" id="{895203A3-435D-4A62-AB22-51EEF482F2FE}"/>
              </a:ext>
            </a:extLst>
          </p:cNvPr>
          <p:cNvSpPr/>
          <p:nvPr/>
        </p:nvSpPr>
        <p:spPr>
          <a:xfrm>
            <a:off x="281550" y="928410"/>
            <a:ext cx="6576450" cy="3785651"/>
          </a:xfrm>
          <a:prstGeom prst="rect">
            <a:avLst/>
          </a:prstGeom>
        </p:spPr>
        <p:txBody>
          <a:bodyPr wrap="square">
            <a:spAutoFit/>
          </a:bodyPr>
          <a:lstStyle/>
          <a:p>
            <a:pPr marL="228600" indent="-228600" algn="just">
              <a:spcAft>
                <a:spcPts val="0"/>
              </a:spcAft>
              <a:buFont typeface="+mj-lt"/>
              <a:buAutoNum type="arabicPeriod"/>
            </a:pPr>
            <a:r>
              <a:rPr lang="es-ES" sz="1200" dirty="0">
                <a:latin typeface="Arial" panose="020B0604020202020204" pitchFamily="34" charset="0"/>
                <a:ea typeface="Times New Roman" panose="02020603050405020304" pitchFamily="18" charset="0"/>
              </a:rPr>
              <a:t>Lectura y aprobación, en su caso, del Acta de Asamblea General Ordinaria de fecha 19/12/2019 </a:t>
            </a:r>
          </a:p>
          <a:p>
            <a:pPr algn="just">
              <a:spcAft>
                <a:spcPts val="0"/>
              </a:spcAft>
            </a:pPr>
            <a:endParaRPr lang="es-ES" sz="1200" dirty="0">
              <a:latin typeface="Arial" panose="020B0604020202020204" pitchFamily="34" charset="0"/>
              <a:ea typeface="Times New Roman" panose="02020603050405020304" pitchFamily="18" charset="0"/>
            </a:endParaRPr>
          </a:p>
          <a:p>
            <a:pPr marL="228600" indent="-228600" algn="just">
              <a:buFont typeface="+mj-lt"/>
              <a:buAutoNum type="arabicPeriod"/>
            </a:pPr>
            <a:r>
              <a:rPr lang="es-ES" sz="1200" dirty="0">
                <a:latin typeface="Arial" panose="020B0604020202020204" pitchFamily="34" charset="0"/>
                <a:ea typeface="Times New Roman" panose="02020603050405020304" pitchFamily="18" charset="0"/>
              </a:rPr>
              <a:t>Exposición de los temas de interés por </a:t>
            </a:r>
            <a:r>
              <a:rPr lang="es-ES" sz="1200" dirty="0" smtClean="0">
                <a:latin typeface="Arial" panose="020B0604020202020204" pitchFamily="34" charset="0"/>
                <a:ea typeface="Times New Roman" panose="02020603050405020304" pitchFamily="18" charset="0"/>
              </a:rPr>
              <a:t>la Decana y </a:t>
            </a:r>
            <a:r>
              <a:rPr lang="es-ES" sz="1200" dirty="0">
                <a:latin typeface="Arial" panose="020B0604020202020204" pitchFamily="34" charset="0"/>
                <a:ea typeface="Times New Roman" panose="02020603050405020304" pitchFamily="18" charset="0"/>
              </a:rPr>
              <a:t>lectura y aprobación, en su caso, de la Memoria de Gestión que presenta la Junta de Gobierno y demás organismos y comisiones del COAMU.</a:t>
            </a:r>
          </a:p>
          <a:p>
            <a:pPr algn="just"/>
            <a:endParaRPr lang="es-ES" sz="1200" dirty="0">
              <a:latin typeface="Arial" panose="020B0604020202020204" pitchFamily="34" charset="0"/>
              <a:ea typeface="Times New Roman" panose="02020603050405020304" pitchFamily="18" charset="0"/>
            </a:endParaRPr>
          </a:p>
          <a:p>
            <a:pPr marL="228600" indent="-228600" algn="just">
              <a:buFont typeface="+mj-lt"/>
              <a:buAutoNum type="arabicPeriod"/>
            </a:pPr>
            <a:r>
              <a:rPr lang="es-ES" sz="1200" dirty="0">
                <a:latin typeface="Arial" panose="020B0604020202020204" pitchFamily="34" charset="0"/>
                <a:ea typeface="Times New Roman" panose="02020603050405020304" pitchFamily="18" charset="0"/>
              </a:rPr>
              <a:t>Lectura y aprobación, en su caso, de las cuentas de Gastos e Ingresos del Ejercicio anterior y las Cuentas Colegiales. Aplicación del Resultado del año 2019. Informe Económico sobre empresas colegiales. Acciones a adoptar.</a:t>
            </a:r>
          </a:p>
          <a:p>
            <a:pPr algn="just"/>
            <a:endParaRPr lang="es-ES" sz="1200" dirty="0">
              <a:latin typeface="Arial" panose="020B0604020202020204" pitchFamily="34" charset="0"/>
              <a:ea typeface="Times New Roman" panose="02020603050405020304" pitchFamily="18" charset="0"/>
            </a:endParaRPr>
          </a:p>
          <a:p>
            <a:pPr marL="228600" indent="-228600" algn="just">
              <a:buFont typeface="+mj-lt"/>
              <a:buAutoNum type="arabicPeriod"/>
            </a:pPr>
            <a:r>
              <a:rPr lang="es-ES" sz="1200" dirty="0">
                <a:latin typeface="Arial" panose="020B0604020202020204" pitchFamily="34" charset="0"/>
                <a:ea typeface="Times New Roman" panose="02020603050405020304" pitchFamily="18" charset="0"/>
              </a:rPr>
              <a:t>Discusión y votación de los Asuntos y Propuestas que presenten los colegiados.</a:t>
            </a:r>
          </a:p>
          <a:p>
            <a:pPr algn="just"/>
            <a:endParaRPr lang="es-ES" sz="1200" dirty="0">
              <a:latin typeface="Arial" panose="020B0604020202020204" pitchFamily="34" charset="0"/>
              <a:ea typeface="Times New Roman" panose="02020603050405020304" pitchFamily="18" charset="0"/>
            </a:endParaRPr>
          </a:p>
          <a:p>
            <a:pPr marL="228600" indent="-228600" algn="just">
              <a:buFont typeface="+mj-lt"/>
              <a:buAutoNum type="arabicPeriod"/>
            </a:pPr>
            <a:r>
              <a:rPr lang="es-ES" sz="1200" dirty="0">
                <a:latin typeface="Arial" panose="020B0604020202020204" pitchFamily="34" charset="0"/>
                <a:ea typeface="Times New Roman" panose="02020603050405020304" pitchFamily="18" charset="0"/>
              </a:rPr>
              <a:t>Propuesta de la Junta de Gobierno para la venta de 1m2 del local propiedad del Colegio sito en calle Angustias, 8 para la instalación de un ascensor en el edificio, mediante proyecto firmado por arquitecto y al precio de 1.500€ m2.</a:t>
            </a:r>
          </a:p>
          <a:p>
            <a:pPr algn="just"/>
            <a:endParaRPr lang="es-ES" sz="1200" dirty="0">
              <a:latin typeface="Arial" panose="020B0604020202020204" pitchFamily="34" charset="0"/>
              <a:ea typeface="Times New Roman" panose="02020603050405020304" pitchFamily="18" charset="0"/>
            </a:endParaRPr>
          </a:p>
          <a:p>
            <a:pPr marL="228600" indent="-228600" algn="just">
              <a:buFont typeface="+mj-lt"/>
              <a:buAutoNum type="arabicPeriod"/>
            </a:pPr>
            <a:r>
              <a:rPr lang="es-ES" sz="1200" dirty="0">
                <a:latin typeface="Arial" panose="020B0604020202020204" pitchFamily="34" charset="0"/>
                <a:ea typeface="Times New Roman" panose="02020603050405020304" pitchFamily="18" charset="0"/>
              </a:rPr>
              <a:t>Ruegos, Preguntas y Proposiciones.</a:t>
            </a:r>
            <a:endParaRPr lang="es-ES" sz="1200" dirty="0">
              <a:latin typeface="Times New Roman" panose="02020603050405020304" pitchFamily="18" charset="0"/>
              <a:ea typeface="Times New Roman" panose="02020603050405020304" pitchFamily="18" charset="0"/>
            </a:endParaRPr>
          </a:p>
          <a:p>
            <a:pPr marL="228600" indent="-228600" algn="just">
              <a:spcAft>
                <a:spcPts val="0"/>
              </a:spcAft>
              <a:buFont typeface="+mj-lt"/>
              <a:buAutoNum type="arabicPeriod"/>
            </a:pPr>
            <a:endParaRPr lang="es-ES" sz="1200" dirty="0">
              <a:latin typeface="Arial" panose="020B0604020202020204" pitchFamily="34" charset="0"/>
              <a:ea typeface="Times New Roman" panose="02020603050405020304" pitchFamily="18" charset="0"/>
            </a:endParaRPr>
          </a:p>
          <a:p>
            <a:pPr algn="just">
              <a:spcAft>
                <a:spcPts val="0"/>
              </a:spcAft>
            </a:pPr>
            <a:endParaRPr lang="es-ES" sz="1200" dirty="0">
              <a:latin typeface="Times New Roman" panose="02020603050405020304" pitchFamily="18" charset="0"/>
              <a:ea typeface="Times New Roman" panose="02020603050405020304" pitchFamily="18" charset="0"/>
            </a:endParaRPr>
          </a:p>
        </p:txBody>
      </p:sp>
      <p:sp>
        <p:nvSpPr>
          <p:cNvPr id="7" name="Título 2"/>
          <p:cNvSpPr txBox="1">
            <a:spLocks/>
          </p:cNvSpPr>
          <p:nvPr/>
        </p:nvSpPr>
        <p:spPr>
          <a:xfrm>
            <a:off x="316172" y="125169"/>
            <a:ext cx="6541828" cy="618544"/>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ORDEN DEL DÍA:</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8" name="Imagen 7" descr="Logo BN.png"/>
          <p:cNvPicPr>
            <a:picLocks noChangeAspect="1"/>
          </p:cNvPicPr>
          <p:nvPr/>
        </p:nvPicPr>
        <p:blipFill rotWithShape="1">
          <a:blip r:embed="rId2" cstate="email">
            <a:lum bright="70000" contrast="-70000"/>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9" name="Imagen 8" descr="Logo BN.png"/>
          <p:cNvPicPr>
            <a:picLocks noChangeAspect="1"/>
          </p:cNvPicPr>
          <p:nvPr/>
        </p:nvPicPr>
        <p:blipFill rotWithShape="1">
          <a:blip r:embed="rId3" cstate="email">
            <a:lum bright="70000" contrast="-70000"/>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Tree>
    <p:extLst>
      <p:ext uri="{BB962C8B-B14F-4D97-AF65-F5344CB8AC3E}">
        <p14:creationId xmlns:p14="http://schemas.microsoft.com/office/powerpoint/2010/main" val="34203364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MESAS TÉCNICAS</a:t>
            </a: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 xmlns:a16="http://schemas.microsoft.com/office/drawing/2014/main" id="{0C57FC7F-2DC6-4C07-A9CA-716337CB108B}"/>
              </a:ext>
            </a:extLst>
          </p:cNvPr>
          <p:cNvSpPr/>
          <p:nvPr/>
        </p:nvSpPr>
        <p:spPr>
          <a:xfrm>
            <a:off x="310963" y="1034237"/>
            <a:ext cx="6512415" cy="2813462"/>
          </a:xfrm>
          <a:prstGeom prst="rect">
            <a:avLst/>
          </a:prstGeom>
        </p:spPr>
        <p:txBody>
          <a:bodyPr wrap="square">
            <a:spAutoFit/>
          </a:bodyPr>
          <a:lstStyle/>
          <a:p>
            <a:pPr marL="171450" lvl="0" indent="-171450" algn="just">
              <a:lnSpc>
                <a:spcPct val="115000"/>
              </a:lnSpc>
              <a:spcAft>
                <a:spcPts val="0"/>
              </a:spcAft>
              <a:buSzPts val="1200"/>
              <a:buFont typeface="Arial"/>
              <a:buChar char="•"/>
            </a:pPr>
            <a:r>
              <a:rPr lang="es-ES" sz="1100" b="1" dirty="0">
                <a:solidFill>
                  <a:srgbClr val="000000"/>
                </a:solidFill>
                <a:latin typeface="Franklin Gothic Book"/>
                <a:ea typeface="Calibri" panose="020F0502020204030204" pitchFamily="34" charset="0"/>
                <a:cs typeface="Franklin Gothic Book"/>
              </a:rPr>
              <a:t>Mesa de Urbanismo COAMU</a:t>
            </a:r>
            <a:r>
              <a:rPr lang="es-ES" sz="1100" b="1" dirty="0">
                <a:latin typeface="Franklin Gothic Book"/>
                <a:ea typeface="Calibri" panose="020F0502020204030204" pitchFamily="34" charset="0"/>
                <a:cs typeface="Franklin Gothic Book"/>
              </a:rPr>
              <a:t> de A</a:t>
            </a:r>
            <a:r>
              <a:rPr lang="es-ES" sz="1100" b="1" dirty="0">
                <a:latin typeface="Franklin Gothic Book"/>
                <a:cs typeface="Franklin Gothic Book"/>
              </a:rPr>
              <a:t>NÁLISIS Y PROPUESTAS DEL Decreto‐Ley n.º 3/2020, de 23 de abril, de </a:t>
            </a:r>
            <a:r>
              <a:rPr lang="es-ES" sz="1100" dirty="0">
                <a:latin typeface="Franklin Gothic Book"/>
                <a:cs typeface="Franklin Gothic Book"/>
              </a:rPr>
              <a:t>mitigación del impacto socioeconómico del COVID‐19 en el área de vivienda e infraestructuras ( BORM 28/04/2020) 26 Y 29 DE MAYO Y 11 DE JUNIO</a:t>
            </a:r>
          </a:p>
          <a:p>
            <a:pPr marL="171450" lvl="0" indent="-171450" algn="just">
              <a:lnSpc>
                <a:spcPct val="115000"/>
              </a:lnSpc>
              <a:spcAft>
                <a:spcPts val="0"/>
              </a:spcAft>
              <a:buSzPts val="1200"/>
              <a:buFont typeface="Arial"/>
              <a:buChar char="•"/>
            </a:pPr>
            <a:r>
              <a:rPr lang="es-ES" sz="1100" b="1" dirty="0">
                <a:latin typeface="Franklin Gothic Book"/>
                <a:ea typeface="Calibri" panose="020F0502020204030204" pitchFamily="34" charset="0"/>
                <a:cs typeface="Franklin Gothic Book"/>
              </a:rPr>
              <a:t>Mesa técnica bilateral para </a:t>
            </a:r>
            <a:r>
              <a:rPr lang="es-ES" sz="1100" b="1" dirty="0">
                <a:latin typeface="Franklin Gothic Book"/>
                <a:cs typeface="Franklin Gothic Book"/>
              </a:rPr>
              <a:t>la firma del Convenio entre el COAMU y el Ayuntamiento de Murcia para la emisión de Informes de Idoneidad Técnica y Urbanística sobre los expedientes de concesión de licencias de obra constituida a tal efecto por los Servicios Técnicos del COAMU y los técnicos municipales</a:t>
            </a:r>
            <a:endParaRPr lang="es-ES" sz="1100" b="1" dirty="0">
              <a:latin typeface="Franklin Gothic Book"/>
              <a:ea typeface="Calibri" panose="020F0502020204030204" pitchFamily="34" charset="0"/>
              <a:cs typeface="Franklin Gothic Book"/>
            </a:endParaRPr>
          </a:p>
          <a:p>
            <a:pPr marL="171450" lvl="0" indent="-171450" algn="just">
              <a:lnSpc>
                <a:spcPct val="115000"/>
              </a:lnSpc>
              <a:spcAft>
                <a:spcPts val="0"/>
              </a:spcAft>
              <a:buSzPts val="1200"/>
              <a:buFont typeface="Arial"/>
              <a:buChar char="•"/>
            </a:pPr>
            <a:r>
              <a:rPr lang="es-ES" sz="1100" b="1" dirty="0">
                <a:solidFill>
                  <a:srgbClr val="000000"/>
                </a:solidFill>
                <a:latin typeface="Franklin Gothic Book"/>
                <a:ea typeface="Calibri" panose="020F0502020204030204" pitchFamily="34" charset="0"/>
                <a:cs typeface="Franklin Gothic Book"/>
              </a:rPr>
              <a:t>Comité Técnico Feria de la Construcción, Sostenibilidad y Rehabilitación</a:t>
            </a:r>
            <a:endParaRPr lang="es-ES" sz="1100" dirty="0">
              <a:solidFill>
                <a:srgbClr val="000000"/>
              </a:solidFill>
              <a:latin typeface="Franklin Gothic Book"/>
              <a:ea typeface="Calibri" panose="020F0502020204030204" pitchFamily="34" charset="0"/>
              <a:cs typeface="Franklin Gothic Book"/>
            </a:endParaRPr>
          </a:p>
          <a:p>
            <a:pPr marL="171450" lvl="0" indent="-171450" algn="just">
              <a:lnSpc>
                <a:spcPct val="115000"/>
              </a:lnSpc>
              <a:spcAft>
                <a:spcPts val="0"/>
              </a:spcAft>
              <a:buSzPts val="1200"/>
              <a:buFont typeface="Arial"/>
              <a:buChar char="•"/>
            </a:pPr>
            <a:r>
              <a:rPr lang="es-ES" sz="1100" b="1" dirty="0">
                <a:solidFill>
                  <a:srgbClr val="000000"/>
                </a:solidFill>
                <a:latin typeface="Franklin Gothic Book"/>
                <a:ea typeface="Calibri" panose="020F0502020204030204" pitchFamily="34" charset="0"/>
                <a:cs typeface="Franklin Gothic Book"/>
              </a:rPr>
              <a:t>Mesa de trabajo para </a:t>
            </a:r>
            <a:r>
              <a:rPr lang="es-ES" sz="1100" b="1" dirty="0">
                <a:latin typeface="Franklin Gothic Book"/>
                <a:cs typeface="Franklin Gothic Book"/>
              </a:rPr>
              <a:t>de trabajo para la constitución de la Unidad de Acción Territorial Mar Menor </a:t>
            </a:r>
            <a:endParaRPr lang="es-ES" sz="1100" b="1" dirty="0">
              <a:latin typeface="Franklin Gothic Book"/>
              <a:ea typeface="Calibri" panose="020F0502020204030204" pitchFamily="34" charset="0"/>
              <a:cs typeface="Franklin Gothic Book"/>
            </a:endParaRPr>
          </a:p>
          <a:p>
            <a:pPr marL="171450" lvl="0" indent="-171450" algn="just">
              <a:lnSpc>
                <a:spcPct val="115000"/>
              </a:lnSpc>
              <a:spcAft>
                <a:spcPts val="0"/>
              </a:spcAft>
              <a:buSzPts val="1200"/>
              <a:buFont typeface="Arial"/>
              <a:buChar char="•"/>
            </a:pPr>
            <a:r>
              <a:rPr lang="es-ES" sz="1100" b="1" dirty="0">
                <a:solidFill>
                  <a:srgbClr val="000000"/>
                </a:solidFill>
                <a:latin typeface="Franklin Gothic Book"/>
                <a:ea typeface="Calibri" panose="020F0502020204030204" pitchFamily="34" charset="0"/>
                <a:cs typeface="Franklin Gothic Book"/>
              </a:rPr>
              <a:t>Mesa Trabajo CONSEJO SOCIAL DE MURCIA</a:t>
            </a:r>
            <a:endParaRPr lang="es-ES" sz="1100" dirty="0">
              <a:solidFill>
                <a:srgbClr val="000000"/>
              </a:solidFill>
              <a:latin typeface="Franklin Gothic Book"/>
              <a:ea typeface="Calibri" panose="020F0502020204030204" pitchFamily="34" charset="0"/>
              <a:cs typeface="Franklin Gothic Book"/>
            </a:endParaRPr>
          </a:p>
          <a:p>
            <a:pPr marL="171450" lvl="0" indent="-171450" algn="just">
              <a:lnSpc>
                <a:spcPct val="115000"/>
              </a:lnSpc>
              <a:spcAft>
                <a:spcPts val="0"/>
              </a:spcAft>
              <a:buSzPts val="1200"/>
              <a:buFont typeface="Arial"/>
              <a:buChar char="•"/>
            </a:pPr>
            <a:r>
              <a:rPr lang="es-ES" sz="1100" b="1" dirty="0">
                <a:latin typeface="Franklin Gothic Book"/>
                <a:cs typeface="Franklin Gothic Book"/>
              </a:rPr>
              <a:t>Mesa de trabajo para formular Estrategias de ARQUITECTURA Y CONSTRUCCIÓN SOSTENIBLE ( EACS)</a:t>
            </a:r>
            <a:endParaRPr lang="es-ES" sz="1100" b="1" dirty="0">
              <a:latin typeface="Franklin Gothic Book"/>
              <a:ea typeface="Calibri" panose="020F0502020204030204" pitchFamily="34" charset="0"/>
              <a:cs typeface="Franklin Gothic Book"/>
            </a:endParaRPr>
          </a:p>
          <a:p>
            <a:pPr marL="171450" lvl="0" indent="-171450" algn="just">
              <a:lnSpc>
                <a:spcPct val="115000"/>
              </a:lnSpc>
              <a:spcAft>
                <a:spcPts val="0"/>
              </a:spcAft>
              <a:buSzPts val="1200"/>
              <a:buFont typeface="Arial"/>
              <a:buChar char="•"/>
            </a:pPr>
            <a:r>
              <a:rPr lang="es-ES" sz="1100" b="1" dirty="0">
                <a:solidFill>
                  <a:srgbClr val="000000"/>
                </a:solidFill>
                <a:latin typeface="Franklin Gothic Book"/>
                <a:ea typeface="Calibri" panose="020F0502020204030204" pitchFamily="34" charset="0"/>
                <a:cs typeface="Franklin Gothic Book"/>
              </a:rPr>
              <a:t>I FORO DANA en el Levante Español</a:t>
            </a:r>
            <a:endParaRPr lang="es-ES" sz="1100" dirty="0">
              <a:solidFill>
                <a:srgbClr val="000000"/>
              </a:solidFill>
              <a:latin typeface="Franklin Gothic Book"/>
              <a:ea typeface="Calibri" panose="020F0502020204030204" pitchFamily="34" charset="0"/>
              <a:cs typeface="Franklin Gothic Book"/>
            </a:endParaRPr>
          </a:p>
          <a:p>
            <a:pPr marL="171450" lvl="0" indent="-171450" algn="just">
              <a:lnSpc>
                <a:spcPct val="115000"/>
              </a:lnSpc>
              <a:spcAft>
                <a:spcPts val="0"/>
              </a:spcAft>
              <a:buSzPts val="1200"/>
              <a:buFont typeface="Arial"/>
              <a:buChar char="•"/>
            </a:pPr>
            <a:r>
              <a:rPr lang="es-ES" sz="1100" b="1" dirty="0">
                <a:solidFill>
                  <a:srgbClr val="000000"/>
                </a:solidFill>
                <a:latin typeface="Franklin Gothic Book"/>
                <a:ea typeface="Calibri" panose="020F0502020204030204" pitchFamily="34" charset="0"/>
                <a:cs typeface="Franklin Gothic Book"/>
              </a:rPr>
              <a:t>Constitución Grupo de Trabajo para análisis mantenimiento Sede Colegial</a:t>
            </a:r>
          </a:p>
          <a:p>
            <a:pPr marL="171450" lvl="0" indent="-171450" algn="just">
              <a:lnSpc>
                <a:spcPct val="115000"/>
              </a:lnSpc>
              <a:spcAft>
                <a:spcPts val="0"/>
              </a:spcAft>
              <a:buSzPts val="1200"/>
              <a:buFont typeface="Arial"/>
              <a:buChar char="•"/>
            </a:pPr>
            <a:r>
              <a:rPr lang="es-ES" sz="1100" b="1" dirty="0">
                <a:solidFill>
                  <a:srgbClr val="000000"/>
                </a:solidFill>
                <a:latin typeface="Franklin Gothic Book"/>
                <a:ea typeface="Calibri" panose="020F0502020204030204" pitchFamily="34" charset="0"/>
                <a:cs typeface="Franklin Gothic Book"/>
              </a:rPr>
              <a:t>Tribunal Fin de Grado UCAM, junio, julio y septiembre 2020</a:t>
            </a:r>
          </a:p>
          <a:p>
            <a:pPr marL="171450" lvl="0" indent="-171450" algn="just">
              <a:lnSpc>
                <a:spcPct val="115000"/>
              </a:lnSpc>
              <a:spcAft>
                <a:spcPts val="0"/>
              </a:spcAft>
              <a:buSzPts val="1200"/>
              <a:buFont typeface="Arial"/>
              <a:buChar char="•"/>
            </a:pPr>
            <a:r>
              <a:rPr lang="es-ES" sz="1100" b="1" dirty="0">
                <a:solidFill>
                  <a:srgbClr val="000000"/>
                </a:solidFill>
                <a:latin typeface="Franklin Gothic Book"/>
                <a:ea typeface="Calibri" panose="020F0502020204030204" pitchFamily="34" charset="0"/>
                <a:cs typeface="Franklin Gothic Book"/>
              </a:rPr>
              <a:t>Trabajos fin de Máster Arquitectura UPCT Julio 2020</a:t>
            </a:r>
            <a:endParaRPr lang="es-ES" sz="1100" dirty="0">
              <a:solidFill>
                <a:srgbClr val="000000"/>
              </a:solidFill>
              <a:latin typeface="Franklin Gothic Book"/>
              <a:ea typeface="Calibri" panose="020F0502020204030204" pitchFamily="34" charset="0"/>
              <a:cs typeface="Franklin Gothic Book"/>
            </a:endParaRPr>
          </a:p>
        </p:txBody>
      </p:sp>
    </p:spTree>
    <p:extLst>
      <p:ext uri="{BB962C8B-B14F-4D97-AF65-F5344CB8AC3E}">
        <p14:creationId xmlns:p14="http://schemas.microsoft.com/office/powerpoint/2010/main" val="36702147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REDES SOCIALES</a:t>
            </a: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2" name="Imagen 1" descr="GRÁFICAS.jp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0" y="1056897"/>
            <a:ext cx="6994416" cy="3934359"/>
          </a:xfrm>
          <a:prstGeom prst="rect">
            <a:avLst/>
          </a:prstGeom>
        </p:spPr>
      </p:pic>
    </p:spTree>
    <p:extLst>
      <p:ext uri="{BB962C8B-B14F-4D97-AF65-F5344CB8AC3E}">
        <p14:creationId xmlns:p14="http://schemas.microsoft.com/office/powerpoint/2010/main" val="20612726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sp>
        <p:nvSpPr>
          <p:cNvPr id="23" name="Marcador de texto 1"/>
          <p:cNvSpPr txBox="1">
            <a:spLocks/>
          </p:cNvSpPr>
          <p:nvPr/>
        </p:nvSpPr>
        <p:spPr>
          <a:xfrm>
            <a:off x="367814" y="640963"/>
            <a:ext cx="5612727" cy="4481397"/>
          </a:xfrm>
          <a:prstGeom prst="rect">
            <a:avLst/>
          </a:prstGeom>
        </p:spPr>
        <p:txBody>
          <a:bodyPr vert="horz" lIns="91440" tIns="45720" rIns="91440" bIns="45720" rtlCol="0" anchor="ctr">
            <a:normAutofit fontScale="62500" lnSpcReduction="20000"/>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pPr marL="457200" indent="-457200">
              <a:buClr>
                <a:schemeClr val="tx1"/>
              </a:buClr>
              <a:buAutoNum type="arabicPeriod"/>
            </a:pPr>
            <a:r>
              <a:rPr lang="es-ES" dirty="0">
                <a:solidFill>
                  <a:schemeClr val="tx1"/>
                </a:solidFill>
                <a:latin typeface="+mj-lt"/>
              </a:rPr>
              <a:t>Apoyo al ejercicio de la Profesión</a:t>
            </a:r>
          </a:p>
          <a:p>
            <a:pPr marL="914400" lvl="1" indent="-457200">
              <a:buClr>
                <a:schemeClr val="tx1"/>
              </a:buClr>
              <a:buFont typeface="Arial"/>
              <a:buChar char="•"/>
            </a:pPr>
            <a:r>
              <a:rPr lang="es-ES" sz="1400" dirty="0">
                <a:solidFill>
                  <a:schemeClr val="tx1"/>
                </a:solidFill>
                <a:latin typeface="Franklin Gothic Book"/>
                <a:cs typeface="Franklin Gothic Book"/>
              </a:rPr>
              <a:t>Decreto Ley.</a:t>
            </a:r>
          </a:p>
          <a:p>
            <a:pPr marL="914400" lvl="1" indent="-457200">
              <a:buClr>
                <a:schemeClr val="tx1"/>
              </a:buClr>
              <a:buFont typeface="Arial"/>
              <a:buChar char="•"/>
            </a:pPr>
            <a:r>
              <a:rPr lang="es-ES" sz="1400" dirty="0">
                <a:solidFill>
                  <a:schemeClr val="tx1"/>
                </a:solidFill>
                <a:latin typeface="Franklin Gothic Book"/>
                <a:cs typeface="Franklin Gothic Book"/>
              </a:rPr>
              <a:t>Reuniones CSCAE-Ministerios.</a:t>
            </a:r>
          </a:p>
          <a:p>
            <a:pPr marL="914400" lvl="1" indent="-457200">
              <a:buClr>
                <a:schemeClr val="tx1"/>
              </a:buClr>
              <a:buFont typeface="Arial"/>
              <a:buChar char="•"/>
            </a:pPr>
            <a:r>
              <a:rPr lang="es-ES" sz="1400" dirty="0">
                <a:solidFill>
                  <a:schemeClr val="tx1"/>
                </a:solidFill>
                <a:latin typeface="Franklin Gothic Book"/>
                <a:cs typeface="Franklin Gothic Book"/>
              </a:rPr>
              <a:t>Manual de Buenas Prácticas Ayuntamientos</a:t>
            </a:r>
            <a:r>
              <a:rPr lang="es-ES" sz="1400" dirty="0" smtClean="0">
                <a:solidFill>
                  <a:schemeClr val="tx1"/>
                </a:solidFill>
                <a:latin typeface="Franklin Gothic Book"/>
                <a:cs typeface="Franklin Gothic Book"/>
              </a:rPr>
              <a:t>. </a:t>
            </a:r>
            <a:endParaRPr lang="es-ES" sz="1400" dirty="0">
              <a:solidFill>
                <a:schemeClr val="tx1"/>
              </a:solidFill>
              <a:latin typeface="Franklin Gothic Book"/>
              <a:cs typeface="Franklin Gothic Book"/>
            </a:endParaRPr>
          </a:p>
          <a:p>
            <a:pPr marL="914400" lvl="1" indent="-457200">
              <a:buClr>
                <a:schemeClr val="tx1"/>
              </a:buClr>
              <a:buFont typeface="Arial"/>
              <a:buChar char="•"/>
            </a:pPr>
            <a:r>
              <a:rPr lang="es-ES" sz="1400" dirty="0">
                <a:solidFill>
                  <a:srgbClr val="000000"/>
                </a:solidFill>
                <a:latin typeface="Franklin Gothic Book"/>
                <a:cs typeface="Franklin Gothic Book"/>
              </a:rPr>
              <a:t>Jornadas de Costes.</a:t>
            </a:r>
          </a:p>
          <a:p>
            <a:pPr marL="914400" lvl="1" indent="-457200">
              <a:buClr>
                <a:schemeClr val="tx1"/>
              </a:buClr>
              <a:buFont typeface="Arial"/>
              <a:buChar char="•"/>
            </a:pPr>
            <a:endParaRPr lang="es-ES" dirty="0">
              <a:solidFill>
                <a:srgbClr val="800000"/>
              </a:solidFill>
              <a:latin typeface="+mj-lt"/>
            </a:endParaRPr>
          </a:p>
          <a:p>
            <a:pPr marL="457200" indent="-457200">
              <a:buClr>
                <a:schemeClr val="tx1"/>
              </a:buClr>
              <a:buFont typeface="Wingdings 2" pitchFamily="18" charset="2"/>
              <a:buAutoNum type="arabicPeriod"/>
            </a:pPr>
            <a:r>
              <a:rPr lang="es-ES" dirty="0">
                <a:solidFill>
                  <a:srgbClr val="000000"/>
                </a:solidFill>
                <a:latin typeface="+mj-lt"/>
              </a:rPr>
              <a:t>Apoyo a Colegiados</a:t>
            </a:r>
          </a:p>
          <a:p>
            <a:pPr marL="914400" lvl="1" indent="-457200">
              <a:buClr>
                <a:schemeClr val="tx1"/>
              </a:buClr>
              <a:buFont typeface="Arial"/>
              <a:buChar char="•"/>
            </a:pPr>
            <a:r>
              <a:rPr lang="es-ES" sz="1400" dirty="0">
                <a:solidFill>
                  <a:srgbClr val="000000"/>
                </a:solidFill>
                <a:latin typeface="Franklin Gothic Book"/>
                <a:cs typeface="Franklin Gothic Book"/>
              </a:rPr>
              <a:t>Mejora web COAMU y aplicación Catastro.</a:t>
            </a:r>
          </a:p>
          <a:p>
            <a:pPr marL="914400" lvl="1" indent="-457200">
              <a:buClr>
                <a:schemeClr val="tx1"/>
              </a:buClr>
              <a:buFont typeface="Arial"/>
              <a:buChar char="•"/>
            </a:pPr>
            <a:r>
              <a:rPr lang="es-ES" sz="1400" dirty="0">
                <a:solidFill>
                  <a:srgbClr val="000000"/>
                </a:solidFill>
                <a:latin typeface="Franklin Gothic Book"/>
                <a:cs typeface="Franklin Gothic Book"/>
              </a:rPr>
              <a:t>Presentación Escuela de Formación y Web EF.</a:t>
            </a:r>
          </a:p>
          <a:p>
            <a:pPr marL="914400" lvl="1" indent="-457200">
              <a:buClr>
                <a:schemeClr val="tx1"/>
              </a:buClr>
              <a:buFont typeface="Arial"/>
              <a:buChar char="•"/>
            </a:pPr>
            <a:r>
              <a:rPr lang="es-ES" sz="1400" dirty="0">
                <a:solidFill>
                  <a:srgbClr val="000000"/>
                </a:solidFill>
                <a:latin typeface="Franklin Gothic Book"/>
                <a:cs typeface="Franklin Gothic Book"/>
              </a:rPr>
              <a:t>Asesoría laboral y Jurídica.</a:t>
            </a:r>
          </a:p>
          <a:p>
            <a:pPr marL="914400" lvl="1" indent="-457200">
              <a:buClr>
                <a:schemeClr val="tx1"/>
              </a:buClr>
              <a:buFont typeface="Arial"/>
              <a:buChar char="•"/>
            </a:pPr>
            <a:r>
              <a:rPr lang="es-ES" sz="1400" dirty="0">
                <a:solidFill>
                  <a:srgbClr val="000000"/>
                </a:solidFill>
                <a:latin typeface="Franklin Gothic Book"/>
                <a:cs typeface="Franklin Gothic Book"/>
              </a:rPr>
              <a:t>Comisión de </a:t>
            </a:r>
            <a:r>
              <a:rPr lang="es-ES" sz="1400" dirty="0" err="1" smtClean="0">
                <a:solidFill>
                  <a:srgbClr val="000000"/>
                </a:solidFill>
                <a:latin typeface="Franklin Gothic Book"/>
                <a:cs typeface="Franklin Gothic Book"/>
              </a:rPr>
              <a:t>Visado.Libro</a:t>
            </a:r>
            <a:r>
              <a:rPr lang="es-ES" sz="1400" dirty="0" smtClean="0">
                <a:solidFill>
                  <a:srgbClr val="000000"/>
                </a:solidFill>
                <a:latin typeface="Franklin Gothic Book"/>
                <a:cs typeface="Franklin Gothic Book"/>
              </a:rPr>
              <a:t> órdenes digital</a:t>
            </a:r>
            <a:endParaRPr lang="es-ES" sz="1400" dirty="0">
              <a:solidFill>
                <a:srgbClr val="000000"/>
              </a:solidFill>
              <a:latin typeface="Franklin Gothic Book"/>
              <a:cs typeface="Franklin Gothic Book"/>
            </a:endParaRPr>
          </a:p>
          <a:p>
            <a:pPr marL="914400" lvl="1" indent="-457200">
              <a:buClr>
                <a:schemeClr val="tx1"/>
              </a:buClr>
              <a:buFont typeface="Arial"/>
              <a:buChar char="•"/>
            </a:pPr>
            <a:r>
              <a:rPr lang="es-ES" sz="1400" dirty="0">
                <a:solidFill>
                  <a:srgbClr val="000000"/>
                </a:solidFill>
                <a:latin typeface="Franklin Gothic Book"/>
                <a:cs typeface="Franklin Gothic Book"/>
              </a:rPr>
              <a:t>Grupo de trabajo simplificación administrativa CSCAE.</a:t>
            </a:r>
          </a:p>
          <a:p>
            <a:pPr marL="914400" lvl="1" indent="-457200">
              <a:buClr>
                <a:schemeClr val="tx1"/>
              </a:buClr>
              <a:buFont typeface="Arial"/>
              <a:buChar char="•"/>
            </a:pPr>
            <a:r>
              <a:rPr lang="es-ES" sz="1400" dirty="0">
                <a:solidFill>
                  <a:srgbClr val="000000"/>
                </a:solidFill>
                <a:latin typeface="Franklin Gothic Book"/>
                <a:cs typeface="Franklin Gothic Book"/>
              </a:rPr>
              <a:t>Agilización administrativa en Murcia, Cartagena y Lorca.</a:t>
            </a:r>
          </a:p>
          <a:p>
            <a:pPr marL="914400" lvl="1" indent="-457200">
              <a:buClr>
                <a:schemeClr val="tx1"/>
              </a:buClr>
              <a:buFont typeface="Arial"/>
              <a:buChar char="•"/>
            </a:pPr>
            <a:r>
              <a:rPr lang="es-ES" sz="1400" dirty="0">
                <a:solidFill>
                  <a:srgbClr val="000000"/>
                </a:solidFill>
                <a:latin typeface="Franklin Gothic Book"/>
                <a:cs typeface="Franklin Gothic Book"/>
              </a:rPr>
              <a:t>Convenio Ayto. Murcia.</a:t>
            </a:r>
          </a:p>
          <a:p>
            <a:pPr marL="914400" lvl="1" indent="-457200">
              <a:buClr>
                <a:schemeClr val="tx1"/>
              </a:buClr>
              <a:buFont typeface="Arial"/>
              <a:buChar char="•"/>
            </a:pPr>
            <a:r>
              <a:rPr lang="es-ES" sz="1400" dirty="0">
                <a:solidFill>
                  <a:srgbClr val="000000"/>
                </a:solidFill>
                <a:latin typeface="Franklin Gothic Book"/>
                <a:cs typeface="Franklin Gothic Book"/>
              </a:rPr>
              <a:t>Carnet Colegial.</a:t>
            </a:r>
          </a:p>
          <a:p>
            <a:pPr marL="914400" lvl="1" indent="-457200">
              <a:buClr>
                <a:schemeClr val="tx1"/>
              </a:buClr>
              <a:buFont typeface="Arial"/>
              <a:buChar char="•"/>
            </a:pPr>
            <a:endParaRPr lang="es-ES" sz="1500" dirty="0">
              <a:solidFill>
                <a:srgbClr val="000000"/>
              </a:solidFill>
              <a:latin typeface="Franklin Gothic Book"/>
              <a:cs typeface="Franklin Gothic Book"/>
            </a:endParaRPr>
          </a:p>
          <a:p>
            <a:pPr marL="457200" indent="-457200">
              <a:buClr>
                <a:schemeClr val="tx1"/>
              </a:buClr>
              <a:buFont typeface="Wingdings 2" pitchFamily="18" charset="2"/>
              <a:buAutoNum type="arabicPeriod"/>
            </a:pPr>
            <a:r>
              <a:rPr lang="es-ES" dirty="0">
                <a:solidFill>
                  <a:srgbClr val="000000"/>
                </a:solidFill>
                <a:latin typeface="+mj-lt"/>
              </a:rPr>
              <a:t>Impulso al Posicionamiento</a:t>
            </a:r>
          </a:p>
          <a:p>
            <a:pPr marL="914400" lvl="1" indent="-457200">
              <a:buClr>
                <a:schemeClr val="tx1"/>
              </a:buClr>
              <a:buFont typeface="Arial"/>
              <a:buChar char="•"/>
            </a:pPr>
            <a:r>
              <a:rPr lang="es-ES" sz="1400" dirty="0">
                <a:solidFill>
                  <a:srgbClr val="000000"/>
                </a:solidFill>
                <a:latin typeface="Franklin Gothic Book"/>
                <a:cs typeface="Franklin Gothic Book"/>
              </a:rPr>
              <a:t>Agenda Arquitectura.</a:t>
            </a:r>
          </a:p>
          <a:p>
            <a:pPr marL="914400" lvl="1" indent="-457200">
              <a:buClr>
                <a:schemeClr val="tx1"/>
              </a:buClr>
              <a:buFont typeface="Arial"/>
              <a:buChar char="•"/>
            </a:pPr>
            <a:r>
              <a:rPr lang="es-ES" sz="1400" dirty="0">
                <a:solidFill>
                  <a:srgbClr val="000000"/>
                </a:solidFill>
                <a:latin typeface="Franklin Gothic Book"/>
                <a:cs typeface="Franklin Gothic Book"/>
              </a:rPr>
              <a:t>Observatorio 2030.</a:t>
            </a:r>
          </a:p>
          <a:p>
            <a:pPr marL="914400" lvl="1" indent="-457200">
              <a:buClr>
                <a:schemeClr val="tx1"/>
              </a:buClr>
              <a:buFont typeface="Arial"/>
              <a:buChar char="•"/>
            </a:pPr>
            <a:r>
              <a:rPr lang="es-ES" sz="1400" dirty="0">
                <a:solidFill>
                  <a:srgbClr val="000000"/>
                </a:solidFill>
                <a:latin typeface="Franklin Gothic Book"/>
                <a:cs typeface="Franklin Gothic Book"/>
              </a:rPr>
              <a:t>Reuniones Interministeriales.</a:t>
            </a:r>
          </a:p>
          <a:p>
            <a:pPr marL="914400" lvl="1" indent="-457200">
              <a:buClr>
                <a:schemeClr val="tx1"/>
              </a:buClr>
              <a:buFont typeface="Arial"/>
              <a:buChar char="•"/>
            </a:pPr>
            <a:r>
              <a:rPr lang="es-ES" sz="1400" dirty="0">
                <a:solidFill>
                  <a:srgbClr val="000000"/>
                </a:solidFill>
                <a:latin typeface="Franklin Gothic Book"/>
                <a:cs typeface="Franklin Gothic Book"/>
              </a:rPr>
              <a:t>Entrevistas, prensa, radio.</a:t>
            </a:r>
          </a:p>
          <a:p>
            <a:pPr marL="914400" lvl="1" indent="-457200">
              <a:buClr>
                <a:schemeClr val="tx1"/>
              </a:buClr>
              <a:buFont typeface="Arial"/>
              <a:buChar char="•"/>
            </a:pPr>
            <a:r>
              <a:rPr lang="es-ES" sz="1400" dirty="0">
                <a:solidFill>
                  <a:srgbClr val="000000"/>
                </a:solidFill>
                <a:latin typeface="Franklin Gothic Book"/>
                <a:cs typeface="Franklin Gothic Book"/>
              </a:rPr>
              <a:t>Comparecencia Asamblea y reuniones con grupos políticos.</a:t>
            </a:r>
          </a:p>
          <a:p>
            <a:pPr marL="914400" lvl="1" indent="-457200">
              <a:buClr>
                <a:schemeClr val="tx1"/>
              </a:buClr>
              <a:buFont typeface="Arial"/>
              <a:buChar char="•"/>
            </a:pPr>
            <a:r>
              <a:rPr lang="es-ES" sz="1400" dirty="0">
                <a:solidFill>
                  <a:srgbClr val="000000"/>
                </a:solidFill>
                <a:latin typeface="Franklin Gothic Book"/>
                <a:cs typeface="Franklin Gothic Book"/>
              </a:rPr>
              <a:t>Colaboración con COAS.</a:t>
            </a:r>
          </a:p>
          <a:p>
            <a:pPr marL="914400" lvl="1" indent="-457200">
              <a:buClr>
                <a:schemeClr val="tx1"/>
              </a:buClr>
              <a:buFont typeface="Arial"/>
              <a:buChar char="•"/>
            </a:pPr>
            <a:r>
              <a:rPr lang="es-ES" sz="1400" dirty="0">
                <a:solidFill>
                  <a:srgbClr val="000000"/>
                </a:solidFill>
                <a:latin typeface="Franklin Gothic Book"/>
                <a:cs typeface="Franklin Gothic Book"/>
              </a:rPr>
              <a:t>Colaboración CTM-Proyectos.</a:t>
            </a:r>
          </a:p>
          <a:p>
            <a:pPr marL="914400" lvl="1" indent="-457200">
              <a:buClr>
                <a:schemeClr val="tx1"/>
              </a:buClr>
              <a:buFont typeface="Arial"/>
              <a:buChar char="•"/>
            </a:pPr>
            <a:r>
              <a:rPr lang="es-ES" sz="1400" dirty="0">
                <a:solidFill>
                  <a:srgbClr val="000000"/>
                </a:solidFill>
                <a:latin typeface="Franklin Gothic Book"/>
                <a:cs typeface="Franklin Gothic Book"/>
              </a:rPr>
              <a:t>Congreso DOCOMOMO.</a:t>
            </a:r>
          </a:p>
          <a:p>
            <a:pPr marL="914400" lvl="1" indent="-457200">
              <a:buClr>
                <a:schemeClr val="tx1"/>
              </a:buClr>
              <a:buFont typeface="Arial"/>
              <a:buChar char="•"/>
            </a:pPr>
            <a:r>
              <a:rPr lang="es-ES" sz="1400" dirty="0">
                <a:solidFill>
                  <a:srgbClr val="000000"/>
                </a:solidFill>
                <a:latin typeface="Franklin Gothic Book"/>
                <a:cs typeface="Franklin Gothic Book"/>
              </a:rPr>
              <a:t>Congreso </a:t>
            </a:r>
            <a:r>
              <a:rPr lang="es-ES" sz="1400" dirty="0" err="1">
                <a:solidFill>
                  <a:srgbClr val="000000"/>
                </a:solidFill>
                <a:latin typeface="Franklin Gothic Book"/>
                <a:cs typeface="Franklin Gothic Book"/>
              </a:rPr>
              <a:t>Intersede</a:t>
            </a:r>
            <a:r>
              <a:rPr lang="es-ES" sz="1400" dirty="0">
                <a:solidFill>
                  <a:srgbClr val="000000"/>
                </a:solidFill>
                <a:latin typeface="Franklin Gothic Book"/>
                <a:cs typeface="Franklin Gothic Book"/>
              </a:rPr>
              <a:t>.</a:t>
            </a:r>
          </a:p>
          <a:p>
            <a:pPr marL="914400" lvl="1" indent="-457200">
              <a:buClr>
                <a:schemeClr val="tx1"/>
              </a:buClr>
              <a:buFont typeface="Arial"/>
              <a:buChar char="•"/>
            </a:pPr>
            <a:r>
              <a:rPr lang="es-ES" sz="1400" dirty="0">
                <a:solidFill>
                  <a:srgbClr val="000000"/>
                </a:solidFill>
                <a:latin typeface="Franklin Gothic Book"/>
                <a:cs typeface="Franklin Gothic Book"/>
              </a:rPr>
              <a:t>Diario LA VERDAD.</a:t>
            </a:r>
          </a:p>
          <a:p>
            <a:pPr marL="914400" lvl="1" indent="-457200">
              <a:buClr>
                <a:schemeClr val="tx1"/>
              </a:buClr>
              <a:buFont typeface="Arial"/>
              <a:buChar char="•"/>
            </a:pPr>
            <a:r>
              <a:rPr lang="es-ES" sz="1400" dirty="0">
                <a:solidFill>
                  <a:srgbClr val="000000"/>
                </a:solidFill>
                <a:latin typeface="Franklin Gothic Book"/>
                <a:cs typeface="Franklin Gothic Book"/>
              </a:rPr>
              <a:t>Tribunal PFC y Premios PFC COAMU</a:t>
            </a:r>
            <a:r>
              <a:rPr lang="es-ES" sz="1400" dirty="0" smtClean="0">
                <a:solidFill>
                  <a:srgbClr val="000000"/>
                </a:solidFill>
                <a:latin typeface="Franklin Gothic Book"/>
                <a:cs typeface="Franklin Gothic Book"/>
              </a:rPr>
              <a:t>.</a:t>
            </a:r>
          </a:p>
          <a:p>
            <a:pPr marL="914400" lvl="1" indent="-457200">
              <a:buClr>
                <a:schemeClr val="tx1"/>
              </a:buClr>
              <a:buFont typeface="Arial"/>
              <a:buChar char="•"/>
            </a:pPr>
            <a:r>
              <a:rPr lang="es-ES" sz="1400" dirty="0" smtClean="0">
                <a:solidFill>
                  <a:srgbClr val="000000"/>
                </a:solidFill>
                <a:latin typeface="Franklin Gothic Book"/>
                <a:cs typeface="Franklin Gothic Book"/>
              </a:rPr>
              <a:t>LEY DE ARQUITECTURA</a:t>
            </a:r>
            <a:endParaRPr lang="es-ES" sz="1600" dirty="0">
              <a:solidFill>
                <a:srgbClr val="000000"/>
              </a:solidFill>
              <a:latin typeface="Franklin Gothic Book"/>
              <a:cs typeface="Franklin Gothic Book"/>
            </a:endParaRPr>
          </a:p>
        </p:txBody>
      </p:sp>
    </p:spTree>
    <p:extLst>
      <p:ext uri="{BB962C8B-B14F-4D97-AF65-F5344CB8AC3E}">
        <p14:creationId xmlns:p14="http://schemas.microsoft.com/office/powerpoint/2010/main" val="3471561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sp>
        <p:nvSpPr>
          <p:cNvPr id="23" name="Marcador de texto 1"/>
          <p:cNvSpPr txBox="1">
            <a:spLocks/>
          </p:cNvSpPr>
          <p:nvPr/>
        </p:nvSpPr>
        <p:spPr>
          <a:xfrm>
            <a:off x="281550" y="727227"/>
            <a:ext cx="6448433" cy="1967205"/>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pPr marL="457200" indent="-457200">
              <a:buClr>
                <a:schemeClr val="tx1"/>
              </a:buClr>
              <a:buAutoNum type="arabicPeriod"/>
            </a:pPr>
            <a:r>
              <a:rPr lang="es-ES" dirty="0">
                <a:solidFill>
                  <a:schemeClr val="tx1"/>
                </a:solidFill>
                <a:latin typeface="+mj-lt"/>
              </a:rPr>
              <a:t>Apoyo al ejercicio de la Profesión</a:t>
            </a:r>
          </a:p>
          <a:p>
            <a:pPr marL="914400" lvl="1" indent="-457200">
              <a:buClr>
                <a:schemeClr val="tx1"/>
              </a:buClr>
              <a:buFont typeface="Arial"/>
              <a:buChar char="•"/>
            </a:pPr>
            <a:r>
              <a:rPr lang="es-ES" sz="1400" dirty="0">
                <a:solidFill>
                  <a:schemeClr val="tx1"/>
                </a:solidFill>
                <a:latin typeface="Franklin Gothic Book"/>
                <a:cs typeface="Franklin Gothic Book"/>
              </a:rPr>
              <a:t>Decreto Ley.</a:t>
            </a:r>
          </a:p>
          <a:p>
            <a:pPr marL="914400" lvl="1" indent="-457200">
              <a:buClr>
                <a:schemeClr val="tx1"/>
              </a:buClr>
              <a:buFont typeface="Arial"/>
              <a:buChar char="•"/>
            </a:pPr>
            <a:r>
              <a:rPr lang="es-ES" sz="1400" dirty="0">
                <a:solidFill>
                  <a:schemeClr val="tx1"/>
                </a:solidFill>
                <a:latin typeface="Franklin Gothic Book"/>
                <a:cs typeface="Franklin Gothic Book"/>
              </a:rPr>
              <a:t>Reuniones CSCAE-Ministerios.</a:t>
            </a:r>
          </a:p>
          <a:p>
            <a:pPr marL="914400" lvl="1" indent="-457200">
              <a:buClr>
                <a:schemeClr val="tx1"/>
              </a:buClr>
              <a:buFont typeface="Arial"/>
              <a:buChar char="•"/>
            </a:pPr>
            <a:r>
              <a:rPr lang="es-ES" sz="1400" dirty="0">
                <a:solidFill>
                  <a:schemeClr val="tx1"/>
                </a:solidFill>
                <a:latin typeface="Franklin Gothic Book"/>
                <a:cs typeface="Franklin Gothic Book"/>
              </a:rPr>
              <a:t>Manual de Buenas Prácticas Ayuntamientos.</a:t>
            </a:r>
          </a:p>
          <a:p>
            <a:pPr marL="914400" lvl="1" indent="-457200">
              <a:buClr>
                <a:schemeClr val="tx1"/>
              </a:buClr>
              <a:buFont typeface="Arial"/>
              <a:buChar char="•"/>
            </a:pPr>
            <a:r>
              <a:rPr lang="es-ES" sz="1400" dirty="0">
                <a:solidFill>
                  <a:srgbClr val="000000"/>
                </a:solidFill>
                <a:latin typeface="Franklin Gothic Book"/>
                <a:cs typeface="Franklin Gothic Book"/>
              </a:rPr>
              <a:t>Jornadas de Costes</a:t>
            </a:r>
            <a:r>
              <a:rPr lang="es-ES" sz="1400" dirty="0" smtClean="0">
                <a:solidFill>
                  <a:srgbClr val="000000"/>
                </a:solidFill>
                <a:latin typeface="Franklin Gothic Book"/>
                <a:cs typeface="Franklin Gothic Book"/>
              </a:rPr>
              <a:t>.</a:t>
            </a:r>
          </a:p>
          <a:p>
            <a:pPr marL="914400" lvl="1" indent="-457200">
              <a:buClr>
                <a:schemeClr val="tx1"/>
              </a:buClr>
              <a:buFont typeface="Arial"/>
              <a:buChar char="•"/>
            </a:pPr>
            <a:r>
              <a:rPr lang="es-ES" sz="1400" dirty="0" smtClean="0">
                <a:solidFill>
                  <a:srgbClr val="000000"/>
                </a:solidFill>
                <a:latin typeface="Franklin Gothic Book"/>
              </a:rPr>
              <a:t>LEY DE ARQUITECTURA</a:t>
            </a:r>
            <a:endParaRPr lang="es-ES" dirty="0">
              <a:solidFill>
                <a:srgbClr val="800000"/>
              </a:solidFill>
              <a:latin typeface="+mj-lt"/>
            </a:endParaRPr>
          </a:p>
          <a:p>
            <a:pPr marL="914400" lvl="1" indent="-457200">
              <a:buClr>
                <a:schemeClr val="tx1"/>
              </a:buClr>
              <a:buFont typeface="Arial"/>
              <a:buChar char="•"/>
            </a:pPr>
            <a:endParaRPr lang="es-ES" sz="1600" dirty="0">
              <a:solidFill>
                <a:srgbClr val="000000"/>
              </a:solidFill>
              <a:latin typeface="Franklin Gothic Book"/>
              <a:cs typeface="Franklin Gothic Book"/>
            </a:endParaRPr>
          </a:p>
        </p:txBody>
      </p:sp>
      <p:pic>
        <p:nvPicPr>
          <p:cNvPr id="22" name="Imagen 21">
            <a:extLst>
              <a:ext uri="{FF2B5EF4-FFF2-40B4-BE49-F238E27FC236}">
                <a16:creationId xmlns="" xmlns:a16="http://schemas.microsoft.com/office/drawing/2014/main" id="{DC03D444-0861-4C86-8893-5F6C7FDB3B90}"/>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13172" y="2694432"/>
            <a:ext cx="2793323" cy="1571244"/>
          </a:xfrm>
          <a:prstGeom prst="rect">
            <a:avLst/>
          </a:prstGeom>
        </p:spPr>
      </p:pic>
      <p:pic>
        <p:nvPicPr>
          <p:cNvPr id="3" name="Imagen 2">
            <a:extLst>
              <a:ext uri="{FF2B5EF4-FFF2-40B4-BE49-F238E27FC236}">
                <a16:creationId xmlns="" xmlns:a16="http://schemas.microsoft.com/office/drawing/2014/main" id="{B9F8D0B7-0AAA-4F21-826D-FCA3722AEFE5}"/>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505766" y="2677281"/>
            <a:ext cx="2541432" cy="1588395"/>
          </a:xfrm>
          <a:prstGeom prst="rect">
            <a:avLst/>
          </a:prstGeom>
        </p:spPr>
      </p:pic>
    </p:spTree>
    <p:extLst>
      <p:ext uri="{BB962C8B-B14F-4D97-AF65-F5344CB8AC3E}">
        <p14:creationId xmlns:p14="http://schemas.microsoft.com/office/powerpoint/2010/main" val="29987269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al ejercicio de la profesión_ D. LEY</a:t>
            </a:r>
            <a:r>
              <a:rPr lang="es-ES" sz="2800" dirty="0">
                <a:solidFill>
                  <a:srgbClr val="000000"/>
                </a:solidFill>
              </a:rPr>
              <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 xmlns:a16="http://schemas.microsoft.com/office/drawing/2014/main" id="{9F72E96B-B3F1-47D4-9ED6-54A27AC32D12}"/>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746532" y="1621626"/>
            <a:ext cx="3263868" cy="2447901"/>
          </a:xfrm>
          <a:prstGeom prst="rect">
            <a:avLst/>
          </a:prstGeom>
        </p:spPr>
      </p:pic>
      <p:pic>
        <p:nvPicPr>
          <p:cNvPr id="22" name="21 Imagen" descr="asa,blea.jpg"/>
          <p:cNvPicPr>
            <a:picLocks noChangeAspect="1"/>
          </p:cNvPicPr>
          <p:nvPr/>
        </p:nvPicPr>
        <p:blipFill>
          <a:blip r:embed="rId6" cstate="print"/>
          <a:stretch>
            <a:fillRect/>
          </a:stretch>
        </p:blipFill>
        <p:spPr>
          <a:xfrm>
            <a:off x="115679" y="1621626"/>
            <a:ext cx="3342386" cy="2503967"/>
          </a:xfrm>
          <a:prstGeom prst="rect">
            <a:avLst/>
          </a:prstGeom>
        </p:spPr>
      </p:pic>
    </p:spTree>
    <p:extLst>
      <p:ext uri="{BB962C8B-B14F-4D97-AF65-F5344CB8AC3E}">
        <p14:creationId xmlns:p14="http://schemas.microsoft.com/office/powerpoint/2010/main" val="36668072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al ejercicio de la profesión_ J. COSTES</a:t>
            </a:r>
            <a:r>
              <a:rPr lang="es-ES" sz="2800" dirty="0">
                <a:solidFill>
                  <a:srgbClr val="000000"/>
                </a:solidFill>
              </a:rPr>
              <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22" name="Imagen 21">
            <a:extLst>
              <a:ext uri="{FF2B5EF4-FFF2-40B4-BE49-F238E27FC236}">
                <a16:creationId xmlns="" xmlns:a16="http://schemas.microsoft.com/office/drawing/2014/main" id="{62C2A3F1-BEB6-48BD-AE1C-CD9204E0509E}"/>
              </a:ext>
            </a:extLst>
          </p:cNvPr>
          <p:cNvPicPr>
            <a:picLocks noChangeAspect="1"/>
          </p:cNvPicPr>
          <p:nvPr/>
        </p:nvPicPr>
        <p:blipFill>
          <a:blip r:embed="rId5" cstate="print"/>
          <a:stretch>
            <a:fillRect/>
          </a:stretch>
        </p:blipFill>
        <p:spPr>
          <a:xfrm>
            <a:off x="389775" y="1174529"/>
            <a:ext cx="3072753" cy="3076641"/>
          </a:xfrm>
          <a:prstGeom prst="rect">
            <a:avLst/>
          </a:prstGeom>
        </p:spPr>
      </p:pic>
      <p:pic>
        <p:nvPicPr>
          <p:cNvPr id="3" name="Imagen 2">
            <a:extLst>
              <a:ext uri="{FF2B5EF4-FFF2-40B4-BE49-F238E27FC236}">
                <a16:creationId xmlns="" xmlns:a16="http://schemas.microsoft.com/office/drawing/2014/main" id="{6F4541F0-56F9-4706-AF6C-534F170322CB}"/>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559147" y="1174529"/>
            <a:ext cx="3012343" cy="1812512"/>
          </a:xfrm>
          <a:prstGeom prst="rect">
            <a:avLst/>
          </a:prstGeom>
        </p:spPr>
      </p:pic>
    </p:spTree>
    <p:extLst>
      <p:ext uri="{BB962C8B-B14F-4D97-AF65-F5344CB8AC3E}">
        <p14:creationId xmlns:p14="http://schemas.microsoft.com/office/powerpoint/2010/main" val="18649255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al ejercicio de la profesión_ J. COSTES</a:t>
            </a:r>
            <a:r>
              <a:rPr lang="es-ES" sz="2800" dirty="0">
                <a:solidFill>
                  <a:srgbClr val="000000"/>
                </a:solidFill>
              </a:rPr>
              <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4" name="Imagen 3">
            <a:extLst>
              <a:ext uri="{FF2B5EF4-FFF2-40B4-BE49-F238E27FC236}">
                <a16:creationId xmlns="" xmlns:a16="http://schemas.microsoft.com/office/drawing/2014/main" id="{EBE375FC-2CD9-406D-A4D1-40DE22F4741C}"/>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403604" y="1089054"/>
            <a:ext cx="5202936" cy="3902202"/>
          </a:xfrm>
          <a:prstGeom prst="rect">
            <a:avLst/>
          </a:prstGeom>
        </p:spPr>
      </p:pic>
    </p:spTree>
    <p:extLst>
      <p:ext uri="{BB962C8B-B14F-4D97-AF65-F5344CB8AC3E}">
        <p14:creationId xmlns:p14="http://schemas.microsoft.com/office/powerpoint/2010/main" val="7502074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al ejercicio de la </a:t>
            </a:r>
            <a:r>
              <a:rPr lang="es-ES" sz="2000" dirty="0" smtClean="0">
                <a:solidFill>
                  <a:srgbClr val="000000"/>
                </a:solidFill>
                <a:latin typeface="Franklin Gothic Book"/>
                <a:cs typeface="Franklin Gothic Book"/>
              </a:rPr>
              <a:t>profesión_</a:t>
            </a:r>
          </a:p>
          <a:p>
            <a:pPr algn="l"/>
            <a:r>
              <a:rPr lang="es-ES" sz="2000" dirty="0" smtClean="0">
                <a:solidFill>
                  <a:srgbClr val="000000"/>
                </a:solidFill>
                <a:latin typeface="Franklin Gothic Book"/>
                <a:cs typeface="Franklin Gothic Book"/>
              </a:rPr>
              <a:t>LEY DE ARQUITECTURA</a:t>
            </a:r>
          </a:p>
          <a:p>
            <a:pPr algn="l"/>
            <a:endParaRPr lang="es-ES" sz="2000" dirty="0" smtClean="0">
              <a:solidFill>
                <a:srgbClr val="000000"/>
              </a:solidFill>
              <a:latin typeface="Franklin Gothic Book"/>
              <a:cs typeface="Franklin Gothic Book"/>
            </a:endParaRPr>
          </a:p>
          <a:p>
            <a:pPr algn="l"/>
            <a:r>
              <a:rPr lang="es-ES" sz="2000" dirty="0" smtClean="0">
                <a:solidFill>
                  <a:srgbClr val="000000"/>
                </a:solidFill>
                <a:latin typeface="Franklin Gothic Book"/>
                <a:cs typeface="Franklin Gothic Book"/>
              </a:rPr>
              <a:t>HOJA DE RUTA</a:t>
            </a:r>
          </a:p>
          <a:p>
            <a:pPr algn="l"/>
            <a:endParaRPr lang="es-ES" sz="2000" b="1" dirty="0" smtClean="0">
              <a:solidFill>
                <a:srgbClr val="000000"/>
              </a:solidFill>
              <a:latin typeface="Franklin Gothic Book"/>
              <a:cs typeface="Franklin Gothic Book"/>
            </a:endParaRPr>
          </a:p>
          <a:p>
            <a:pPr algn="l"/>
            <a:r>
              <a:rPr lang="es-ES" sz="1400" b="1" dirty="0" smtClean="0">
                <a:solidFill>
                  <a:srgbClr val="FF0000"/>
                </a:solidFill>
                <a:latin typeface="Franklin Gothic Book"/>
                <a:cs typeface="Franklin Gothic Book"/>
              </a:rPr>
              <a:t>1</a:t>
            </a:r>
            <a:r>
              <a:rPr lang="es-ES" sz="1400" dirty="0" smtClean="0">
                <a:solidFill>
                  <a:srgbClr val="000000"/>
                </a:solidFill>
                <a:latin typeface="Franklin Gothic Book"/>
                <a:cs typeface="Franklin Gothic Book"/>
              </a:rPr>
              <a:t>. </a:t>
            </a:r>
            <a:r>
              <a:rPr lang="es-ES" sz="1400" dirty="0" err="1" smtClean="0">
                <a:solidFill>
                  <a:srgbClr val="000000"/>
                </a:solidFill>
                <a:latin typeface="Franklin Gothic Book"/>
                <a:cs typeface="Franklin Gothic Book"/>
              </a:rPr>
              <a:t>Participacion</a:t>
            </a:r>
            <a:r>
              <a:rPr lang="es-ES" sz="1400" dirty="0" smtClean="0">
                <a:solidFill>
                  <a:srgbClr val="000000"/>
                </a:solidFill>
                <a:latin typeface="Franklin Gothic Book"/>
                <a:cs typeface="Franklin Gothic Book"/>
              </a:rPr>
              <a:t> publica- Julio 2020</a:t>
            </a:r>
          </a:p>
          <a:p>
            <a:pPr algn="l"/>
            <a:r>
              <a:rPr lang="es-ES" sz="1400" b="1" dirty="0" smtClean="0">
                <a:solidFill>
                  <a:srgbClr val="FF0000"/>
                </a:solidFill>
                <a:latin typeface="Franklin Gothic Book"/>
              </a:rPr>
              <a:t>2</a:t>
            </a:r>
            <a:r>
              <a:rPr lang="es-ES" sz="1400" dirty="0" smtClean="0">
                <a:solidFill>
                  <a:srgbClr val="000000"/>
                </a:solidFill>
                <a:latin typeface="Franklin Gothic Book"/>
              </a:rPr>
              <a:t>. Proceso participativo- </a:t>
            </a:r>
            <a:r>
              <a:rPr lang="es-ES" sz="1400" dirty="0" err="1" smtClean="0">
                <a:solidFill>
                  <a:srgbClr val="000000"/>
                </a:solidFill>
                <a:latin typeface="Franklin Gothic Book"/>
              </a:rPr>
              <a:t>sept</a:t>
            </a:r>
            <a:r>
              <a:rPr lang="es-ES" sz="1400" dirty="0" smtClean="0">
                <a:solidFill>
                  <a:srgbClr val="000000"/>
                </a:solidFill>
                <a:latin typeface="Franklin Gothic Book"/>
              </a:rPr>
              <a:t>- dic. 2020</a:t>
            </a:r>
          </a:p>
          <a:p>
            <a:pPr algn="l"/>
            <a:r>
              <a:rPr lang="es-ES" sz="1400" b="1" dirty="0" smtClean="0">
                <a:solidFill>
                  <a:srgbClr val="FF0000"/>
                </a:solidFill>
                <a:latin typeface="Franklin Gothic Book"/>
              </a:rPr>
              <a:t>3</a:t>
            </a:r>
            <a:r>
              <a:rPr lang="es-ES" sz="1400" dirty="0" smtClean="0">
                <a:solidFill>
                  <a:srgbClr val="000000"/>
                </a:solidFill>
                <a:latin typeface="Franklin Gothic Book"/>
              </a:rPr>
              <a:t>. </a:t>
            </a:r>
            <a:r>
              <a:rPr lang="es-ES" sz="1400" dirty="0" err="1" smtClean="0">
                <a:solidFill>
                  <a:srgbClr val="000000"/>
                </a:solidFill>
                <a:latin typeface="Franklin Gothic Book"/>
              </a:rPr>
              <a:t>Redaccion</a:t>
            </a:r>
            <a:r>
              <a:rPr lang="es-ES" sz="1400" dirty="0" smtClean="0">
                <a:solidFill>
                  <a:srgbClr val="000000"/>
                </a:solidFill>
                <a:latin typeface="Franklin Gothic Book"/>
              </a:rPr>
              <a:t> anteproyecto de ley-marzo 2021</a:t>
            </a:r>
          </a:p>
          <a:p>
            <a:pPr algn="l"/>
            <a:r>
              <a:rPr lang="es-ES" sz="1400" b="1" dirty="0" smtClean="0">
                <a:solidFill>
                  <a:srgbClr val="FF0000"/>
                </a:solidFill>
                <a:latin typeface="Franklin Gothic Book"/>
              </a:rPr>
              <a:t>4</a:t>
            </a:r>
            <a:r>
              <a:rPr lang="es-ES" sz="1400" dirty="0" smtClean="0">
                <a:solidFill>
                  <a:srgbClr val="000000"/>
                </a:solidFill>
                <a:latin typeface="Franklin Gothic Book"/>
              </a:rPr>
              <a:t>. </a:t>
            </a:r>
            <a:r>
              <a:rPr lang="es-ES" sz="1400" dirty="0" err="1" smtClean="0">
                <a:solidFill>
                  <a:srgbClr val="000000"/>
                </a:solidFill>
                <a:latin typeface="Franklin Gothic Book"/>
              </a:rPr>
              <a:t>Aprobacion</a:t>
            </a:r>
            <a:r>
              <a:rPr lang="es-ES" sz="1400" dirty="0" smtClean="0">
                <a:solidFill>
                  <a:srgbClr val="000000"/>
                </a:solidFill>
                <a:latin typeface="Franklin Gothic Book"/>
              </a:rPr>
              <a:t> anteproyecto consejo ministros- junio 2021</a:t>
            </a:r>
          </a:p>
          <a:p>
            <a:pPr algn="l"/>
            <a:r>
              <a:rPr lang="es-ES" sz="1400" b="1" dirty="0" smtClean="0">
                <a:solidFill>
                  <a:srgbClr val="FF0000"/>
                </a:solidFill>
                <a:latin typeface="Franklin Gothic Book"/>
              </a:rPr>
              <a:t>5</a:t>
            </a:r>
            <a:r>
              <a:rPr lang="es-ES" sz="1400" dirty="0" smtClean="0">
                <a:solidFill>
                  <a:srgbClr val="000000"/>
                </a:solidFill>
                <a:latin typeface="Franklin Gothic Book"/>
              </a:rPr>
              <a:t>. </a:t>
            </a:r>
            <a:r>
              <a:rPr lang="es-ES" sz="1400" dirty="0" err="1" smtClean="0">
                <a:solidFill>
                  <a:srgbClr val="000000"/>
                </a:solidFill>
                <a:latin typeface="Franklin Gothic Book"/>
              </a:rPr>
              <a:t>Aprobacion</a:t>
            </a:r>
            <a:r>
              <a:rPr lang="es-ES" sz="1400" dirty="0" smtClean="0">
                <a:solidFill>
                  <a:srgbClr val="000000"/>
                </a:solidFill>
                <a:latin typeface="Franklin Gothic Book"/>
              </a:rPr>
              <a:t> proyecto consejo ministros- sept.2021</a:t>
            </a:r>
            <a:r>
              <a:rPr lang="es-ES" sz="2800" dirty="0">
                <a:solidFill>
                  <a:srgbClr val="000000"/>
                </a:solidFill>
              </a:rPr>
              <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spTree>
    <p:extLst>
      <p:ext uri="{BB962C8B-B14F-4D97-AF65-F5344CB8AC3E}">
        <p14:creationId xmlns:p14="http://schemas.microsoft.com/office/powerpoint/2010/main" val="7502074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5"/>
            <a:ext cx="6541828" cy="80927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lvl="1">
              <a:buClr>
                <a:schemeClr val="tx1"/>
              </a:buClr>
            </a:pPr>
            <a:r>
              <a:rPr lang="es-ES" sz="2000" b="1" dirty="0">
                <a:solidFill>
                  <a:srgbClr val="000000"/>
                </a:solidFill>
                <a:latin typeface="Franklin Gothic Book"/>
                <a:cs typeface="Franklin Gothic Book"/>
              </a:rPr>
              <a:t>2. Apoyo A COLEGIADOS</a:t>
            </a:r>
            <a:r>
              <a:rPr lang="es-ES" sz="2000" dirty="0">
                <a:solidFill>
                  <a:srgbClr val="000000"/>
                </a:solidFill>
                <a:latin typeface="Franklin Gothic Book"/>
                <a:cs typeface="Franklin Gothic Book"/>
              </a:rPr>
              <a:t>_ </a:t>
            </a:r>
          </a:p>
          <a:p>
            <a:pPr lvl="1">
              <a:buClr>
                <a:schemeClr val="tx1"/>
              </a:buClr>
            </a:pPr>
            <a:endParaRPr lang="es-ES" sz="2800" dirty="0">
              <a:solidFill>
                <a:srgbClr val="000000"/>
              </a:solidFill>
            </a:endParaRPr>
          </a:p>
          <a:p>
            <a:pPr lvl="1">
              <a:buClr>
                <a:schemeClr val="tx1"/>
              </a:buClr>
            </a:pPr>
            <a:endParaRPr lang="es-ES" sz="1400" dirty="0">
              <a:solidFill>
                <a:srgbClr val="000000"/>
              </a:solidFill>
              <a:latin typeface="Franklin Gothic Book"/>
              <a:cs typeface="Franklin Gothic Book"/>
            </a:endParaRPr>
          </a:p>
          <a:p>
            <a:pPr marL="914400" lvl="1" indent="-457200">
              <a:buClr>
                <a:schemeClr val="tx1"/>
              </a:buClr>
              <a:buFont typeface="Arial"/>
              <a:buChar char="•"/>
            </a:pPr>
            <a:r>
              <a:rPr lang="es-ES" sz="1400" dirty="0">
                <a:solidFill>
                  <a:srgbClr val="000000"/>
                </a:solidFill>
                <a:latin typeface="Franklin Gothic Book"/>
                <a:cs typeface="Franklin Gothic Book"/>
              </a:rPr>
              <a:t>Mejora web COAMU y aplicación Catastro.</a:t>
            </a:r>
          </a:p>
          <a:p>
            <a:pPr marL="914400" lvl="1" indent="-457200">
              <a:buClr>
                <a:schemeClr val="tx1"/>
              </a:buClr>
              <a:buFont typeface="Arial"/>
              <a:buChar char="•"/>
            </a:pPr>
            <a:r>
              <a:rPr lang="es-ES" sz="1400" dirty="0">
                <a:solidFill>
                  <a:srgbClr val="000000"/>
                </a:solidFill>
                <a:latin typeface="Franklin Gothic Book"/>
                <a:cs typeface="Franklin Gothic Book"/>
              </a:rPr>
              <a:t>Presentación Escuela de Formación y Web EF</a:t>
            </a:r>
          </a:p>
          <a:p>
            <a:pPr marL="914400" lvl="1" indent="-457200">
              <a:buClr>
                <a:schemeClr val="tx1"/>
              </a:buClr>
              <a:buFont typeface="Arial"/>
              <a:buChar char="•"/>
            </a:pPr>
            <a:r>
              <a:rPr lang="es-ES" sz="1400" dirty="0">
                <a:solidFill>
                  <a:srgbClr val="000000"/>
                </a:solidFill>
                <a:latin typeface="Franklin Gothic Book"/>
                <a:cs typeface="Franklin Gothic Book"/>
              </a:rPr>
              <a:t>Asesoría laboral y Jurídica.</a:t>
            </a:r>
          </a:p>
          <a:p>
            <a:pPr marL="914400" lvl="1" indent="-457200">
              <a:buClr>
                <a:schemeClr val="tx1"/>
              </a:buClr>
              <a:buFont typeface="Arial"/>
              <a:buChar char="•"/>
            </a:pPr>
            <a:r>
              <a:rPr lang="es-ES" sz="1400" dirty="0">
                <a:solidFill>
                  <a:srgbClr val="000000"/>
                </a:solidFill>
                <a:latin typeface="Franklin Gothic Book"/>
                <a:cs typeface="Franklin Gothic Book"/>
              </a:rPr>
              <a:t>Comisión de Visado</a:t>
            </a:r>
            <a:r>
              <a:rPr lang="es-ES" sz="1400" dirty="0" smtClean="0">
                <a:solidFill>
                  <a:srgbClr val="000000"/>
                </a:solidFill>
                <a:latin typeface="Franklin Gothic Book"/>
                <a:cs typeface="Franklin Gothic Book"/>
              </a:rPr>
              <a:t>. Visado Interterritorial.</a:t>
            </a:r>
            <a:endParaRPr lang="es-ES" sz="1400" dirty="0">
              <a:solidFill>
                <a:srgbClr val="000000"/>
              </a:solidFill>
              <a:latin typeface="Franklin Gothic Book"/>
              <a:cs typeface="Franklin Gothic Book"/>
            </a:endParaRPr>
          </a:p>
          <a:p>
            <a:pPr marL="914400" lvl="1" indent="-457200">
              <a:buClr>
                <a:schemeClr val="tx1"/>
              </a:buClr>
              <a:buFont typeface="Arial"/>
              <a:buChar char="•"/>
            </a:pPr>
            <a:r>
              <a:rPr lang="es-ES" sz="1400" dirty="0">
                <a:solidFill>
                  <a:srgbClr val="000000"/>
                </a:solidFill>
                <a:latin typeface="Franklin Gothic Book"/>
                <a:cs typeface="Franklin Gothic Book"/>
              </a:rPr>
              <a:t>Grupo de trabajo simplificación administrativa CSCAE.</a:t>
            </a:r>
          </a:p>
          <a:p>
            <a:pPr marL="914400" lvl="1" indent="-457200">
              <a:buClr>
                <a:schemeClr val="tx1"/>
              </a:buClr>
              <a:buFont typeface="Arial"/>
              <a:buChar char="•"/>
            </a:pPr>
            <a:r>
              <a:rPr lang="es-ES" sz="1400" dirty="0">
                <a:solidFill>
                  <a:srgbClr val="000000"/>
                </a:solidFill>
                <a:latin typeface="Franklin Gothic Book"/>
                <a:cs typeface="Franklin Gothic Book"/>
              </a:rPr>
              <a:t>Agilización administrativa en Murcia, Cartagena y Lorca.</a:t>
            </a:r>
          </a:p>
          <a:p>
            <a:pPr marL="914400" lvl="1" indent="-457200">
              <a:buClr>
                <a:schemeClr val="tx1"/>
              </a:buClr>
              <a:buFont typeface="Arial"/>
              <a:buChar char="•"/>
            </a:pPr>
            <a:r>
              <a:rPr lang="es-ES" sz="1400" dirty="0">
                <a:solidFill>
                  <a:srgbClr val="000000"/>
                </a:solidFill>
                <a:latin typeface="Franklin Gothic Book"/>
                <a:cs typeface="Franklin Gothic Book"/>
              </a:rPr>
              <a:t>Convenio Ayto. Murcia.</a:t>
            </a:r>
          </a:p>
          <a:p>
            <a:pPr marL="914400" lvl="1" indent="-457200">
              <a:buClr>
                <a:schemeClr val="tx1"/>
              </a:buClr>
              <a:buFont typeface="Arial"/>
              <a:buChar char="•"/>
            </a:pPr>
            <a:r>
              <a:rPr lang="es-ES" sz="1400" dirty="0">
                <a:solidFill>
                  <a:srgbClr val="000000"/>
                </a:solidFill>
                <a:latin typeface="Franklin Gothic Book"/>
                <a:cs typeface="Franklin Gothic Book"/>
              </a:rPr>
              <a:t>Carnet Colegial.</a:t>
            </a:r>
          </a:p>
          <a:p>
            <a:pPr marL="914400" lvl="1" indent="-457200">
              <a:buClr>
                <a:schemeClr val="tx1"/>
              </a:buClr>
              <a:buFont typeface="Arial"/>
              <a:buChar char="•"/>
            </a:pPr>
            <a:r>
              <a:rPr lang="es-ES" sz="1400" dirty="0">
                <a:solidFill>
                  <a:srgbClr val="000000"/>
                </a:solidFill>
                <a:latin typeface="Franklin Gothic Book"/>
                <a:cs typeface="Franklin Gothic Book"/>
              </a:rPr>
              <a:t>Jornada de costes</a:t>
            </a:r>
          </a:p>
          <a:p>
            <a:pPr marL="914400" lvl="1" indent="-457200">
              <a:buClr>
                <a:schemeClr val="tx1"/>
              </a:buClr>
              <a:buFont typeface="Arial"/>
              <a:buChar char="•"/>
            </a:pPr>
            <a:r>
              <a:rPr lang="es-ES" sz="1400" dirty="0">
                <a:solidFill>
                  <a:srgbClr val="000000"/>
                </a:solidFill>
                <a:latin typeface="Franklin Gothic Book"/>
                <a:cs typeface="Franklin Gothic Book"/>
              </a:rPr>
              <a:t>COAMU fuera de la Sede</a:t>
            </a:r>
          </a:p>
          <a:p>
            <a:pPr marL="914400" lvl="1" indent="-457200">
              <a:buClr>
                <a:schemeClr val="tx1"/>
              </a:buClr>
              <a:buFont typeface="Arial"/>
              <a:buChar char="•"/>
            </a:pPr>
            <a:r>
              <a:rPr lang="es-ES" sz="1400" dirty="0" smtClean="0">
                <a:solidFill>
                  <a:srgbClr val="000000"/>
                </a:solidFill>
                <a:latin typeface="Franklin Gothic Book"/>
                <a:cs typeface="Franklin Gothic Book"/>
              </a:rPr>
              <a:t>Encuestas</a:t>
            </a:r>
          </a:p>
          <a:p>
            <a:pPr marL="914400" lvl="1" indent="-457200">
              <a:buClr>
                <a:schemeClr val="tx1"/>
              </a:buClr>
              <a:buFont typeface="Arial"/>
              <a:buChar char="•"/>
            </a:pPr>
            <a:r>
              <a:rPr lang="es-ES" sz="1400" dirty="0" smtClean="0">
                <a:solidFill>
                  <a:srgbClr val="000000"/>
                </a:solidFill>
                <a:latin typeface="Franklin Gothic Book"/>
                <a:cs typeface="Franklin Gothic Book"/>
              </a:rPr>
              <a:t>Libro de órdenes digital.</a:t>
            </a:r>
            <a:endParaRPr lang="es-ES" sz="1400" dirty="0">
              <a:solidFill>
                <a:srgbClr val="000000"/>
              </a:solidFill>
              <a:latin typeface="Franklin Gothic Book"/>
              <a:cs typeface="Franklin Gothic Book"/>
            </a:endParaRPr>
          </a:p>
          <a:p>
            <a:pPr algn="l"/>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spTree>
    <p:extLst>
      <p:ext uri="{BB962C8B-B14F-4D97-AF65-F5344CB8AC3E}">
        <p14:creationId xmlns:p14="http://schemas.microsoft.com/office/powerpoint/2010/main" val="5752754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5"/>
            <a:ext cx="6541828" cy="532859"/>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lvl="1">
              <a:buClr>
                <a:schemeClr val="tx1"/>
              </a:buClr>
            </a:pPr>
            <a:r>
              <a:rPr lang="es-ES" sz="2000" dirty="0">
                <a:solidFill>
                  <a:srgbClr val="000000"/>
                </a:solidFill>
                <a:latin typeface="Franklin Gothic Book"/>
                <a:cs typeface="Franklin Gothic Book"/>
              </a:rPr>
              <a:t> </a:t>
            </a:r>
            <a:r>
              <a:rPr lang="es-ES" dirty="0">
                <a:solidFill>
                  <a:srgbClr val="000000"/>
                </a:solidFill>
                <a:latin typeface="Franklin Gothic Book"/>
                <a:cs typeface="Franklin Gothic Book"/>
              </a:rPr>
              <a:t>Apoyo A COLEGIADOS_ NUEVA WEB Y APLICACIÓN CATASTRO</a:t>
            </a: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23" name="Imagen 22" descr="Captura de pantalla 2019-12-18 a las 8.03.1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48639" y="1322086"/>
            <a:ext cx="5946425" cy="3481561"/>
          </a:xfrm>
          <a:prstGeom prst="rect">
            <a:avLst/>
          </a:prstGeom>
        </p:spPr>
      </p:pic>
    </p:spTree>
    <p:extLst>
      <p:ext uri="{BB962C8B-B14F-4D97-AF65-F5344CB8AC3E}">
        <p14:creationId xmlns:p14="http://schemas.microsoft.com/office/powerpoint/2010/main" val="36854720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texto 2"/>
          <p:cNvSpPr>
            <a:spLocks noGrp="1"/>
          </p:cNvSpPr>
          <p:nvPr>
            <p:ph type="body" sz="half" idx="2"/>
          </p:nvPr>
        </p:nvSpPr>
        <p:spPr>
          <a:xfrm>
            <a:off x="7004050" y="1144643"/>
            <a:ext cx="1981200" cy="4218816"/>
          </a:xfrm>
        </p:spPr>
        <p:txBody>
          <a:bodyPr>
            <a:normAutofit/>
          </a:bodyPr>
          <a:lstStyle/>
          <a:p>
            <a:pPr algn="r"/>
            <a:r>
              <a:rPr lang="es-ES" sz="1200" b="1" dirty="0">
                <a:solidFill>
                  <a:srgbClr val="000000"/>
                </a:solidFill>
                <a:latin typeface="+mj-lt"/>
              </a:rPr>
              <a:t>1.ACTA ANTERIOR</a:t>
            </a:r>
          </a:p>
          <a:p>
            <a:pPr algn="r"/>
            <a:endParaRPr lang="es-ES" sz="1200" b="1" dirty="0">
              <a:solidFill>
                <a:srgbClr val="000000"/>
              </a:solidFill>
              <a:latin typeface="+mj-lt"/>
            </a:endParaRPr>
          </a:p>
          <a:p>
            <a:pPr algn="r"/>
            <a:r>
              <a:rPr lang="es-ES" sz="1200" b="1" dirty="0">
                <a:latin typeface="+mj-lt"/>
              </a:rPr>
              <a:t>2.MEMORIA GESTIÓN</a:t>
            </a:r>
          </a:p>
          <a:p>
            <a:pPr algn="r"/>
            <a:endParaRPr lang="es-ES" sz="1200" b="1" dirty="0"/>
          </a:p>
          <a:p>
            <a:pPr algn="r"/>
            <a:r>
              <a:rPr lang="es-ES" sz="1200" b="1" dirty="0">
                <a:latin typeface="+mj-lt"/>
              </a:rPr>
              <a:t>3.CUENTAS Y GASTOS    2019</a:t>
            </a:r>
          </a:p>
          <a:p>
            <a:pPr algn="r"/>
            <a:r>
              <a:rPr lang="es-ES" sz="1200" b="1" dirty="0">
                <a:latin typeface="+mj-lt"/>
              </a:rPr>
              <a:t>4.PROPUESTAS COLEGIALES</a:t>
            </a:r>
          </a:p>
          <a:p>
            <a:pPr algn="r"/>
            <a:endParaRPr lang="es-ES" sz="1200" b="1" dirty="0">
              <a:latin typeface="+mj-lt"/>
            </a:endParaRPr>
          </a:p>
          <a:p>
            <a:pPr algn="r"/>
            <a:r>
              <a:rPr lang="es-ES" sz="1200" b="1" dirty="0">
                <a:latin typeface="+mj-lt"/>
              </a:rPr>
              <a:t>5. VENTA 1M</a:t>
            </a:r>
            <a:r>
              <a:rPr lang="es-ES" sz="1200" b="1" baseline="30000" dirty="0">
                <a:latin typeface="+mj-lt"/>
              </a:rPr>
              <a:t>2</a:t>
            </a:r>
            <a:r>
              <a:rPr lang="es-ES" sz="1200" b="1" dirty="0">
                <a:latin typeface="+mj-lt"/>
              </a:rPr>
              <a:t> LOCAL</a:t>
            </a:r>
          </a:p>
          <a:p>
            <a:pPr algn="r"/>
            <a:endParaRPr lang="es-ES" sz="1200" b="1" dirty="0">
              <a:latin typeface="+mj-lt"/>
            </a:endParaRPr>
          </a:p>
          <a:p>
            <a:pPr algn="r"/>
            <a:r>
              <a:rPr lang="es-ES" sz="1200" b="1" dirty="0">
                <a:latin typeface="+mj-lt"/>
              </a:rPr>
              <a:t>6. RUEGOS Y PREGUNTAS</a:t>
            </a:r>
          </a:p>
        </p:txBody>
      </p:sp>
      <p:sp>
        <p:nvSpPr>
          <p:cNvPr id="8" name="Título 2"/>
          <p:cNvSpPr txBox="1">
            <a:spLocks/>
          </p:cNvSpPr>
          <p:nvPr/>
        </p:nvSpPr>
        <p:spPr>
          <a:xfrm>
            <a:off x="281550" y="130304"/>
            <a:ext cx="6541828" cy="4654269"/>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chemeClr val="tx1"/>
                </a:solidFill>
              </a:rPr>
              <a:t>Lectura y aprobación, en su caso, del Acta de Asamblea ordinaria de fecha </a:t>
            </a:r>
            <a:r>
              <a:rPr lang="es-ES" sz="3200" dirty="0">
                <a:solidFill>
                  <a:srgbClr val="800000"/>
                </a:solidFill>
              </a:rPr>
              <a:t>19/12/2019.</a:t>
            </a:r>
          </a:p>
          <a:p>
            <a:pPr algn="l"/>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9" name="Imagen 8"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10" name="Imagen 9"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Tree>
    <p:extLst>
      <p:ext uri="{BB962C8B-B14F-4D97-AF65-F5344CB8AC3E}">
        <p14:creationId xmlns:p14="http://schemas.microsoft.com/office/powerpoint/2010/main" val="40160969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 COLEGIADOS_ ESCUELA DE FORMACIÓN</a:t>
            </a:r>
            <a:r>
              <a:rPr lang="es-ES" sz="2800" dirty="0">
                <a:solidFill>
                  <a:srgbClr val="000000"/>
                </a:solidFill>
              </a:rPr>
              <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3" name="Imagen 2" descr="SEMINARIO ONLINE CARTEL.pd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57575" y="1025203"/>
            <a:ext cx="2802615" cy="3966053"/>
          </a:xfrm>
          <a:prstGeom prst="rect">
            <a:avLst/>
          </a:prstGeom>
        </p:spPr>
      </p:pic>
      <p:pic>
        <p:nvPicPr>
          <p:cNvPr id="4" name="Imagen 3" descr="SEMINARIO ONLINE CALENDARIO.pdf"/>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628785" y="1057674"/>
            <a:ext cx="2804830" cy="3969188"/>
          </a:xfrm>
          <a:prstGeom prst="rect">
            <a:avLst/>
          </a:prstGeom>
        </p:spPr>
      </p:pic>
    </p:spTree>
    <p:extLst>
      <p:ext uri="{BB962C8B-B14F-4D97-AF65-F5344CB8AC3E}">
        <p14:creationId xmlns:p14="http://schemas.microsoft.com/office/powerpoint/2010/main" val="40434700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 COLEGIADOS_ ESCUELA DE FORMACIÓN</a:t>
            </a:r>
            <a:r>
              <a:rPr lang="es-ES" sz="2800" dirty="0">
                <a:solidFill>
                  <a:srgbClr val="000000"/>
                </a:solidFill>
              </a:rPr>
              <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2" name="Imagen 1" descr="Captura de pantalla 2020-07-19 a las 9.20.23.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76028" y="1045713"/>
            <a:ext cx="6647350" cy="3981149"/>
          </a:xfrm>
          <a:prstGeom prst="rect">
            <a:avLst/>
          </a:prstGeom>
        </p:spPr>
      </p:pic>
    </p:spTree>
    <p:extLst>
      <p:ext uri="{BB962C8B-B14F-4D97-AF65-F5344CB8AC3E}">
        <p14:creationId xmlns:p14="http://schemas.microsoft.com/office/powerpoint/2010/main" val="40899806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 COLEGIADOS_ ESCUELA DE FORMACIÓN</a:t>
            </a:r>
            <a:r>
              <a:rPr lang="es-ES" sz="2800" dirty="0">
                <a:solidFill>
                  <a:srgbClr val="000000"/>
                </a:solidFill>
              </a:rPr>
              <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3" name="Imagen 2" descr="CICLO.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550" y="995728"/>
            <a:ext cx="2944091" cy="4166259"/>
          </a:xfrm>
          <a:prstGeom prst="rect">
            <a:avLst/>
          </a:prstGeom>
        </p:spPr>
      </p:pic>
      <p:pic>
        <p:nvPicPr>
          <p:cNvPr id="4" name="Imagen 3" descr="PROGRAMACIÓN.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9230" y="1036760"/>
            <a:ext cx="2914148" cy="4123886"/>
          </a:xfrm>
          <a:prstGeom prst="rect">
            <a:avLst/>
          </a:prstGeom>
        </p:spPr>
      </p:pic>
    </p:spTree>
    <p:extLst>
      <p:ext uri="{BB962C8B-B14F-4D97-AF65-F5344CB8AC3E}">
        <p14:creationId xmlns:p14="http://schemas.microsoft.com/office/powerpoint/2010/main" val="86486307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 COLEGIADOS_ ASESORÍA LABORAL</a:t>
            </a:r>
            <a:r>
              <a:rPr lang="es-ES" sz="2800" dirty="0">
                <a:solidFill>
                  <a:srgbClr val="000000"/>
                </a:solidFill>
              </a:rPr>
              <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spTree>
    <p:extLst>
      <p:ext uri="{BB962C8B-B14F-4D97-AF65-F5344CB8AC3E}">
        <p14:creationId xmlns:p14="http://schemas.microsoft.com/office/powerpoint/2010/main" val="8144947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016386"/>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1800" dirty="0">
                <a:solidFill>
                  <a:srgbClr val="000000"/>
                </a:solidFill>
                <a:latin typeface="Franklin Gothic Book"/>
                <a:cs typeface="Franklin Gothic Book"/>
              </a:rPr>
              <a:t>Apoyo A COLEGIADOS_ </a:t>
            </a:r>
            <a:r>
              <a:rPr lang="es-ES" sz="1800" dirty="0" smtClean="0">
                <a:solidFill>
                  <a:srgbClr val="000000"/>
                </a:solidFill>
                <a:latin typeface="Franklin Gothic Book"/>
                <a:cs typeface="Franklin Gothic Book"/>
              </a:rPr>
              <a:t>LIBRO DE ORDENES DIGITAL</a:t>
            </a:r>
            <a:r>
              <a:rPr lang="es-ES" sz="1800" dirty="0">
                <a:solidFill>
                  <a:srgbClr val="000000"/>
                </a:solidFill>
              </a:rPr>
              <a:t/>
            </a:r>
            <a:br>
              <a:rPr lang="es-ES" sz="1800" dirty="0">
                <a:solidFill>
                  <a:srgbClr val="000000"/>
                </a:solidFill>
              </a:rPr>
            </a:br>
            <a:r>
              <a:rPr lang="es-ES" sz="1800" dirty="0">
                <a:solidFill>
                  <a:srgbClr val="000000"/>
                </a:solidFill>
              </a:rPr>
              <a:t/>
            </a:r>
            <a:br>
              <a:rPr lang="es-ES" sz="1800" dirty="0">
                <a:solidFill>
                  <a:srgbClr val="000000"/>
                </a:solidFill>
              </a:rPr>
            </a:br>
            <a:endParaRPr lang="es-ES" sz="1800" dirty="0">
              <a:solidFill>
                <a:srgbClr val="000000"/>
              </a:solidFill>
              <a:latin typeface="+mn-lt"/>
            </a:endParaRPr>
          </a:p>
        </p:txBody>
      </p:sp>
      <p:pic>
        <p:nvPicPr>
          <p:cNvPr id="22" name="21 Imagen" descr="lo digital.jpg"/>
          <p:cNvPicPr>
            <a:picLocks noChangeAspect="1"/>
          </p:cNvPicPr>
          <p:nvPr/>
        </p:nvPicPr>
        <p:blipFill>
          <a:blip r:embed="rId4" cstate="print"/>
          <a:stretch>
            <a:fillRect/>
          </a:stretch>
        </p:blipFill>
        <p:spPr>
          <a:xfrm>
            <a:off x="281550" y="1179417"/>
            <a:ext cx="6525451" cy="3173991"/>
          </a:xfrm>
          <a:prstGeom prst="rect">
            <a:avLst/>
          </a:prstGeom>
        </p:spPr>
      </p:pic>
    </p:spTree>
    <p:extLst>
      <p:ext uri="{BB962C8B-B14F-4D97-AF65-F5344CB8AC3E}">
        <p14:creationId xmlns:p14="http://schemas.microsoft.com/office/powerpoint/2010/main" val="5387980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 COLEGIADOS_ GRUPO TRABAJO CSCAE</a:t>
            </a: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 xmlns:a16="http://schemas.microsoft.com/office/drawing/2014/main" id="{48EDB39E-3E68-49D2-AFB2-EA4C75ADB8E8}"/>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38911" y="1274540"/>
            <a:ext cx="6057221" cy="3407187"/>
          </a:xfrm>
          <a:prstGeom prst="rect">
            <a:avLst/>
          </a:prstGeom>
        </p:spPr>
      </p:pic>
    </p:spTree>
    <p:extLst>
      <p:ext uri="{BB962C8B-B14F-4D97-AF65-F5344CB8AC3E}">
        <p14:creationId xmlns:p14="http://schemas.microsoft.com/office/powerpoint/2010/main" val="12475349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 COLEGIADOS_ AGILIZACIÓN ADMINISTRATIVA MURCIA, CARTAGENA Y LORCA</a:t>
            </a: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 xmlns:a16="http://schemas.microsoft.com/office/drawing/2014/main" id="{FA5CD20C-03EF-4206-953F-81BF01EA71EF}"/>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81550" y="1516646"/>
            <a:ext cx="6009522" cy="3383291"/>
          </a:xfrm>
          <a:prstGeom prst="rect">
            <a:avLst/>
          </a:prstGeom>
        </p:spPr>
      </p:pic>
    </p:spTree>
    <p:extLst>
      <p:ext uri="{BB962C8B-B14F-4D97-AF65-F5344CB8AC3E}">
        <p14:creationId xmlns:p14="http://schemas.microsoft.com/office/powerpoint/2010/main" val="28793663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916866"/>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 COLEGIADOS_ CONVENIO AYTO. MURCIA</a:t>
            </a: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spTree>
    <p:extLst>
      <p:ext uri="{BB962C8B-B14F-4D97-AF65-F5344CB8AC3E}">
        <p14:creationId xmlns:p14="http://schemas.microsoft.com/office/powerpoint/2010/main" val="28269835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916866"/>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 COLEGIADOS_ </a:t>
            </a:r>
            <a:r>
              <a:rPr lang="es-ES" sz="2000" dirty="0" smtClean="0">
                <a:solidFill>
                  <a:srgbClr val="000000"/>
                </a:solidFill>
                <a:latin typeface="Franklin Gothic Book"/>
                <a:cs typeface="Franklin Gothic Book"/>
              </a:rPr>
              <a:t>FIRMA CONVENIO EMUASA</a:t>
            </a: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2" name="Imagen 1" descr="31e68893-7a78-40f8-b453-566d9aeaf16b.JPG"/>
          <p:cNvPicPr>
            <a:picLocks noChangeAspect="1"/>
          </p:cNvPicPr>
          <p:nvPr/>
        </p:nvPicPr>
        <p:blipFill rotWithShape="1">
          <a:blip r:embed="rId5">
            <a:extLst>
              <a:ext uri="{28A0092B-C50C-407E-A947-70E740481C1C}">
                <a14:useLocalDpi xmlns:a14="http://schemas.microsoft.com/office/drawing/2010/main" val="0"/>
              </a:ext>
            </a:extLst>
          </a:blip>
          <a:srcRect l="8160"/>
          <a:stretch/>
        </p:blipFill>
        <p:spPr>
          <a:xfrm>
            <a:off x="161635" y="2043440"/>
            <a:ext cx="3198465" cy="2611982"/>
          </a:xfrm>
          <a:prstGeom prst="rect">
            <a:avLst/>
          </a:prstGeom>
        </p:spPr>
      </p:pic>
      <p:pic>
        <p:nvPicPr>
          <p:cNvPr id="3" name="Imagen 2" descr="f8f0eba7-dc3f-448a-bae0-3e663e10f843.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77493" y="2043441"/>
            <a:ext cx="3345886" cy="2611982"/>
          </a:xfrm>
          <a:prstGeom prst="rect">
            <a:avLst/>
          </a:prstGeom>
        </p:spPr>
      </p:pic>
    </p:spTree>
    <p:extLst>
      <p:ext uri="{BB962C8B-B14F-4D97-AF65-F5344CB8AC3E}">
        <p14:creationId xmlns:p14="http://schemas.microsoft.com/office/powerpoint/2010/main" val="9775578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016386"/>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 COLEGIADOS_ CARNET </a:t>
            </a:r>
            <a:r>
              <a:rPr lang="es-ES" sz="2000" dirty="0" smtClean="0">
                <a:solidFill>
                  <a:srgbClr val="000000"/>
                </a:solidFill>
                <a:latin typeface="Franklin Gothic Book"/>
                <a:cs typeface="Franklin Gothic Book"/>
              </a:rPr>
              <a:t>COLEGIAL</a:t>
            </a:r>
          </a:p>
          <a:p>
            <a:pPr algn="l"/>
            <a:endParaRPr lang="es-ES" sz="2000" dirty="0" smtClean="0">
              <a:solidFill>
                <a:srgbClr val="000000"/>
              </a:solidFill>
              <a:latin typeface="Franklin Gothic Book"/>
            </a:endParaRPr>
          </a:p>
          <a:p>
            <a:pPr algn="l"/>
            <a:r>
              <a:rPr lang="es-ES" sz="1200" dirty="0" err="1" smtClean="0">
                <a:solidFill>
                  <a:srgbClr val="000000"/>
                </a:solidFill>
                <a:latin typeface="Franklin Gothic Book"/>
              </a:rPr>
              <a:t>Opcion</a:t>
            </a:r>
            <a:r>
              <a:rPr lang="es-ES" sz="1200" dirty="0" smtClean="0">
                <a:solidFill>
                  <a:srgbClr val="000000"/>
                </a:solidFill>
                <a:latin typeface="Franklin Gothic Book"/>
              </a:rPr>
              <a:t> digital o </a:t>
            </a:r>
            <a:r>
              <a:rPr lang="es-ES" sz="1200" dirty="0" err="1" smtClean="0">
                <a:solidFill>
                  <a:srgbClr val="000000"/>
                </a:solidFill>
                <a:latin typeface="Franklin Gothic Book"/>
              </a:rPr>
              <a:t>fisico</a:t>
            </a:r>
            <a:endParaRPr lang="es-ES" sz="1200" dirty="0" smtClean="0">
              <a:solidFill>
                <a:srgbClr val="000000"/>
              </a:solidFill>
              <a:latin typeface="Franklin Gothic Book"/>
            </a:endParaRPr>
          </a:p>
          <a:p>
            <a:pPr algn="l"/>
            <a:r>
              <a:rPr lang="es-ES" sz="1200" dirty="0" smtClean="0">
                <a:solidFill>
                  <a:srgbClr val="000000"/>
                </a:solidFill>
                <a:latin typeface="Franklin Gothic Book"/>
              </a:rPr>
              <a:t>Murcia 186 solicitudes carne </a:t>
            </a:r>
            <a:r>
              <a:rPr lang="es-ES" sz="1200" dirty="0" err="1" smtClean="0">
                <a:solidFill>
                  <a:srgbClr val="000000"/>
                </a:solidFill>
                <a:latin typeface="Franklin Gothic Book"/>
              </a:rPr>
              <a:t>fisico</a:t>
            </a:r>
            <a:r>
              <a:rPr lang="es-ES" sz="2800" dirty="0">
                <a:solidFill>
                  <a:srgbClr val="000000"/>
                </a:solidFill>
              </a:rPr>
              <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22" name="Imagen 1" descr="image004">
            <a:extLst>
              <a:ext uri="{FF2B5EF4-FFF2-40B4-BE49-F238E27FC236}">
                <a16:creationId xmlns="" xmlns:a16="http://schemas.microsoft.com/office/drawing/2014/main" id="{849B72D9-BEA5-4F5C-BE41-307E20100ABF}"/>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58063" y="2219256"/>
            <a:ext cx="6665315" cy="27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13741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2"/>
          <p:cNvSpPr txBox="1">
            <a:spLocks/>
          </p:cNvSpPr>
          <p:nvPr/>
        </p:nvSpPr>
        <p:spPr>
          <a:xfrm>
            <a:off x="281550" y="130304"/>
            <a:ext cx="6541828" cy="4654269"/>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chemeClr val="tx1"/>
                </a:solidFill>
                <a:ea typeface="Times New Roman" panose="02020603050405020304" pitchFamily="18" charset="0"/>
              </a:rPr>
              <a:t>TEMAS DE INTERÉS POR DECANA-PRESIDENTA y </a:t>
            </a:r>
            <a:r>
              <a:rPr lang="es-ES" sz="3200" dirty="0">
                <a:solidFill>
                  <a:srgbClr val="800000"/>
                </a:solidFill>
                <a:ea typeface="Times New Roman" panose="02020603050405020304" pitchFamily="18" charset="0"/>
              </a:rPr>
              <a:t>Memoria de Gestión </a:t>
            </a:r>
            <a:r>
              <a:rPr lang="es-ES" sz="3200" dirty="0">
                <a:solidFill>
                  <a:srgbClr val="000000"/>
                </a:solidFill>
                <a:ea typeface="Times New Roman" panose="02020603050405020304" pitchFamily="18" charset="0"/>
              </a:rPr>
              <a:t>que presenta la Junta de Gobierno y demás organismos y comisiones del COAMU</a:t>
            </a:r>
            <a:endParaRPr lang="es-ES" sz="3200" dirty="0">
              <a:solidFill>
                <a:srgbClr val="800000"/>
              </a:solidFill>
            </a:endParaRPr>
          </a:p>
          <a:p>
            <a:pPr algn="l"/>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12" name="Imagen 11"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13" name="Imagen 12"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14" name="Marcador de texto 2"/>
          <p:cNvSpPr>
            <a:spLocks noGrp="1"/>
          </p:cNvSpPr>
          <p:nvPr>
            <p:ph type="body" sz="half" idx="2"/>
          </p:nvPr>
        </p:nvSpPr>
        <p:spPr>
          <a:xfrm>
            <a:off x="7004050" y="1144643"/>
            <a:ext cx="1981200" cy="4218816"/>
          </a:xfrm>
        </p:spPr>
        <p:txBody>
          <a:bodyPr>
            <a:normAutofit/>
          </a:bodyPr>
          <a:lstStyle/>
          <a:p>
            <a:pPr algn="r"/>
            <a:r>
              <a:rPr lang="es-ES" sz="1200" b="1" dirty="0">
                <a:solidFill>
                  <a:schemeClr val="bg1"/>
                </a:solidFill>
                <a:latin typeface="+mj-lt"/>
              </a:rPr>
              <a:t>1.ACTA ANTERIOR</a:t>
            </a:r>
          </a:p>
          <a:p>
            <a:pPr algn="r"/>
            <a:endParaRPr lang="es-ES" sz="1200" b="1" dirty="0">
              <a:solidFill>
                <a:srgbClr val="000000"/>
              </a:solidFill>
              <a:latin typeface="+mj-lt"/>
            </a:endParaRPr>
          </a:p>
          <a:p>
            <a:pPr algn="r"/>
            <a:r>
              <a:rPr lang="es-ES" sz="1200" b="1" dirty="0">
                <a:solidFill>
                  <a:srgbClr val="000000"/>
                </a:solidFill>
                <a:latin typeface="+mj-lt"/>
              </a:rPr>
              <a:t>2.MEMORIA GESTIÓN</a:t>
            </a:r>
          </a:p>
          <a:p>
            <a:pPr algn="r"/>
            <a:endParaRPr lang="es-ES" sz="1200" b="1" dirty="0"/>
          </a:p>
          <a:p>
            <a:pPr algn="r"/>
            <a:r>
              <a:rPr lang="es-ES" sz="1200" b="1" dirty="0">
                <a:latin typeface="+mj-lt"/>
              </a:rPr>
              <a:t>3.CUENTAS Y GASTOS    2019</a:t>
            </a:r>
          </a:p>
          <a:p>
            <a:pPr algn="r"/>
            <a:endParaRPr lang="es-ES" sz="1200" b="1" dirty="0">
              <a:latin typeface="+mj-lt"/>
            </a:endParaRPr>
          </a:p>
          <a:p>
            <a:pPr algn="r"/>
            <a:r>
              <a:rPr lang="es-ES" sz="1200" b="1" dirty="0">
                <a:latin typeface="+mj-lt"/>
              </a:rPr>
              <a:t>4.PROPUESTAS COLEGIALES</a:t>
            </a:r>
          </a:p>
          <a:p>
            <a:pPr algn="r"/>
            <a:endParaRPr lang="es-ES" sz="1200" b="1" dirty="0">
              <a:latin typeface="+mj-lt"/>
            </a:endParaRPr>
          </a:p>
          <a:p>
            <a:pPr algn="r"/>
            <a:r>
              <a:rPr lang="es-ES" sz="1200" b="1" dirty="0">
                <a:latin typeface="+mj-lt"/>
              </a:rPr>
              <a:t>5. VENTA 1M</a:t>
            </a:r>
            <a:r>
              <a:rPr lang="es-ES" sz="1200" b="1" baseline="30000" dirty="0">
                <a:latin typeface="+mj-lt"/>
              </a:rPr>
              <a:t>2</a:t>
            </a:r>
            <a:r>
              <a:rPr lang="es-ES" sz="1200" b="1" dirty="0">
                <a:latin typeface="+mj-lt"/>
              </a:rPr>
              <a:t> LOCAL</a:t>
            </a:r>
          </a:p>
          <a:p>
            <a:pPr algn="r"/>
            <a:endParaRPr lang="es-ES" sz="1200" b="1" dirty="0">
              <a:latin typeface="+mj-lt"/>
            </a:endParaRPr>
          </a:p>
          <a:p>
            <a:pPr algn="r"/>
            <a:r>
              <a:rPr lang="es-ES" sz="1200" b="1" dirty="0">
                <a:latin typeface="+mj-lt"/>
              </a:rPr>
              <a:t>5. RUEGOS Y PREGUNTAS</a:t>
            </a:r>
          </a:p>
        </p:txBody>
      </p:sp>
    </p:spTree>
    <p:extLst>
      <p:ext uri="{BB962C8B-B14F-4D97-AF65-F5344CB8AC3E}">
        <p14:creationId xmlns:p14="http://schemas.microsoft.com/office/powerpoint/2010/main" val="41308756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 COLEGIADOS_ encuestas</a:t>
            </a:r>
            <a:r>
              <a:rPr lang="es-ES" sz="2800" dirty="0">
                <a:solidFill>
                  <a:srgbClr val="000000"/>
                </a:solidFill>
              </a:rPr>
              <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 xmlns:a16="http://schemas.microsoft.com/office/drawing/2014/main" id="{455E4277-338E-4C9B-ACA0-2B33D37AF678}"/>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755773" y="1126661"/>
            <a:ext cx="3632454" cy="3632454"/>
          </a:xfrm>
          <a:prstGeom prst="rect">
            <a:avLst/>
          </a:prstGeom>
        </p:spPr>
      </p:pic>
    </p:spTree>
    <p:extLst>
      <p:ext uri="{BB962C8B-B14F-4D97-AF65-F5344CB8AC3E}">
        <p14:creationId xmlns:p14="http://schemas.microsoft.com/office/powerpoint/2010/main" val="14707909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b="1" dirty="0">
                <a:solidFill>
                  <a:srgbClr val="000000"/>
                </a:solidFill>
                <a:latin typeface="Franklin Gothic Book"/>
                <a:cs typeface="Franklin Gothic Book"/>
              </a:rPr>
              <a:t>3.POSICIONAMIENTO</a:t>
            </a: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sp>
        <p:nvSpPr>
          <p:cNvPr id="2" name="Rectángulo 1">
            <a:extLst>
              <a:ext uri="{FF2B5EF4-FFF2-40B4-BE49-F238E27FC236}">
                <a16:creationId xmlns="" xmlns:a16="http://schemas.microsoft.com/office/drawing/2014/main" id="{DE34FA08-9DC7-4F74-9FC8-7B7F2D75C079}"/>
              </a:ext>
            </a:extLst>
          </p:cNvPr>
          <p:cNvSpPr/>
          <p:nvPr/>
        </p:nvSpPr>
        <p:spPr>
          <a:xfrm>
            <a:off x="152400" y="1132522"/>
            <a:ext cx="6541828" cy="3293209"/>
          </a:xfrm>
          <a:prstGeom prst="rect">
            <a:avLst/>
          </a:prstGeom>
        </p:spPr>
        <p:txBody>
          <a:bodyPr wrap="square">
            <a:spAutoFit/>
          </a:bodyPr>
          <a:lstStyle/>
          <a:p>
            <a:pPr marL="914400" lvl="1" indent="-457200">
              <a:buClr>
                <a:schemeClr val="tx1"/>
              </a:buClr>
              <a:buFont typeface="Arial"/>
              <a:buChar char="•"/>
            </a:pPr>
            <a:r>
              <a:rPr lang="es-ES" sz="1600" dirty="0">
                <a:solidFill>
                  <a:srgbClr val="000000"/>
                </a:solidFill>
                <a:latin typeface="Franklin Gothic Book"/>
                <a:cs typeface="Franklin Gothic Book"/>
              </a:rPr>
              <a:t>Agenda Arquitectura.</a:t>
            </a:r>
          </a:p>
          <a:p>
            <a:pPr marL="914400" lvl="1" indent="-457200">
              <a:buClr>
                <a:schemeClr val="tx1"/>
              </a:buClr>
              <a:buFont typeface="Arial"/>
              <a:buChar char="•"/>
            </a:pPr>
            <a:r>
              <a:rPr lang="es-ES" sz="1600" dirty="0">
                <a:solidFill>
                  <a:srgbClr val="000000"/>
                </a:solidFill>
                <a:latin typeface="Franklin Gothic Book"/>
                <a:cs typeface="Franklin Gothic Book"/>
              </a:rPr>
              <a:t>Observatorio 2030.</a:t>
            </a:r>
          </a:p>
          <a:p>
            <a:pPr marL="914400" lvl="1" indent="-457200">
              <a:buClr>
                <a:schemeClr val="tx1"/>
              </a:buClr>
              <a:buFont typeface="Arial"/>
              <a:buChar char="•"/>
            </a:pPr>
            <a:r>
              <a:rPr lang="es-ES" sz="1600" dirty="0">
                <a:solidFill>
                  <a:srgbClr val="000000"/>
                </a:solidFill>
                <a:latin typeface="Franklin Gothic Book"/>
                <a:cs typeface="Franklin Gothic Book"/>
              </a:rPr>
              <a:t>Reuniones Interministeriales.</a:t>
            </a:r>
          </a:p>
          <a:p>
            <a:pPr marL="914400" lvl="1" indent="-457200">
              <a:buClr>
                <a:schemeClr val="tx1"/>
              </a:buClr>
              <a:buFont typeface="Arial"/>
              <a:buChar char="•"/>
            </a:pPr>
            <a:r>
              <a:rPr lang="es-ES" sz="1600" dirty="0">
                <a:solidFill>
                  <a:srgbClr val="000000"/>
                </a:solidFill>
                <a:latin typeface="Franklin Gothic Book"/>
                <a:cs typeface="Franklin Gothic Book"/>
              </a:rPr>
              <a:t>Entrevistas, prensa, radio</a:t>
            </a:r>
            <a:r>
              <a:rPr lang="es-ES" sz="1600" dirty="0" smtClean="0">
                <a:solidFill>
                  <a:srgbClr val="000000"/>
                </a:solidFill>
                <a:latin typeface="Franklin Gothic Book"/>
                <a:cs typeface="Franklin Gothic Book"/>
              </a:rPr>
              <a:t>. Actos </a:t>
            </a:r>
            <a:r>
              <a:rPr lang="es-ES" sz="1600" dirty="0">
                <a:solidFill>
                  <a:srgbClr val="000000"/>
                </a:solidFill>
                <a:latin typeface="Franklin Gothic Book"/>
                <a:cs typeface="Franklin Gothic Book"/>
              </a:rPr>
              <a:t>COAMU</a:t>
            </a:r>
          </a:p>
          <a:p>
            <a:pPr marL="914400" lvl="1" indent="-457200">
              <a:buClr>
                <a:schemeClr val="tx1"/>
              </a:buClr>
              <a:buFont typeface="Arial"/>
              <a:buChar char="•"/>
            </a:pPr>
            <a:r>
              <a:rPr lang="es-ES" sz="1600" dirty="0">
                <a:solidFill>
                  <a:srgbClr val="000000"/>
                </a:solidFill>
                <a:latin typeface="Franklin Gothic Book"/>
                <a:cs typeface="Franklin Gothic Book"/>
              </a:rPr>
              <a:t>Comparecencia Asamblea y reuniones con grupos políticos.</a:t>
            </a:r>
          </a:p>
          <a:p>
            <a:pPr marL="914400" lvl="1" indent="-457200">
              <a:buClr>
                <a:schemeClr val="tx1"/>
              </a:buClr>
              <a:buFont typeface="Arial"/>
              <a:buChar char="•"/>
            </a:pPr>
            <a:r>
              <a:rPr lang="es-ES" sz="1600" dirty="0">
                <a:solidFill>
                  <a:srgbClr val="000000"/>
                </a:solidFill>
                <a:latin typeface="Franklin Gothic Book"/>
                <a:cs typeface="Franklin Gothic Book"/>
              </a:rPr>
              <a:t>Colaboración con </a:t>
            </a:r>
            <a:r>
              <a:rPr lang="es-ES" sz="1600" dirty="0" smtClean="0">
                <a:solidFill>
                  <a:srgbClr val="000000"/>
                </a:solidFill>
                <a:latin typeface="Franklin Gothic Book"/>
                <a:cs typeface="Franklin Gothic Book"/>
              </a:rPr>
              <a:t>COAS.CTM-PROYECTOS EUROPEOS</a:t>
            </a:r>
            <a:endParaRPr lang="es-ES" sz="1600" dirty="0">
              <a:solidFill>
                <a:srgbClr val="000000"/>
              </a:solidFill>
              <a:latin typeface="Franklin Gothic Book"/>
              <a:cs typeface="Franklin Gothic Book"/>
            </a:endParaRPr>
          </a:p>
          <a:p>
            <a:pPr marL="914400" lvl="1" indent="-457200">
              <a:buClr>
                <a:schemeClr val="tx1"/>
              </a:buClr>
              <a:buFont typeface="Arial"/>
              <a:buChar char="•"/>
            </a:pPr>
            <a:r>
              <a:rPr lang="es-ES" sz="1600" dirty="0">
                <a:solidFill>
                  <a:srgbClr val="000000"/>
                </a:solidFill>
                <a:latin typeface="Franklin Gothic Book"/>
                <a:cs typeface="Franklin Gothic Book"/>
              </a:rPr>
              <a:t>Congreso </a:t>
            </a:r>
            <a:r>
              <a:rPr lang="es-ES" sz="1600" dirty="0" smtClean="0">
                <a:solidFill>
                  <a:srgbClr val="000000"/>
                </a:solidFill>
                <a:latin typeface="Franklin Gothic Book"/>
                <a:cs typeface="Franklin Gothic Book"/>
              </a:rPr>
              <a:t>DOCOMOMO. Murcia Mayo 2021</a:t>
            </a:r>
            <a:endParaRPr lang="es-ES" sz="1600" dirty="0">
              <a:solidFill>
                <a:srgbClr val="000000"/>
              </a:solidFill>
              <a:latin typeface="Franklin Gothic Book"/>
              <a:cs typeface="Franklin Gothic Book"/>
            </a:endParaRPr>
          </a:p>
          <a:p>
            <a:pPr marL="914400" lvl="1" indent="-457200">
              <a:buClr>
                <a:schemeClr val="tx1"/>
              </a:buClr>
              <a:buFont typeface="Arial"/>
              <a:buChar char="•"/>
            </a:pPr>
            <a:r>
              <a:rPr lang="es-ES" sz="1600" dirty="0">
                <a:solidFill>
                  <a:srgbClr val="000000"/>
                </a:solidFill>
                <a:latin typeface="Franklin Gothic Book"/>
                <a:cs typeface="Franklin Gothic Book"/>
              </a:rPr>
              <a:t>Congreso </a:t>
            </a:r>
            <a:r>
              <a:rPr lang="es-ES" sz="1600" dirty="0" err="1">
                <a:solidFill>
                  <a:srgbClr val="000000"/>
                </a:solidFill>
                <a:latin typeface="Franklin Gothic Book"/>
                <a:cs typeface="Franklin Gothic Book"/>
              </a:rPr>
              <a:t>Intersede</a:t>
            </a:r>
            <a:r>
              <a:rPr lang="es-ES" sz="1600" dirty="0">
                <a:solidFill>
                  <a:srgbClr val="000000"/>
                </a:solidFill>
                <a:latin typeface="Franklin Gothic Book"/>
                <a:cs typeface="Franklin Gothic Book"/>
              </a:rPr>
              <a:t>.</a:t>
            </a:r>
          </a:p>
          <a:p>
            <a:pPr marL="914400" lvl="1" indent="-457200">
              <a:buClr>
                <a:schemeClr val="tx1"/>
              </a:buClr>
              <a:buFont typeface="Arial"/>
              <a:buChar char="•"/>
            </a:pPr>
            <a:r>
              <a:rPr lang="es-ES" sz="1600" dirty="0">
                <a:solidFill>
                  <a:srgbClr val="000000"/>
                </a:solidFill>
                <a:latin typeface="Franklin Gothic Book"/>
                <a:cs typeface="Franklin Gothic Book"/>
              </a:rPr>
              <a:t>Tribunal PFC y Premios PFC COAMU.</a:t>
            </a:r>
          </a:p>
          <a:p>
            <a:pPr marL="914400" lvl="1" indent="-457200">
              <a:buClr>
                <a:schemeClr val="tx1"/>
              </a:buClr>
              <a:buFont typeface="Arial"/>
              <a:buChar char="•"/>
            </a:pPr>
            <a:r>
              <a:rPr lang="es-ES" sz="1600" dirty="0">
                <a:solidFill>
                  <a:srgbClr val="000000"/>
                </a:solidFill>
                <a:latin typeface="Franklin Gothic Book"/>
                <a:cs typeface="Franklin Gothic Book"/>
              </a:rPr>
              <a:t>Participación Olimpiadas</a:t>
            </a:r>
          </a:p>
          <a:p>
            <a:pPr marL="914400" lvl="1" indent="-457200">
              <a:buClr>
                <a:schemeClr val="tx1"/>
              </a:buClr>
              <a:buFont typeface="Arial"/>
              <a:buChar char="•"/>
            </a:pPr>
            <a:r>
              <a:rPr lang="es-ES" sz="1600" dirty="0">
                <a:solidFill>
                  <a:srgbClr val="000000"/>
                </a:solidFill>
                <a:latin typeface="Franklin Gothic Book"/>
                <a:cs typeface="Franklin Gothic Book"/>
              </a:rPr>
              <a:t>Consejo </a:t>
            </a:r>
            <a:r>
              <a:rPr lang="es-ES" sz="1600" dirty="0" smtClean="0">
                <a:solidFill>
                  <a:srgbClr val="000000"/>
                </a:solidFill>
                <a:latin typeface="Franklin Gothic Book"/>
                <a:cs typeface="Franklin Gothic Book"/>
              </a:rPr>
              <a:t>Social</a:t>
            </a:r>
          </a:p>
          <a:p>
            <a:pPr marL="914400" lvl="1" indent="-457200">
              <a:buClr>
                <a:schemeClr val="tx1"/>
              </a:buClr>
              <a:buFont typeface="Arial"/>
              <a:buChar char="•"/>
            </a:pPr>
            <a:r>
              <a:rPr lang="es-ES" sz="1600" dirty="0" smtClean="0">
                <a:solidFill>
                  <a:srgbClr val="000000"/>
                </a:solidFill>
                <a:latin typeface="Franklin Gothic Book"/>
                <a:cs typeface="Franklin Gothic Book"/>
              </a:rPr>
              <a:t>Exposiciones</a:t>
            </a:r>
          </a:p>
          <a:p>
            <a:pPr marL="914400" lvl="1" indent="-457200">
              <a:buClr>
                <a:schemeClr val="tx1"/>
              </a:buClr>
              <a:buFont typeface="Arial"/>
              <a:buChar char="•"/>
            </a:pPr>
            <a:r>
              <a:rPr lang="es-ES" sz="1600" dirty="0" smtClean="0">
                <a:solidFill>
                  <a:srgbClr val="000000"/>
                </a:solidFill>
                <a:latin typeface="Franklin Gothic Book"/>
                <a:cs typeface="Franklin Gothic Book"/>
              </a:rPr>
              <a:t>LEY DE ARQUITECTURA</a:t>
            </a:r>
            <a:endParaRPr lang="es-ES" sz="1600" dirty="0">
              <a:solidFill>
                <a:srgbClr val="000000"/>
              </a:solidFill>
              <a:latin typeface="Franklin Gothic Book"/>
              <a:cs typeface="Franklin Gothic Book"/>
            </a:endParaRPr>
          </a:p>
        </p:txBody>
      </p:sp>
    </p:spTree>
    <p:extLst>
      <p:ext uri="{BB962C8B-B14F-4D97-AF65-F5344CB8AC3E}">
        <p14:creationId xmlns:p14="http://schemas.microsoft.com/office/powerpoint/2010/main" val="3425548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POSICIONAMIENTO_AGENDA ARQUITECTURA</a:t>
            </a:r>
            <a:r>
              <a:rPr lang="es-ES" sz="2800" dirty="0">
                <a:solidFill>
                  <a:srgbClr val="000000"/>
                </a:solidFill>
              </a:rPr>
              <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22" name="Imagen 21" descr="Captura de pantalla 2020-07-19 a las 9.30.01.png">
            <a:extLst>
              <a:ext uri="{FF2B5EF4-FFF2-40B4-BE49-F238E27FC236}">
                <a16:creationId xmlns="" xmlns:a16="http://schemas.microsoft.com/office/drawing/2014/main" id="{8B6F988F-0405-4D3D-B6D0-055E4478CDD3}"/>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50880" y="2039059"/>
            <a:ext cx="6672497" cy="2852924"/>
          </a:xfrm>
          <a:prstGeom prst="rect">
            <a:avLst/>
          </a:prstGeom>
        </p:spPr>
      </p:pic>
    </p:spTree>
    <p:extLst>
      <p:ext uri="{BB962C8B-B14F-4D97-AF65-F5344CB8AC3E}">
        <p14:creationId xmlns:p14="http://schemas.microsoft.com/office/powerpoint/2010/main" val="37740342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observatorio 2030</a:t>
            </a:r>
            <a:r>
              <a:rPr lang="es-ES" sz="2800" dirty="0">
                <a:solidFill>
                  <a:srgbClr val="000000"/>
                </a:solidFill>
              </a:rPr>
              <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2" name="Imagen 1" descr="1593726199_Observatorio.jpg"/>
          <p:cNvPicPr>
            <a:picLocks noChangeAspect="1"/>
          </p:cNvPicPr>
          <p:nvPr/>
        </p:nvPicPr>
        <p:blipFill rotWithShape="1">
          <a:blip r:embed="rId4" cstate="email">
            <a:extLst>
              <a:ext uri="{28A0092B-C50C-407E-A947-70E740481C1C}">
                <a14:useLocalDpi xmlns:a14="http://schemas.microsoft.com/office/drawing/2010/main" val="0"/>
              </a:ext>
            </a:extLst>
          </a:blip>
          <a:srcRect t="8325" b="14830"/>
          <a:stretch/>
        </p:blipFill>
        <p:spPr>
          <a:xfrm>
            <a:off x="168390" y="1209141"/>
            <a:ext cx="6654988" cy="3817721"/>
          </a:xfrm>
          <a:prstGeom prst="rect">
            <a:avLst/>
          </a:prstGeom>
        </p:spPr>
      </p:pic>
    </p:spTree>
    <p:extLst>
      <p:ext uri="{BB962C8B-B14F-4D97-AF65-F5344CB8AC3E}">
        <p14:creationId xmlns:p14="http://schemas.microsoft.com/office/powerpoint/2010/main" val="11677633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observatorio 2030</a:t>
            </a:r>
            <a:r>
              <a:rPr lang="es-ES" sz="2800" dirty="0">
                <a:solidFill>
                  <a:srgbClr val="000000"/>
                </a:solidFill>
              </a:rPr>
              <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 xmlns:a16="http://schemas.microsoft.com/office/drawing/2014/main" id="{88159791-91EE-4C8F-9D94-349DA1B0F537}"/>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90143" y="1261032"/>
            <a:ext cx="6383447" cy="3335351"/>
          </a:xfrm>
          <a:prstGeom prst="rect">
            <a:avLst/>
          </a:prstGeom>
        </p:spPr>
      </p:pic>
    </p:spTree>
    <p:extLst>
      <p:ext uri="{BB962C8B-B14F-4D97-AF65-F5344CB8AC3E}">
        <p14:creationId xmlns:p14="http://schemas.microsoft.com/office/powerpoint/2010/main" val="404430774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929058"/>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la reforma de tu vida</a:t>
            </a:r>
            <a:r>
              <a:rPr lang="es-ES" sz="2800" dirty="0">
                <a:solidFill>
                  <a:srgbClr val="000000"/>
                </a:solidFill>
              </a:rPr>
              <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 xmlns:a16="http://schemas.microsoft.com/office/drawing/2014/main" id="{B4910B86-8CA7-4A8E-873E-D124904E5781}"/>
              </a:ext>
            </a:extLst>
          </p:cNvPr>
          <p:cNvPicPr>
            <a:picLocks noChangeAspect="1"/>
          </p:cNvPicPr>
          <p:nvPr/>
        </p:nvPicPr>
        <p:blipFill>
          <a:blip r:embed="rId5" cstate="print"/>
          <a:stretch>
            <a:fillRect/>
          </a:stretch>
        </p:blipFill>
        <p:spPr>
          <a:xfrm>
            <a:off x="1746848" y="1343824"/>
            <a:ext cx="1212031" cy="1564331"/>
          </a:xfrm>
          <a:prstGeom prst="rect">
            <a:avLst/>
          </a:prstGeom>
        </p:spPr>
      </p:pic>
      <p:pic>
        <p:nvPicPr>
          <p:cNvPr id="4" name="Imagen 3">
            <a:extLst>
              <a:ext uri="{FF2B5EF4-FFF2-40B4-BE49-F238E27FC236}">
                <a16:creationId xmlns="" xmlns:a16="http://schemas.microsoft.com/office/drawing/2014/main" id="{F2059E81-3833-4068-B8FC-40D8189FF48F}"/>
              </a:ext>
            </a:extLst>
          </p:cNvPr>
          <p:cNvPicPr>
            <a:picLocks noChangeAspect="1"/>
          </p:cNvPicPr>
          <p:nvPr/>
        </p:nvPicPr>
        <p:blipFill>
          <a:blip r:embed="rId6" cstate="print"/>
          <a:stretch>
            <a:fillRect/>
          </a:stretch>
        </p:blipFill>
        <p:spPr>
          <a:xfrm>
            <a:off x="466278" y="1340942"/>
            <a:ext cx="1188313" cy="1553189"/>
          </a:xfrm>
          <a:prstGeom prst="rect">
            <a:avLst/>
          </a:prstGeom>
        </p:spPr>
      </p:pic>
      <p:pic>
        <p:nvPicPr>
          <p:cNvPr id="2" name="Imagen 1" descr="3aceee5d-5b16-4715-92cc-7ff8e1e53b8c.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05123" y="1354966"/>
            <a:ext cx="1208671" cy="1559010"/>
          </a:xfrm>
          <a:prstGeom prst="rect">
            <a:avLst/>
          </a:prstGeom>
        </p:spPr>
      </p:pic>
      <p:pic>
        <p:nvPicPr>
          <p:cNvPr id="11" name="Imagen 10" descr="09b60486-22ab-45b5-a395-d5c87b3115b1.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60369" y="1354966"/>
            <a:ext cx="1214391" cy="1553189"/>
          </a:xfrm>
          <a:prstGeom prst="rect">
            <a:avLst/>
          </a:prstGeom>
        </p:spPr>
      </p:pic>
      <p:pic>
        <p:nvPicPr>
          <p:cNvPr id="13" name="Imagen 12" descr="86c385aa-6c19-4581-aba8-125bbeffa50a.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6278" y="3049167"/>
            <a:ext cx="1188313" cy="1552843"/>
          </a:xfrm>
          <a:prstGeom prst="rect">
            <a:avLst/>
          </a:prstGeom>
        </p:spPr>
      </p:pic>
      <p:pic>
        <p:nvPicPr>
          <p:cNvPr id="22" name="Imagen 21" descr="3062a139-74bf-45db-b997-c59f8d21c16d.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990345" y="3049167"/>
            <a:ext cx="1193445" cy="1552843"/>
          </a:xfrm>
          <a:prstGeom prst="rect">
            <a:avLst/>
          </a:prstGeom>
        </p:spPr>
      </p:pic>
      <p:pic>
        <p:nvPicPr>
          <p:cNvPr id="23" name="Imagen 22" descr="39966ac0-11b5-458a-bbe5-1c57e4d86691.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460369" y="3043578"/>
            <a:ext cx="1214391" cy="1586921"/>
          </a:xfrm>
          <a:prstGeom prst="rect">
            <a:avLst/>
          </a:prstGeom>
        </p:spPr>
      </p:pic>
      <p:pic>
        <p:nvPicPr>
          <p:cNvPr id="24" name="Imagen 23" descr="651424d8-4e8c-4d6f-98df-d62bb292b221.JP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746848" y="3043579"/>
            <a:ext cx="1212765" cy="1558432"/>
          </a:xfrm>
          <a:prstGeom prst="rect">
            <a:avLst/>
          </a:prstGeom>
        </p:spPr>
      </p:pic>
      <p:pic>
        <p:nvPicPr>
          <p:cNvPr id="26" name="Imagen 25" descr="c78b121c-cf0a-4a04-879b-a3a21d4f3264.JP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990345" y="1354966"/>
            <a:ext cx="1189183" cy="1553189"/>
          </a:xfrm>
          <a:prstGeom prst="rect">
            <a:avLst/>
          </a:prstGeom>
        </p:spPr>
      </p:pic>
      <p:pic>
        <p:nvPicPr>
          <p:cNvPr id="27" name="Imagen 26" descr="c90a2b30-89ca-42a8-94b2-50a99c80122c.JP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205123" y="3049167"/>
            <a:ext cx="1199397" cy="1552843"/>
          </a:xfrm>
          <a:prstGeom prst="rect">
            <a:avLst/>
          </a:prstGeom>
        </p:spPr>
      </p:pic>
    </p:spTree>
    <p:extLst>
      <p:ext uri="{BB962C8B-B14F-4D97-AF65-F5344CB8AC3E}">
        <p14:creationId xmlns:p14="http://schemas.microsoft.com/office/powerpoint/2010/main" val="15841980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929058"/>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ENTREVISTAS, PRENSA, RADIO</a:t>
            </a:r>
            <a:r>
              <a:rPr lang="es-ES" sz="2800" dirty="0">
                <a:solidFill>
                  <a:srgbClr val="000000"/>
                </a:solidFill>
              </a:rPr>
              <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22" name="Imagen 21">
            <a:extLst>
              <a:ext uri="{FF2B5EF4-FFF2-40B4-BE49-F238E27FC236}">
                <a16:creationId xmlns="" xmlns:a16="http://schemas.microsoft.com/office/drawing/2014/main" id="{2E91422A-216F-402E-B0A0-603C0CD762CB}"/>
              </a:ext>
            </a:extLst>
          </p:cNvPr>
          <p:cNvPicPr>
            <a:picLocks noChangeAspect="1"/>
          </p:cNvPicPr>
          <p:nvPr/>
        </p:nvPicPr>
        <p:blipFill>
          <a:blip r:embed="rId4" cstate="print"/>
          <a:stretch>
            <a:fillRect/>
          </a:stretch>
        </p:blipFill>
        <p:spPr>
          <a:xfrm>
            <a:off x="304910" y="1229104"/>
            <a:ext cx="2873540" cy="3699507"/>
          </a:xfrm>
          <a:prstGeom prst="rect">
            <a:avLst/>
          </a:prstGeom>
        </p:spPr>
      </p:pic>
      <p:pic>
        <p:nvPicPr>
          <p:cNvPr id="3" name="Imagen 2">
            <a:extLst>
              <a:ext uri="{FF2B5EF4-FFF2-40B4-BE49-F238E27FC236}">
                <a16:creationId xmlns="" xmlns:a16="http://schemas.microsoft.com/office/drawing/2014/main" id="{D521AF44-E8CB-45F1-B871-A5B4039D8C02}"/>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711514" y="1196800"/>
            <a:ext cx="1776216" cy="3699507"/>
          </a:xfrm>
          <a:prstGeom prst="rect">
            <a:avLst/>
          </a:prstGeom>
        </p:spPr>
      </p:pic>
    </p:spTree>
    <p:extLst>
      <p:ext uri="{BB962C8B-B14F-4D97-AF65-F5344CB8AC3E}">
        <p14:creationId xmlns:p14="http://schemas.microsoft.com/office/powerpoint/2010/main" val="6572161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929058"/>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actos </a:t>
            </a:r>
            <a:r>
              <a:rPr lang="es-ES" sz="2000" dirty="0" err="1">
                <a:solidFill>
                  <a:srgbClr val="000000"/>
                </a:solidFill>
                <a:latin typeface="Franklin Gothic Book"/>
                <a:cs typeface="Franklin Gothic Book"/>
              </a:rPr>
              <a:t>coamu</a:t>
            </a:r>
            <a:r>
              <a:rPr lang="es-ES" sz="2800" dirty="0">
                <a:solidFill>
                  <a:srgbClr val="000000"/>
                </a:solidFill>
              </a:rPr>
              <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4" name="Imagen 3">
            <a:extLst>
              <a:ext uri="{FF2B5EF4-FFF2-40B4-BE49-F238E27FC236}">
                <a16:creationId xmlns="" xmlns:a16="http://schemas.microsoft.com/office/drawing/2014/main" id="{538EAB7E-F7B1-4771-9893-D677AE37796B}"/>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77952" y="1035769"/>
            <a:ext cx="6094476" cy="3984176"/>
          </a:xfrm>
          <a:prstGeom prst="rect">
            <a:avLst/>
          </a:prstGeom>
        </p:spPr>
      </p:pic>
    </p:spTree>
    <p:extLst>
      <p:ext uri="{BB962C8B-B14F-4D97-AF65-F5344CB8AC3E}">
        <p14:creationId xmlns:p14="http://schemas.microsoft.com/office/powerpoint/2010/main" val="106074274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929058"/>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actos </a:t>
            </a:r>
            <a:r>
              <a:rPr lang="es-ES" sz="2000" dirty="0" err="1">
                <a:solidFill>
                  <a:srgbClr val="000000"/>
                </a:solidFill>
                <a:latin typeface="Franklin Gothic Book"/>
                <a:cs typeface="Franklin Gothic Book"/>
              </a:rPr>
              <a:t>coamu</a:t>
            </a:r>
            <a:r>
              <a:rPr lang="es-ES" sz="2800" dirty="0">
                <a:solidFill>
                  <a:srgbClr val="000000"/>
                </a:solidFill>
              </a:rPr>
              <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 xmlns:a16="http://schemas.microsoft.com/office/drawing/2014/main" id="{433A8B4F-C764-4F3E-9BA9-C0C51F26BE05}"/>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56565" y="1093548"/>
            <a:ext cx="6076957" cy="3429683"/>
          </a:xfrm>
          <a:prstGeom prst="rect">
            <a:avLst/>
          </a:prstGeom>
        </p:spPr>
      </p:pic>
    </p:spTree>
    <p:extLst>
      <p:ext uri="{BB962C8B-B14F-4D97-AF65-F5344CB8AC3E}">
        <p14:creationId xmlns:p14="http://schemas.microsoft.com/office/powerpoint/2010/main" val="407325158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COMPARECENCIA ASAMBLEA</a:t>
            </a:r>
            <a:r>
              <a:rPr lang="es-ES" sz="2800" dirty="0">
                <a:solidFill>
                  <a:srgbClr val="000000"/>
                </a:solidFill>
              </a:rPr>
              <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2" name="Imagen 1" descr="externas20200622211843.jpg"/>
          <p:cNvPicPr>
            <a:picLocks noChangeAspect="1"/>
          </p:cNvPicPr>
          <p:nvPr/>
        </p:nvPicPr>
        <p:blipFill rotWithShape="1">
          <a:blip r:embed="rId5" cstate="email">
            <a:extLst>
              <a:ext uri="{28A0092B-C50C-407E-A947-70E740481C1C}">
                <a14:useLocalDpi xmlns:a14="http://schemas.microsoft.com/office/drawing/2010/main" val="0"/>
              </a:ext>
            </a:extLst>
          </a:blip>
          <a:srcRect l="10413" r="6009"/>
          <a:stretch/>
        </p:blipFill>
        <p:spPr>
          <a:xfrm>
            <a:off x="281550" y="2301370"/>
            <a:ext cx="2886945" cy="2590613"/>
          </a:xfrm>
          <a:prstGeom prst="rect">
            <a:avLst/>
          </a:prstGeom>
        </p:spPr>
      </p:pic>
      <p:pic>
        <p:nvPicPr>
          <p:cNvPr id="3" name="Imagen 2" descr="a7df8acd-50a2-4947-8ec5-790d46cf464b.JP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376009" y="2301370"/>
            <a:ext cx="3454150" cy="2590613"/>
          </a:xfrm>
          <a:prstGeom prst="rect">
            <a:avLst/>
          </a:prstGeom>
        </p:spPr>
      </p:pic>
    </p:spTree>
    <p:extLst>
      <p:ext uri="{BB962C8B-B14F-4D97-AF65-F5344CB8AC3E}">
        <p14:creationId xmlns:p14="http://schemas.microsoft.com/office/powerpoint/2010/main" val="12652437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4" name="Marcador de texto 1"/>
          <p:cNvSpPr txBox="1">
            <a:spLocks/>
          </p:cNvSpPr>
          <p:nvPr/>
        </p:nvSpPr>
        <p:spPr>
          <a:xfrm>
            <a:off x="281550" y="880503"/>
            <a:ext cx="6541828" cy="1991361"/>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pPr marL="457200" indent="-457200">
              <a:buClr>
                <a:schemeClr val="tx1"/>
              </a:buClr>
              <a:buAutoNum type="arabicPeriod"/>
            </a:pPr>
            <a:r>
              <a:rPr lang="es-ES" sz="1600" dirty="0">
                <a:solidFill>
                  <a:srgbClr val="800000"/>
                </a:solidFill>
                <a:latin typeface="+mj-lt"/>
              </a:rPr>
              <a:t>Datos COVID-19</a:t>
            </a:r>
          </a:p>
          <a:p>
            <a:pPr marL="457200" indent="-457200">
              <a:buClr>
                <a:schemeClr val="tx1"/>
              </a:buClr>
              <a:buAutoNum type="arabicPeriod"/>
            </a:pPr>
            <a:r>
              <a:rPr lang="es-ES" sz="1600" dirty="0">
                <a:solidFill>
                  <a:srgbClr val="800000"/>
                </a:solidFill>
                <a:latin typeface="+mj-lt"/>
              </a:rPr>
              <a:t>Datos CAT COAMU</a:t>
            </a:r>
          </a:p>
        </p:txBody>
      </p:sp>
      <p:sp>
        <p:nvSpPr>
          <p:cNvPr id="23"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 xmlns:a16="http://schemas.microsoft.com/office/drawing/2014/main" id="{8FAA64CD-4517-408F-87E2-CE32CA92FBD7}"/>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52400" y="2437689"/>
            <a:ext cx="6670978" cy="2589173"/>
          </a:xfrm>
          <a:prstGeom prst="rect">
            <a:avLst/>
          </a:prstGeom>
        </p:spPr>
      </p:pic>
    </p:spTree>
    <p:extLst>
      <p:ext uri="{BB962C8B-B14F-4D97-AF65-F5344CB8AC3E}">
        <p14:creationId xmlns:p14="http://schemas.microsoft.com/office/powerpoint/2010/main" val="93190797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REUNIONES GRUPOS políticos</a:t>
            </a:r>
            <a:r>
              <a:rPr lang="es-ES" sz="2800" dirty="0">
                <a:solidFill>
                  <a:srgbClr val="000000"/>
                </a:solidFill>
              </a:rPr>
              <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3" name="Imagen 2" descr="364141ff-f945-42c0-b956-972e9658b9a3.JPG"/>
          <p:cNvPicPr>
            <a:picLocks noChangeAspect="1"/>
          </p:cNvPicPr>
          <p:nvPr/>
        </p:nvPicPr>
        <p:blipFill rotWithShape="1">
          <a:blip r:embed="rId4" cstate="email">
            <a:extLst>
              <a:ext uri="{28A0092B-C50C-407E-A947-70E740481C1C}">
                <a14:useLocalDpi xmlns:a14="http://schemas.microsoft.com/office/drawing/2010/main" val="0"/>
              </a:ext>
            </a:extLst>
          </a:blip>
          <a:srcRect l="3610" r="6579"/>
          <a:stretch/>
        </p:blipFill>
        <p:spPr>
          <a:xfrm>
            <a:off x="281550" y="2615806"/>
            <a:ext cx="3251574" cy="2375450"/>
          </a:xfrm>
          <a:prstGeom prst="rect">
            <a:avLst/>
          </a:prstGeom>
        </p:spPr>
      </p:pic>
      <p:pic>
        <p:nvPicPr>
          <p:cNvPr id="4" name="Imagen 3" descr="093bb25a-9486-48fa-82de-828b31ace44e.JPG"/>
          <p:cNvPicPr>
            <a:picLocks noChangeAspect="1"/>
          </p:cNvPicPr>
          <p:nvPr/>
        </p:nvPicPr>
        <p:blipFill rotWithShape="1">
          <a:blip r:embed="rId5" cstate="email">
            <a:extLst>
              <a:ext uri="{28A0092B-C50C-407E-A947-70E740481C1C}">
                <a14:useLocalDpi xmlns:a14="http://schemas.microsoft.com/office/drawing/2010/main" val="0"/>
              </a:ext>
            </a:extLst>
          </a:blip>
          <a:srcRect l="9364" r="7886"/>
          <a:stretch/>
        </p:blipFill>
        <p:spPr>
          <a:xfrm>
            <a:off x="3631163" y="2615807"/>
            <a:ext cx="3192216" cy="2411056"/>
          </a:xfrm>
          <a:prstGeom prst="rect">
            <a:avLst/>
          </a:prstGeom>
        </p:spPr>
      </p:pic>
    </p:spTree>
    <p:extLst>
      <p:ext uri="{BB962C8B-B14F-4D97-AF65-F5344CB8AC3E}">
        <p14:creationId xmlns:p14="http://schemas.microsoft.com/office/powerpoint/2010/main" val="15228165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REUNIONES </a:t>
            </a:r>
            <a:r>
              <a:rPr lang="es-ES" sz="2000" dirty="0" err="1">
                <a:solidFill>
                  <a:srgbClr val="000000"/>
                </a:solidFill>
                <a:latin typeface="Franklin Gothic Book"/>
                <a:cs typeface="Franklin Gothic Book"/>
              </a:rPr>
              <a:t>consejerias</a:t>
            </a:r>
            <a:r>
              <a:rPr lang="es-ES" sz="2800" dirty="0">
                <a:solidFill>
                  <a:srgbClr val="000000"/>
                </a:solidFill>
              </a:rPr>
              <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11" name="Imagen 10">
            <a:extLst>
              <a:ext uri="{FF2B5EF4-FFF2-40B4-BE49-F238E27FC236}">
                <a16:creationId xmlns="" xmlns:a16="http://schemas.microsoft.com/office/drawing/2014/main" id="{9704506E-334D-4C5F-B703-4135D190B2CE}"/>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75488" y="1048939"/>
            <a:ext cx="2552310" cy="1914233"/>
          </a:xfrm>
          <a:prstGeom prst="rect">
            <a:avLst/>
          </a:prstGeom>
        </p:spPr>
      </p:pic>
      <p:pic>
        <p:nvPicPr>
          <p:cNvPr id="22" name="Imagen 21">
            <a:extLst>
              <a:ext uri="{FF2B5EF4-FFF2-40B4-BE49-F238E27FC236}">
                <a16:creationId xmlns="" xmlns:a16="http://schemas.microsoft.com/office/drawing/2014/main" id="{3EF76356-0255-4464-926A-0B324319C467}"/>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350164" y="1048939"/>
            <a:ext cx="2746248" cy="1929639"/>
          </a:xfrm>
          <a:prstGeom prst="rect">
            <a:avLst/>
          </a:prstGeom>
        </p:spPr>
      </p:pic>
      <p:pic>
        <p:nvPicPr>
          <p:cNvPr id="24" name="Imagen 23">
            <a:extLst>
              <a:ext uri="{FF2B5EF4-FFF2-40B4-BE49-F238E27FC236}">
                <a16:creationId xmlns="" xmlns:a16="http://schemas.microsoft.com/office/drawing/2014/main" id="{ADFAF61E-9F9C-4F95-9815-207C06491F39}"/>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475488" y="2978578"/>
            <a:ext cx="2746248" cy="2059686"/>
          </a:xfrm>
          <a:prstGeom prst="rect">
            <a:avLst/>
          </a:prstGeom>
        </p:spPr>
      </p:pic>
    </p:spTree>
    <p:extLst>
      <p:ext uri="{BB962C8B-B14F-4D97-AF65-F5344CB8AC3E}">
        <p14:creationId xmlns:p14="http://schemas.microsoft.com/office/powerpoint/2010/main" val="280226281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2000" dirty="0" err="1">
                <a:solidFill>
                  <a:srgbClr val="000000"/>
                </a:solidFill>
                <a:latin typeface="Franklin Gothic Book"/>
                <a:cs typeface="Franklin Gothic Book"/>
              </a:rPr>
              <a:t>COLABORACIóN</a:t>
            </a:r>
            <a:r>
              <a:rPr lang="es-ES" sz="2000" dirty="0">
                <a:solidFill>
                  <a:srgbClr val="000000"/>
                </a:solidFill>
                <a:latin typeface="Franklin Gothic Book"/>
                <a:cs typeface="Franklin Gothic Book"/>
              </a:rPr>
              <a:t> COAS, </a:t>
            </a:r>
            <a:r>
              <a:rPr lang="es-ES" sz="2000" dirty="0" err="1">
                <a:solidFill>
                  <a:srgbClr val="000000"/>
                </a:solidFill>
                <a:latin typeface="Franklin Gothic Book"/>
                <a:cs typeface="Franklin Gothic Book"/>
              </a:rPr>
              <a:t>ctm</a:t>
            </a: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11" name="Imagen 10">
            <a:extLst>
              <a:ext uri="{FF2B5EF4-FFF2-40B4-BE49-F238E27FC236}">
                <a16:creationId xmlns="" xmlns:a16="http://schemas.microsoft.com/office/drawing/2014/main" id="{7974860C-E4B1-43CF-9238-9ADF9152CEBD}"/>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90144" y="1050783"/>
            <a:ext cx="6330336" cy="3533409"/>
          </a:xfrm>
          <a:prstGeom prst="rect">
            <a:avLst/>
          </a:prstGeom>
        </p:spPr>
      </p:pic>
    </p:spTree>
    <p:extLst>
      <p:ext uri="{BB962C8B-B14F-4D97-AF65-F5344CB8AC3E}">
        <p14:creationId xmlns:p14="http://schemas.microsoft.com/office/powerpoint/2010/main" val="354992220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CONGRESO DOCOMOMO</a:t>
            </a: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2" name="Imagen 1" descr="Captura de pantalla 2020-07-19 a las 9.45.00.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63454" y="2062431"/>
            <a:ext cx="6746282" cy="2964432"/>
          </a:xfrm>
          <a:prstGeom prst="rect">
            <a:avLst/>
          </a:prstGeom>
        </p:spPr>
      </p:pic>
    </p:spTree>
    <p:extLst>
      <p:ext uri="{BB962C8B-B14F-4D97-AF65-F5344CB8AC3E}">
        <p14:creationId xmlns:p14="http://schemas.microsoft.com/office/powerpoint/2010/main" val="385282269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TRIBUNAL PFC Y PREMIO PFG</a:t>
            </a: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2" name="Imagen 1" descr="Captura de pantalla 2020-07-19 a las 9.48.17.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50880" y="1193073"/>
            <a:ext cx="6672498" cy="3798183"/>
          </a:xfrm>
          <a:prstGeom prst="rect">
            <a:avLst/>
          </a:prstGeom>
        </p:spPr>
      </p:pic>
    </p:spTree>
    <p:extLst>
      <p:ext uri="{BB962C8B-B14F-4D97-AF65-F5344CB8AC3E}">
        <p14:creationId xmlns:p14="http://schemas.microsoft.com/office/powerpoint/2010/main" val="345442775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olimpiadas</a:t>
            </a: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4" name="Imagen 3">
            <a:extLst>
              <a:ext uri="{FF2B5EF4-FFF2-40B4-BE49-F238E27FC236}">
                <a16:creationId xmlns="" xmlns:a16="http://schemas.microsoft.com/office/drawing/2014/main" id="{9F11C88E-FACB-4A9E-9383-603E1F89CC84}"/>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42510" y="1196800"/>
            <a:ext cx="5958890" cy="3363049"/>
          </a:xfrm>
          <a:prstGeom prst="rect">
            <a:avLst/>
          </a:prstGeom>
        </p:spPr>
      </p:pic>
    </p:spTree>
    <p:extLst>
      <p:ext uri="{BB962C8B-B14F-4D97-AF65-F5344CB8AC3E}">
        <p14:creationId xmlns:p14="http://schemas.microsoft.com/office/powerpoint/2010/main" val="30980850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consejo social</a:t>
            </a: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 xmlns:a16="http://schemas.microsoft.com/office/drawing/2014/main" id="{67E4AD54-E3B8-4145-BE6A-D78AB99E7E8F}"/>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45389" y="1036311"/>
            <a:ext cx="1754886" cy="3509772"/>
          </a:xfrm>
          <a:prstGeom prst="rect">
            <a:avLst/>
          </a:prstGeom>
        </p:spPr>
      </p:pic>
      <p:pic>
        <p:nvPicPr>
          <p:cNvPr id="4" name="Imagen 3" descr="Un grupo de personas alrededor de una mesa de restaurante&#10;&#10;Descripción generada automáticamente">
            <a:extLst>
              <a:ext uri="{FF2B5EF4-FFF2-40B4-BE49-F238E27FC236}">
                <a16:creationId xmlns="" xmlns:a16="http://schemas.microsoft.com/office/drawing/2014/main" id="{8C3CC180-7A8E-4208-9ED2-4125B0C0966A}"/>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413635" y="1332000"/>
            <a:ext cx="3996000" cy="2664000"/>
          </a:xfrm>
          <a:prstGeom prst="rect">
            <a:avLst/>
          </a:prstGeom>
        </p:spPr>
      </p:pic>
    </p:spTree>
    <p:extLst>
      <p:ext uri="{BB962C8B-B14F-4D97-AF65-F5344CB8AC3E}">
        <p14:creationId xmlns:p14="http://schemas.microsoft.com/office/powerpoint/2010/main" val="264555757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532859"/>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AGRUPACIONES:PERITOS</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 xmlns:a16="http://schemas.microsoft.com/office/drawing/2014/main" id="{B4B2F396-E69A-4928-A154-F0AE258455C5}"/>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769479"/>
            <a:ext cx="5509650" cy="4132238"/>
          </a:xfrm>
          <a:prstGeom prst="rect">
            <a:avLst/>
          </a:prstGeom>
        </p:spPr>
      </p:pic>
    </p:spTree>
    <p:extLst>
      <p:ext uri="{BB962C8B-B14F-4D97-AF65-F5344CB8AC3E}">
        <p14:creationId xmlns:p14="http://schemas.microsoft.com/office/powerpoint/2010/main" val="332819272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532859"/>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AGRUPACIONES:URBANISTAS</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pic>
        <p:nvPicPr>
          <p:cNvPr id="4" name="Imagen 3">
            <a:extLst>
              <a:ext uri="{FF2B5EF4-FFF2-40B4-BE49-F238E27FC236}">
                <a16:creationId xmlns="" xmlns:a16="http://schemas.microsoft.com/office/drawing/2014/main" id="{7C72F352-8611-44AC-B661-627C32F7168D}"/>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14528" y="861692"/>
            <a:ext cx="5559552" cy="4169664"/>
          </a:xfrm>
          <a:prstGeom prst="rect">
            <a:avLst/>
          </a:prstGeom>
        </p:spPr>
      </p:pic>
    </p:spTree>
    <p:extLst>
      <p:ext uri="{BB962C8B-B14F-4D97-AF65-F5344CB8AC3E}">
        <p14:creationId xmlns:p14="http://schemas.microsoft.com/office/powerpoint/2010/main" val="248179271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532859"/>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err="1">
                <a:solidFill>
                  <a:srgbClr val="000000"/>
                </a:solidFill>
              </a:rPr>
              <a:t>AGRUPACIONES:Al</a:t>
            </a:r>
            <a:r>
              <a:rPr lang="es-ES" sz="2800" dirty="0">
                <a:solidFill>
                  <a:srgbClr val="000000"/>
                </a:solidFill>
              </a:rPr>
              <a:t> servicio </a:t>
            </a:r>
            <a:r>
              <a:rPr lang="es-ES" sz="2800" dirty="0" err="1">
                <a:solidFill>
                  <a:srgbClr val="000000"/>
                </a:solidFill>
              </a:rPr>
              <a:t>adm</a:t>
            </a:r>
            <a:r>
              <a:rPr lang="es-ES" sz="2800" dirty="0">
                <a:solidFill>
                  <a:srgbClr val="000000"/>
                </a:solidFill>
              </a:rPr>
              <a:t>.</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spTree>
    <p:extLst>
      <p:ext uri="{BB962C8B-B14F-4D97-AF65-F5344CB8AC3E}">
        <p14:creationId xmlns:p14="http://schemas.microsoft.com/office/powerpoint/2010/main" val="615698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3"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p>
          <a:p>
            <a:pPr algn="l"/>
            <a:r>
              <a:rPr lang="es-ES" sz="2000" dirty="0">
                <a:solidFill>
                  <a:srgbClr val="000000"/>
                </a:solidFill>
                <a:latin typeface="Franklin Gothic Book"/>
                <a:cs typeface="Franklin Gothic Book"/>
              </a:rPr>
              <a:t>COVID-19_CUESTIONES GENERALES</a:t>
            </a:r>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sp>
        <p:nvSpPr>
          <p:cNvPr id="21" name="Marcador de contenido 1">
            <a:extLst>
              <a:ext uri="{FF2B5EF4-FFF2-40B4-BE49-F238E27FC236}">
                <a16:creationId xmlns="" xmlns:a16="http://schemas.microsoft.com/office/drawing/2014/main" id="{3369905D-61E7-4F5B-97B9-C4A847AAAA01}"/>
              </a:ext>
            </a:extLst>
          </p:cNvPr>
          <p:cNvSpPr>
            <a:spLocks noGrp="1"/>
          </p:cNvSpPr>
          <p:nvPr>
            <p:ph idx="1"/>
          </p:nvPr>
        </p:nvSpPr>
        <p:spPr>
          <a:xfrm>
            <a:off x="281550" y="1119759"/>
            <a:ext cx="6375282" cy="3843328"/>
          </a:xfrm>
        </p:spPr>
        <p:txBody>
          <a:bodyPr>
            <a:noAutofit/>
          </a:bodyPr>
          <a:lstStyle/>
          <a:p>
            <a:pPr marL="45720" indent="0" algn="just">
              <a:buNone/>
            </a:pPr>
            <a:r>
              <a:rPr lang="es-ES" sz="1600" dirty="0">
                <a:latin typeface="Franklin Gothic Book"/>
                <a:cs typeface="Franklin Gothic Book"/>
              </a:rPr>
              <a:t>-</a:t>
            </a:r>
            <a:r>
              <a:rPr lang="es-ES" sz="1600" dirty="0" err="1">
                <a:latin typeface="Franklin Gothic Book"/>
                <a:cs typeface="Franklin Gothic Book"/>
              </a:rPr>
              <a:t>FAQs</a:t>
            </a:r>
            <a:endParaRPr lang="es-ES" sz="1600" dirty="0">
              <a:latin typeface="Franklin Gothic Book"/>
              <a:cs typeface="Franklin Gothic Book"/>
            </a:endParaRPr>
          </a:p>
          <a:p>
            <a:pPr marL="45720" indent="0" algn="just">
              <a:buNone/>
            </a:pPr>
            <a:r>
              <a:rPr lang="es-ES" sz="1600" dirty="0">
                <a:latin typeface="Franklin Gothic Book"/>
                <a:cs typeface="Franklin Gothic Book"/>
              </a:rPr>
              <a:t>-web CSCAE - COVID19</a:t>
            </a:r>
          </a:p>
          <a:p>
            <a:pPr marL="45720" indent="0" algn="just">
              <a:buNone/>
            </a:pPr>
            <a:r>
              <a:rPr lang="es-ES" sz="1600" dirty="0">
                <a:latin typeface="Franklin Gothic Book"/>
                <a:cs typeface="Franklin Gothic Book"/>
              </a:rPr>
              <a:t>-Encuesta COVID19 </a:t>
            </a:r>
          </a:p>
          <a:p>
            <a:pPr marL="45720" indent="0" algn="just">
              <a:buNone/>
            </a:pPr>
            <a:r>
              <a:rPr lang="es-ES" sz="1600" dirty="0">
                <a:latin typeface="Franklin Gothic Book"/>
                <a:cs typeface="Franklin Gothic Book"/>
              </a:rPr>
              <a:t>-Cartas al gobierno de la Nación, al Presidente de la Región de Murcia, al Consejero de Fomento e Infraestructuras</a:t>
            </a:r>
          </a:p>
          <a:p>
            <a:pPr marL="45720" indent="0" algn="just">
              <a:buNone/>
            </a:pPr>
            <a:r>
              <a:rPr lang="es-ES" sz="1600" dirty="0">
                <a:latin typeface="Franklin Gothic Book"/>
                <a:cs typeface="Franklin Gothic Book"/>
              </a:rPr>
              <a:t>-Publicaciones y Aclaraciones a los Decretos- Asesorías</a:t>
            </a:r>
          </a:p>
          <a:p>
            <a:pPr marL="45720" indent="0" algn="just">
              <a:buNone/>
            </a:pPr>
            <a:r>
              <a:rPr lang="es-ES" sz="1600" dirty="0">
                <a:latin typeface="Franklin Gothic Book"/>
                <a:cs typeface="Franklin Gothic Book"/>
              </a:rPr>
              <a:t>-Videoconferencias CSCAE-COAS-Asesorías</a:t>
            </a:r>
          </a:p>
          <a:p>
            <a:pPr marL="45720" indent="0" algn="just">
              <a:buNone/>
            </a:pPr>
            <a:r>
              <a:rPr lang="es-ES" sz="1600" dirty="0">
                <a:latin typeface="Franklin Gothic Book"/>
                <a:cs typeface="Franklin Gothic Book"/>
              </a:rPr>
              <a:t>-Videoconferencia Asesorías-COAMU-colegiados</a:t>
            </a:r>
          </a:p>
          <a:p>
            <a:pPr marL="45720" indent="0" algn="just">
              <a:buNone/>
            </a:pPr>
            <a:endParaRPr lang="es-ES" sz="1600" dirty="0">
              <a:latin typeface="Franklin Gothic Book"/>
              <a:cs typeface="Franklin Gothic Book"/>
            </a:endParaRPr>
          </a:p>
          <a:p>
            <a:pPr marL="45720" indent="0" algn="just">
              <a:buNone/>
            </a:pPr>
            <a:endParaRPr lang="es-ES" sz="900" dirty="0">
              <a:latin typeface="Franklin Gothic Book"/>
              <a:cs typeface="Franklin Gothic Book"/>
            </a:endParaRPr>
          </a:p>
        </p:txBody>
      </p:sp>
      <p:pic>
        <p:nvPicPr>
          <p:cNvPr id="3" name="Imagen 2">
            <a:extLst>
              <a:ext uri="{FF2B5EF4-FFF2-40B4-BE49-F238E27FC236}">
                <a16:creationId xmlns="" xmlns:a16="http://schemas.microsoft.com/office/drawing/2014/main" id="{75D14827-B4B2-475E-B03D-37DE9784A377}"/>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62638" y="3788729"/>
            <a:ext cx="6670978" cy="1246241"/>
          </a:xfrm>
          <a:prstGeom prst="rect">
            <a:avLst/>
          </a:prstGeom>
        </p:spPr>
      </p:pic>
    </p:spTree>
    <p:extLst>
      <p:ext uri="{BB962C8B-B14F-4D97-AF65-F5344CB8AC3E}">
        <p14:creationId xmlns:p14="http://schemas.microsoft.com/office/powerpoint/2010/main" val="77828376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ECC:</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spTree>
    <p:extLst>
      <p:ext uri="{BB962C8B-B14F-4D97-AF65-F5344CB8AC3E}">
        <p14:creationId xmlns:p14="http://schemas.microsoft.com/office/powerpoint/2010/main" val="245756195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CTEM:</a:t>
            </a:r>
            <a:br>
              <a:rPr lang="es-ES" sz="28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spTree>
    <p:extLst>
      <p:ext uri="{BB962C8B-B14F-4D97-AF65-F5344CB8AC3E}">
        <p14:creationId xmlns:p14="http://schemas.microsoft.com/office/powerpoint/2010/main" val="281756475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2"/>
          <p:cNvSpPr txBox="1">
            <a:spLocks/>
          </p:cNvSpPr>
          <p:nvPr/>
        </p:nvSpPr>
        <p:spPr>
          <a:xfrm>
            <a:off x="281550" y="130304"/>
            <a:ext cx="6541828" cy="4654269"/>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buClr>
                <a:schemeClr val="tx1"/>
              </a:buClr>
            </a:pPr>
            <a:r>
              <a:rPr lang="es-ES" sz="2800" dirty="0">
                <a:solidFill>
                  <a:srgbClr val="000000"/>
                </a:solidFill>
              </a:rPr>
              <a:t>LECTURA Y APROBACIÓN EN SU CASO, DE LAS CUENTAS DE GASTOS E INGRESOS DEL EJERCICIO ANTERIOR Y LAS </a:t>
            </a:r>
            <a:r>
              <a:rPr lang="es-ES" sz="2800" dirty="0">
                <a:solidFill>
                  <a:srgbClr val="800000"/>
                </a:solidFill>
              </a:rPr>
              <a:t>CUENTAS COLEGIALES</a:t>
            </a:r>
            <a:r>
              <a:rPr lang="es-ES" sz="2800" dirty="0">
                <a:solidFill>
                  <a:srgbClr val="000000"/>
                </a:solidFill>
              </a:rPr>
              <a:t>. APLICACIÓN DEL RESULTADO DEL AÑO 2019. INFORME ECONÓMICO SOBRE EMPRESAS COLEGIALES. ACCIONES A ADOPTAR.</a:t>
            </a:r>
          </a:p>
          <a:p>
            <a:pPr algn="l"/>
            <a:r>
              <a:rPr lang="es-ES" sz="2800" dirty="0">
                <a:solidFill>
                  <a:srgbClr val="000000"/>
                </a:solidFill>
              </a:rPr>
              <a:t/>
            </a:r>
            <a:br>
              <a:rPr lang="es-ES" sz="2800" dirty="0">
                <a:solidFill>
                  <a:srgbClr val="000000"/>
                </a:solidFill>
              </a:rPr>
            </a:br>
            <a:r>
              <a:rPr lang="es-ES" sz="2800" dirty="0">
                <a:solidFill>
                  <a:srgbClr val="000000"/>
                </a:solidFill>
              </a:rPr>
              <a:t/>
            </a:r>
            <a:br>
              <a:rPr lang="es-ES" sz="2800" dirty="0">
                <a:solidFill>
                  <a:srgbClr val="000000"/>
                </a:solidFill>
              </a:rPr>
            </a:br>
            <a:endParaRPr lang="es-ES" sz="2800" dirty="0">
              <a:solidFill>
                <a:srgbClr val="000000"/>
              </a:solidFill>
              <a:latin typeface="+mn-lt"/>
            </a:endParaRPr>
          </a:p>
        </p:txBody>
      </p:sp>
      <p:pic>
        <p:nvPicPr>
          <p:cNvPr id="12" name="Imagen 11"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13" name="Imagen 12"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14" name="Marcador de texto 2"/>
          <p:cNvSpPr>
            <a:spLocks noGrp="1"/>
          </p:cNvSpPr>
          <p:nvPr>
            <p:ph type="body" sz="half" idx="2"/>
          </p:nvPr>
        </p:nvSpPr>
        <p:spPr>
          <a:xfrm>
            <a:off x="7004050" y="1144643"/>
            <a:ext cx="1981200" cy="4218816"/>
          </a:xfrm>
        </p:spPr>
        <p:txBody>
          <a:bodyPr>
            <a:normAutofit/>
          </a:bodyPr>
          <a:lstStyle/>
          <a:p>
            <a:pPr algn="r"/>
            <a:r>
              <a:rPr lang="es-ES" sz="1200" b="1" dirty="0">
                <a:solidFill>
                  <a:schemeClr val="bg1"/>
                </a:solidFill>
                <a:latin typeface="+mj-lt"/>
              </a:rPr>
              <a:t>1.ACTA ANTERIOR</a:t>
            </a:r>
          </a:p>
          <a:p>
            <a:pPr algn="r"/>
            <a:endParaRPr lang="es-ES" sz="1200" b="1" dirty="0">
              <a:solidFill>
                <a:srgbClr val="000000"/>
              </a:solidFill>
              <a:latin typeface="+mj-lt"/>
            </a:endParaRPr>
          </a:p>
          <a:p>
            <a:pPr algn="r"/>
            <a:r>
              <a:rPr lang="es-ES" sz="1200" b="1" dirty="0">
                <a:solidFill>
                  <a:schemeClr val="bg1"/>
                </a:solidFill>
                <a:latin typeface="+mj-lt"/>
              </a:rPr>
              <a:t>2.MEMORIA GESTIÓN</a:t>
            </a:r>
          </a:p>
          <a:p>
            <a:pPr algn="r"/>
            <a:endParaRPr lang="es-ES" sz="1200" b="1" dirty="0"/>
          </a:p>
          <a:p>
            <a:pPr algn="r"/>
            <a:r>
              <a:rPr lang="es-ES" sz="1200" b="1" dirty="0">
                <a:solidFill>
                  <a:schemeClr val="tx1"/>
                </a:solidFill>
                <a:latin typeface="+mj-lt"/>
              </a:rPr>
              <a:t>3.CUENTAS Y GASTOS    2019</a:t>
            </a:r>
          </a:p>
          <a:p>
            <a:pPr algn="r"/>
            <a:endParaRPr lang="es-ES" sz="1200" b="1" dirty="0">
              <a:solidFill>
                <a:schemeClr val="tx1"/>
              </a:solidFill>
              <a:latin typeface="+mj-lt"/>
            </a:endParaRPr>
          </a:p>
          <a:p>
            <a:pPr algn="r"/>
            <a:r>
              <a:rPr lang="es-ES" sz="1200" b="1" dirty="0">
                <a:latin typeface="+mj-lt"/>
              </a:rPr>
              <a:t>4.PROPUESTAS COLEGIALES</a:t>
            </a:r>
          </a:p>
          <a:p>
            <a:pPr algn="r"/>
            <a:endParaRPr lang="es-ES" sz="1200" b="1" dirty="0">
              <a:latin typeface="+mj-lt"/>
            </a:endParaRPr>
          </a:p>
          <a:p>
            <a:pPr algn="r"/>
            <a:r>
              <a:rPr lang="es-ES" sz="1200" b="1" dirty="0">
                <a:latin typeface="+mj-lt"/>
              </a:rPr>
              <a:t>5. VENTA 1M</a:t>
            </a:r>
            <a:r>
              <a:rPr lang="es-ES" sz="1200" b="1" baseline="30000" dirty="0">
                <a:latin typeface="+mj-lt"/>
              </a:rPr>
              <a:t>2</a:t>
            </a:r>
            <a:r>
              <a:rPr lang="es-ES" sz="1200" b="1" dirty="0">
                <a:latin typeface="+mj-lt"/>
              </a:rPr>
              <a:t> LOCAL</a:t>
            </a:r>
          </a:p>
          <a:p>
            <a:pPr algn="r"/>
            <a:endParaRPr lang="es-ES" sz="1200" b="1" dirty="0">
              <a:latin typeface="+mj-lt"/>
            </a:endParaRPr>
          </a:p>
          <a:p>
            <a:pPr algn="r"/>
            <a:r>
              <a:rPr lang="es-ES" sz="1200" b="1" dirty="0">
                <a:latin typeface="+mj-lt"/>
              </a:rPr>
              <a:t>5. RUEGOS Y PREGUNTAS</a:t>
            </a:r>
          </a:p>
        </p:txBody>
      </p:sp>
    </p:spTree>
    <p:extLst>
      <p:ext uri="{BB962C8B-B14F-4D97-AF65-F5344CB8AC3E}">
        <p14:creationId xmlns:p14="http://schemas.microsoft.com/office/powerpoint/2010/main" val="329861863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2"/>
          <p:cNvSpPr txBox="1">
            <a:spLocks/>
          </p:cNvSpPr>
          <p:nvPr/>
        </p:nvSpPr>
        <p:spPr>
          <a:xfrm>
            <a:off x="281550" y="130304"/>
            <a:ext cx="6541828" cy="4654269"/>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buClr>
                <a:schemeClr val="tx1"/>
              </a:buClr>
            </a:pPr>
            <a:r>
              <a:rPr lang="es-ES" sz="3200" dirty="0">
                <a:solidFill>
                  <a:srgbClr val="000000"/>
                </a:solidFill>
              </a:rPr>
              <a:t>Discusión y votación de Asuntos y Propuestas que presenten los </a:t>
            </a:r>
            <a:r>
              <a:rPr lang="es-ES" sz="3200" dirty="0">
                <a:solidFill>
                  <a:srgbClr val="800000"/>
                </a:solidFill>
              </a:rPr>
              <a:t>colegiados.</a:t>
            </a:r>
            <a:r>
              <a:rPr lang="es-ES" sz="3200" dirty="0">
                <a:solidFill>
                  <a:srgbClr val="000000"/>
                </a:solidFill>
              </a:rPr>
              <a:t/>
            </a:r>
            <a:br>
              <a:rPr lang="es-ES" sz="3200" dirty="0">
                <a:solidFill>
                  <a:srgbClr val="000000"/>
                </a:solidFill>
              </a:rPr>
            </a:br>
            <a:r>
              <a:rPr lang="es-ES" sz="2800" dirty="0">
                <a:solidFill>
                  <a:srgbClr val="000000"/>
                </a:solidFill>
              </a:rPr>
              <a:t/>
            </a:r>
            <a:br>
              <a:rPr lang="es-ES" sz="2800" dirty="0">
                <a:solidFill>
                  <a:srgbClr val="000000"/>
                </a:solidFill>
              </a:rPr>
            </a:br>
            <a:endParaRPr lang="es-ES" sz="2800" dirty="0">
              <a:solidFill>
                <a:srgbClr val="000000"/>
              </a:solidFill>
              <a:latin typeface="+mn-lt"/>
            </a:endParaRPr>
          </a:p>
        </p:txBody>
      </p:sp>
      <p:pic>
        <p:nvPicPr>
          <p:cNvPr id="12" name="Imagen 11"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13" name="Imagen 12"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14" name="Marcador de texto 2"/>
          <p:cNvSpPr>
            <a:spLocks noGrp="1"/>
          </p:cNvSpPr>
          <p:nvPr>
            <p:ph type="body" sz="half" idx="2"/>
          </p:nvPr>
        </p:nvSpPr>
        <p:spPr>
          <a:xfrm>
            <a:off x="7004050" y="1144643"/>
            <a:ext cx="1981200" cy="4218816"/>
          </a:xfrm>
        </p:spPr>
        <p:txBody>
          <a:bodyPr>
            <a:normAutofit/>
          </a:bodyPr>
          <a:lstStyle/>
          <a:p>
            <a:pPr algn="r"/>
            <a:r>
              <a:rPr lang="es-ES" sz="1200" b="1" dirty="0">
                <a:solidFill>
                  <a:schemeClr val="bg1"/>
                </a:solidFill>
                <a:latin typeface="+mj-lt"/>
              </a:rPr>
              <a:t>1.ACTA ANTERIOR</a:t>
            </a:r>
          </a:p>
          <a:p>
            <a:pPr algn="r"/>
            <a:endParaRPr lang="es-ES" sz="1200" b="1" dirty="0">
              <a:solidFill>
                <a:srgbClr val="000000"/>
              </a:solidFill>
              <a:latin typeface="+mj-lt"/>
            </a:endParaRPr>
          </a:p>
          <a:p>
            <a:pPr algn="r"/>
            <a:r>
              <a:rPr lang="es-ES" sz="1200" b="1" dirty="0">
                <a:solidFill>
                  <a:schemeClr val="bg1"/>
                </a:solidFill>
                <a:latin typeface="+mj-lt"/>
              </a:rPr>
              <a:t>2.MEMORIA GESTIÓN</a:t>
            </a:r>
          </a:p>
          <a:p>
            <a:pPr algn="r"/>
            <a:endParaRPr lang="es-ES" sz="1200" b="1" dirty="0"/>
          </a:p>
          <a:p>
            <a:pPr algn="r"/>
            <a:r>
              <a:rPr lang="es-ES" sz="1200" b="1" dirty="0">
                <a:solidFill>
                  <a:schemeClr val="bg1"/>
                </a:solidFill>
                <a:latin typeface="+mj-lt"/>
              </a:rPr>
              <a:t>3.CUENTAS Y GASTOS    2019</a:t>
            </a:r>
          </a:p>
          <a:p>
            <a:pPr algn="r"/>
            <a:endParaRPr lang="es-ES" sz="1200" b="1" dirty="0">
              <a:solidFill>
                <a:schemeClr val="tx1"/>
              </a:solidFill>
              <a:latin typeface="+mj-lt"/>
            </a:endParaRPr>
          </a:p>
          <a:p>
            <a:pPr algn="r"/>
            <a:r>
              <a:rPr lang="es-ES" sz="1200" b="1" dirty="0">
                <a:solidFill>
                  <a:schemeClr val="tx1"/>
                </a:solidFill>
                <a:latin typeface="+mj-lt"/>
              </a:rPr>
              <a:t>4.PROPUESTAS COLEGIALES</a:t>
            </a:r>
          </a:p>
          <a:p>
            <a:pPr algn="r"/>
            <a:endParaRPr lang="es-ES" sz="1200" b="1" dirty="0">
              <a:latin typeface="+mj-lt"/>
            </a:endParaRPr>
          </a:p>
          <a:p>
            <a:pPr algn="r"/>
            <a:r>
              <a:rPr lang="es-ES" sz="1200" b="1" dirty="0">
                <a:latin typeface="+mj-lt"/>
              </a:rPr>
              <a:t>5. VENTA 1M</a:t>
            </a:r>
            <a:r>
              <a:rPr lang="es-ES" sz="1200" b="1" baseline="30000" dirty="0">
                <a:latin typeface="+mj-lt"/>
              </a:rPr>
              <a:t>2</a:t>
            </a:r>
            <a:r>
              <a:rPr lang="es-ES" sz="1200" b="1" dirty="0">
                <a:latin typeface="+mj-lt"/>
              </a:rPr>
              <a:t> LOCAL</a:t>
            </a:r>
          </a:p>
          <a:p>
            <a:pPr algn="r"/>
            <a:endParaRPr lang="es-ES" sz="1200" b="1" dirty="0">
              <a:latin typeface="+mj-lt"/>
            </a:endParaRPr>
          </a:p>
          <a:p>
            <a:pPr algn="r"/>
            <a:r>
              <a:rPr lang="es-ES" sz="1200" b="1" dirty="0">
                <a:latin typeface="+mj-lt"/>
              </a:rPr>
              <a:t>5. RUEGOS Y PREGUNTAS</a:t>
            </a:r>
          </a:p>
        </p:txBody>
      </p:sp>
    </p:spTree>
    <p:extLst>
      <p:ext uri="{BB962C8B-B14F-4D97-AF65-F5344CB8AC3E}">
        <p14:creationId xmlns:p14="http://schemas.microsoft.com/office/powerpoint/2010/main" val="167907467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 xmlns:a16="http://schemas.microsoft.com/office/drawing/2014/main" id="{C8F713E1-8C7E-4645-922E-4534A83C31A1}"/>
              </a:ext>
            </a:extLst>
          </p:cNvPr>
          <p:cNvSpPr>
            <a:spLocks noGrp="1"/>
          </p:cNvSpPr>
          <p:nvPr>
            <p:ph idx="1"/>
          </p:nvPr>
        </p:nvSpPr>
        <p:spPr>
          <a:xfrm>
            <a:off x="609600" y="228600"/>
            <a:ext cx="5867400" cy="4503420"/>
          </a:xfrm>
        </p:spPr>
        <p:txBody>
          <a:bodyPr>
            <a:normAutofit fontScale="25000" lnSpcReduction="20000"/>
          </a:bodyPr>
          <a:lstStyle/>
          <a:p>
            <a:endParaRPr lang="es-ES" dirty="0"/>
          </a:p>
          <a:p>
            <a:r>
              <a:rPr lang="es-ES" dirty="0"/>
              <a:t>Propuestas formuladas por el colegiado </a:t>
            </a:r>
            <a:r>
              <a:rPr lang="es-ES" b="1" dirty="0"/>
              <a:t>Andrés Rojo López, </a:t>
            </a:r>
            <a:r>
              <a:rPr lang="es-ES" dirty="0"/>
              <a:t>nº2181, para incorporar al orden del día de la Asamblea Ordinaria a celebrar el 30 de julio de 2020 </a:t>
            </a:r>
          </a:p>
          <a:p>
            <a:r>
              <a:rPr lang="es-ES" b="1" dirty="0"/>
              <a:t>Propuesta 01 </a:t>
            </a:r>
            <a:endParaRPr lang="es-ES" dirty="0"/>
          </a:p>
          <a:p>
            <a:r>
              <a:rPr lang="es-ES" dirty="0"/>
              <a:t>Exposición: </a:t>
            </a:r>
          </a:p>
          <a:p>
            <a:r>
              <a:rPr lang="es-ES" dirty="0"/>
              <a:t>Fechas Asambleas: En la Circular de Acuerdos de la Asamblea General de diciembre 2019, que se nos envió por email este marzo, en el </a:t>
            </a:r>
            <a:r>
              <a:rPr lang="es-ES" dirty="0" err="1"/>
              <a:t>pto</a:t>
            </a:r>
            <a:r>
              <a:rPr lang="es-ES" dirty="0"/>
              <a:t>. 5.1, ruego del colegiado D. José María López, se decía que si el colegio podía hacer una reflexión sobre las fechas de convocatoria de las asambleas: podemos todos los colegiados observar que no se ha tenido en cuenta y nos volvéis a convocar en fechas un poco delicadas y a unas horas poco adecuadas para el clima de nuestra Región. </a:t>
            </a:r>
          </a:p>
          <a:p>
            <a:r>
              <a:rPr lang="es-ES" dirty="0"/>
              <a:t>Propuesta </a:t>
            </a:r>
          </a:p>
          <a:p>
            <a:r>
              <a:rPr lang="es-ES" dirty="0"/>
              <a:t>Ruego que se lleve a debate en esta Asamblea, de nuevo, el asunto de las fechas de las Asambleas y que se tome en consideración una modificación de los Estatutos, en cuanto a las fechas a celebrar las Asambleas. Las costumbres y hábitos han cambiado y somos más de 1.000 colegiados. Si se quiere promover la participación, no se puede continuar así, porque una Asamblea de 30-40 personas no representa a los mil y pico colegiados que estamos en activo. </a:t>
            </a:r>
          </a:p>
          <a:p>
            <a:r>
              <a:rPr lang="es-ES" b="1" dirty="0"/>
              <a:t>Propuesta 02 </a:t>
            </a:r>
            <a:endParaRPr lang="es-ES" dirty="0"/>
          </a:p>
          <a:p>
            <a:r>
              <a:rPr lang="es-ES" dirty="0"/>
              <a:t>Exposición: </a:t>
            </a:r>
          </a:p>
          <a:p>
            <a:r>
              <a:rPr lang="es-ES" dirty="0"/>
              <a:t>En otros colegios de ámbito de la construcción, como el COAATIEMU, durante los meses de marzo y abril han tenido el detalle de hacer un descuento del 50% de las cuotas y en nuestro caso fue pasar las cuotas trimestrales a mensuales. </a:t>
            </a:r>
          </a:p>
          <a:p>
            <a:r>
              <a:rPr lang="es-ES" dirty="0"/>
              <a:t>Propuesta </a:t>
            </a:r>
          </a:p>
          <a:p>
            <a:r>
              <a:rPr lang="es-ES" dirty="0"/>
              <a:t>Propongo que el colegio, a finales de año, después de la cuentas-resultados, si hubiese suficiente beneficio, devolver la mitad de las cuotas del periodo del confinamiento o en las cuotas del año próximo año reducir éstas. </a:t>
            </a:r>
          </a:p>
          <a:p>
            <a:r>
              <a:rPr lang="es-ES" b="1" dirty="0"/>
              <a:t>Propuesta 03 </a:t>
            </a:r>
            <a:endParaRPr lang="es-ES" dirty="0"/>
          </a:p>
          <a:p>
            <a:r>
              <a:rPr lang="es-ES" dirty="0"/>
              <a:t>Exposición: </a:t>
            </a:r>
          </a:p>
          <a:p>
            <a:r>
              <a:rPr lang="es-ES" dirty="0"/>
              <a:t>- En el </a:t>
            </a:r>
            <a:r>
              <a:rPr lang="es-ES" dirty="0" err="1"/>
              <a:t>pdf</a:t>
            </a:r>
            <a:r>
              <a:rPr lang="es-ES" dirty="0"/>
              <a:t>, Circular, Acuerdos Asamblea General diciembre 2019, que se nos envió por email en marzo, en el </a:t>
            </a:r>
            <a:r>
              <a:rPr lang="es-ES" dirty="0" err="1"/>
              <a:t>pto</a:t>
            </a:r>
            <a:r>
              <a:rPr lang="es-ES" dirty="0"/>
              <a:t> 3.1.1, ruego del colegiado D. José María López, se pedía que la cuota de los colegiados no subiera y siguiera en su valor de 2019 y esta propuesta fue rechazada: a principios de año recibimos un email que la cuota de los nuevos colegiados subía 11€ ascendiendo la cantidad a 260€ aprox. Los nuevos ingresos serán los que mantengan el colegio en un futuro y viendo que la crisis de 2008 nunca ha terminado de irse y ahora con la crisis sanitaria que va a desembocar en una crisis económica más dura, pues estaría bien que la Junta de Gobierno rectificara y que los colegiados volvieran a opinar sobre este tema. </a:t>
            </a:r>
          </a:p>
          <a:p>
            <a:r>
              <a:rPr lang="es-ES" dirty="0"/>
              <a:t>Propuesta </a:t>
            </a:r>
          </a:p>
          <a:p>
            <a:r>
              <a:rPr lang="es-ES" dirty="0"/>
              <a:t>Ruego que se lleve a debate en esta Asamblea, de nuevo, el asunto de las cuotas para que de nuevo se actualice ese anterior voto a esta nueva situación. </a:t>
            </a:r>
          </a:p>
        </p:txBody>
      </p:sp>
      <p:sp>
        <p:nvSpPr>
          <p:cNvPr id="3" name="Marcador de texto 2">
            <a:extLst>
              <a:ext uri="{FF2B5EF4-FFF2-40B4-BE49-F238E27FC236}">
                <a16:creationId xmlns="" xmlns:a16="http://schemas.microsoft.com/office/drawing/2014/main" id="{2910853B-C2B0-4F90-9B3E-BCC094183330}"/>
              </a:ext>
            </a:extLst>
          </p:cNvPr>
          <p:cNvSpPr>
            <a:spLocks noGrp="1"/>
          </p:cNvSpPr>
          <p:nvPr>
            <p:ph type="body" sz="half" idx="2"/>
          </p:nvPr>
        </p:nvSpPr>
        <p:spPr/>
        <p:txBody>
          <a:bodyPr/>
          <a:lstStyle/>
          <a:p>
            <a:endParaRPr lang="es-ES"/>
          </a:p>
        </p:txBody>
      </p:sp>
      <p:sp>
        <p:nvSpPr>
          <p:cNvPr id="4" name="Título 3">
            <a:extLst>
              <a:ext uri="{FF2B5EF4-FFF2-40B4-BE49-F238E27FC236}">
                <a16:creationId xmlns="" xmlns:a16="http://schemas.microsoft.com/office/drawing/2014/main" id="{17967ACB-C18B-44F5-9639-003AA4D4357C}"/>
              </a:ext>
            </a:extLst>
          </p:cNvPr>
          <p:cNvSpPr>
            <a:spLocks noGrp="1"/>
          </p:cNvSpPr>
          <p:nvPr>
            <p:ph type="title"/>
          </p:nvPr>
        </p:nvSpPr>
        <p:spPr/>
        <p:txBody>
          <a:bodyPr/>
          <a:lstStyle/>
          <a:p>
            <a:endParaRPr lang="es-ES"/>
          </a:p>
        </p:txBody>
      </p:sp>
    </p:spTree>
    <p:extLst>
      <p:ext uri="{BB962C8B-B14F-4D97-AF65-F5344CB8AC3E}">
        <p14:creationId xmlns:p14="http://schemas.microsoft.com/office/powerpoint/2010/main" val="47893686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 xmlns:a16="http://schemas.microsoft.com/office/drawing/2014/main" id="{B096B8C8-567D-4F38-8E5B-901C62835415}"/>
              </a:ext>
            </a:extLst>
          </p:cNvPr>
          <p:cNvSpPr>
            <a:spLocks noGrp="1"/>
          </p:cNvSpPr>
          <p:nvPr>
            <p:ph idx="1"/>
          </p:nvPr>
        </p:nvSpPr>
        <p:spPr>
          <a:xfrm>
            <a:off x="609600" y="228600"/>
            <a:ext cx="5867400" cy="4572000"/>
          </a:xfrm>
        </p:spPr>
        <p:txBody>
          <a:bodyPr>
            <a:normAutofit fontScale="25000" lnSpcReduction="20000"/>
          </a:bodyPr>
          <a:lstStyle/>
          <a:p>
            <a:r>
              <a:rPr lang="es-ES" b="1" dirty="0"/>
              <a:t>Propuesta 04 </a:t>
            </a:r>
            <a:endParaRPr lang="es-ES" dirty="0"/>
          </a:p>
          <a:p>
            <a:r>
              <a:rPr lang="es-ES" dirty="0"/>
              <a:t>Exposición: </a:t>
            </a:r>
          </a:p>
          <a:p>
            <a:r>
              <a:rPr lang="es-ES" dirty="0"/>
              <a:t>Ahora que el colegio al fin ha formalizado una web para los cursos de formación y darle más empaque a este servicio, se ha pensado alguna vez intentar/crear, al igual que los colegios de arquitectos técnicos, una web de formación a nivel nacional como lo es la plataforma </a:t>
            </a:r>
            <a:r>
              <a:rPr lang="es-ES" dirty="0" err="1"/>
              <a:t>activatie</a:t>
            </a:r>
            <a:r>
              <a:rPr lang="es-ES" dirty="0"/>
              <a:t>? </a:t>
            </a:r>
          </a:p>
          <a:p>
            <a:r>
              <a:rPr lang="es-ES" dirty="0"/>
              <a:t>Se ha visto en este confinamiento que el CSCAE se ha convertido en el punto de encuentro de muchos colegiados a través de la web </a:t>
            </a:r>
            <a:r>
              <a:rPr lang="es-ES" i="1" dirty="0"/>
              <a:t>Agenda Arquitectura </a:t>
            </a:r>
            <a:r>
              <a:rPr lang="es-ES" dirty="0"/>
              <a:t>que nos ha permitido navegar en el resto de webs de los otros colegios para ver los videos de las diferentes jornadas que se han realizado en las diferentes salas de actos de los colegios. </a:t>
            </a:r>
          </a:p>
          <a:p>
            <a:r>
              <a:rPr lang="es-ES" dirty="0"/>
              <a:t>Propuesta </a:t>
            </a:r>
          </a:p>
          <a:p>
            <a:r>
              <a:rPr lang="es-ES" dirty="0"/>
              <a:t>¿Podría el colegio en el siguiente consejo del CSCAE proponer este asunto? </a:t>
            </a:r>
          </a:p>
          <a:p>
            <a:r>
              <a:rPr lang="es-ES" b="1" dirty="0"/>
              <a:t>Propuesta 05 </a:t>
            </a:r>
            <a:endParaRPr lang="es-ES" dirty="0"/>
          </a:p>
          <a:p>
            <a:r>
              <a:rPr lang="es-ES" dirty="0"/>
              <a:t>Exposición: </a:t>
            </a:r>
          </a:p>
          <a:p>
            <a:r>
              <a:rPr lang="es-ES" dirty="0"/>
              <a:t>En este confinamiento ha habido bastantes publicaciones de concursos, pero hay algunos concursos que el colegio no ha publicado y que han sido polémicos. Recientemente Molina de Segura publicó un concurso que viene de los fondos FEDER, de su plan EDUSI, con un anteproyecto (de un arquitecto externo) sin visar y las condiciones de éste no eran las mejores y el colegio no publicó ni el concurso ni planteó quejas… Finalmente solo se presentó un equipo. </a:t>
            </a:r>
          </a:p>
          <a:p>
            <a:r>
              <a:rPr lang="es-ES" dirty="0"/>
              <a:t>Mismo caso ocurre con La Autoridad Portuaria de Cartagena que ha publicado un concurso que tampoco se ha publicado en circular, con un Pliego con condiciones muy llamativas como pedir </a:t>
            </a:r>
            <a:r>
              <a:rPr lang="es-ES" dirty="0" err="1"/>
              <a:t>curriculum</a:t>
            </a:r>
            <a:r>
              <a:rPr lang="es-ES" dirty="0"/>
              <a:t> en restauración patrimonial, cuando el objeto es un edificio de nueva planta en un muelle del puerto… </a:t>
            </a:r>
          </a:p>
          <a:p>
            <a:r>
              <a:rPr lang="es-ES" dirty="0"/>
              <a:t>Hace poco en la verdad, publicaron la segunda fase de Murcia Rio, proyecto que se nutre de los fondos FEDER y por tanto de la estrategia de Murcia 2030. Las actuaciones de las EDUSI en un principio, no sé si todas o no, deberían sacarse a concurso y me temo que en Murcia no ha sido el caso. ¿Qué proyectos saca a contratación el </a:t>
            </a:r>
            <a:r>
              <a:rPr lang="es-ES" dirty="0" err="1"/>
              <a:t>ayto</a:t>
            </a:r>
            <a:r>
              <a:rPr lang="es-ES" dirty="0"/>
              <a:t> de Murcia? ¿Como los está contratando? ¿Como realiza los contratos la oficina de la Huerta? </a:t>
            </a:r>
          </a:p>
          <a:p>
            <a:r>
              <a:rPr lang="es-ES" dirty="0"/>
              <a:t>Propuesta </a:t>
            </a:r>
          </a:p>
          <a:p>
            <a:r>
              <a:rPr lang="es-ES" dirty="0"/>
              <a:t>Que la Junta de Gobierno nos cuente cuáles son sus criterios para publicar en la web los concursos, y que recursos y dedicación hay para ello. </a:t>
            </a:r>
          </a:p>
          <a:p>
            <a:r>
              <a:rPr lang="es-ES" dirty="0"/>
              <a:t>Que la Junta de Gobierno explique o nos comente la labor de investigación realizada para denunciar o perseguir a los concursos que no cumplen con unas condiciones mínimas para que podamos participar con garantías, y que acciones ha adoptado. </a:t>
            </a:r>
          </a:p>
          <a:p>
            <a:r>
              <a:rPr lang="es-ES" dirty="0"/>
              <a:t>Cuantas acciones hay ahora mismo en marcha y que desarrollo están teniendo. </a:t>
            </a:r>
          </a:p>
          <a:p>
            <a:r>
              <a:rPr lang="es-ES" dirty="0"/>
              <a:t>La Junta de Gobierno nos puede contar cómo va la redacción del concurso de la Plaza Preciosa porque se supone que el colegio va a redactar esos pliegos como equipo colaborador con el ayuntamiento </a:t>
            </a:r>
          </a:p>
          <a:p>
            <a:r>
              <a:rPr lang="es-ES" dirty="0"/>
              <a:t>que acuerdos se llegaron o se van a llegar. </a:t>
            </a:r>
          </a:p>
        </p:txBody>
      </p:sp>
      <p:sp>
        <p:nvSpPr>
          <p:cNvPr id="3" name="Marcador de texto 2">
            <a:extLst>
              <a:ext uri="{FF2B5EF4-FFF2-40B4-BE49-F238E27FC236}">
                <a16:creationId xmlns="" xmlns:a16="http://schemas.microsoft.com/office/drawing/2014/main" id="{E8ABD273-5D2E-47F6-9955-DBC8B1EE6B89}"/>
              </a:ext>
            </a:extLst>
          </p:cNvPr>
          <p:cNvSpPr>
            <a:spLocks noGrp="1"/>
          </p:cNvSpPr>
          <p:nvPr>
            <p:ph type="body" sz="half" idx="2"/>
          </p:nvPr>
        </p:nvSpPr>
        <p:spPr/>
        <p:txBody>
          <a:bodyPr/>
          <a:lstStyle/>
          <a:p>
            <a:endParaRPr lang="es-ES"/>
          </a:p>
        </p:txBody>
      </p:sp>
      <p:sp>
        <p:nvSpPr>
          <p:cNvPr id="4" name="Título 3">
            <a:extLst>
              <a:ext uri="{FF2B5EF4-FFF2-40B4-BE49-F238E27FC236}">
                <a16:creationId xmlns="" xmlns:a16="http://schemas.microsoft.com/office/drawing/2014/main" id="{DB25BB2A-CD31-461F-ADB8-CAF3051F481C}"/>
              </a:ext>
            </a:extLst>
          </p:cNvPr>
          <p:cNvSpPr>
            <a:spLocks noGrp="1"/>
          </p:cNvSpPr>
          <p:nvPr>
            <p:ph type="title"/>
          </p:nvPr>
        </p:nvSpPr>
        <p:spPr/>
        <p:txBody>
          <a:bodyPr/>
          <a:lstStyle/>
          <a:p>
            <a:endParaRPr lang="es-ES"/>
          </a:p>
        </p:txBody>
      </p:sp>
    </p:spTree>
    <p:extLst>
      <p:ext uri="{BB962C8B-B14F-4D97-AF65-F5344CB8AC3E}">
        <p14:creationId xmlns:p14="http://schemas.microsoft.com/office/powerpoint/2010/main" val="122043146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 xmlns:a16="http://schemas.microsoft.com/office/drawing/2014/main" id="{D84605F0-735E-443E-9949-EA7E603C0261}"/>
              </a:ext>
            </a:extLst>
          </p:cNvPr>
          <p:cNvSpPr>
            <a:spLocks noGrp="1"/>
          </p:cNvSpPr>
          <p:nvPr>
            <p:ph idx="1"/>
          </p:nvPr>
        </p:nvSpPr>
        <p:spPr>
          <a:xfrm>
            <a:off x="609600" y="228600"/>
            <a:ext cx="5867400" cy="4968240"/>
          </a:xfrm>
        </p:spPr>
        <p:txBody>
          <a:bodyPr>
            <a:normAutofit fontScale="25000" lnSpcReduction="20000"/>
          </a:bodyPr>
          <a:lstStyle/>
          <a:p>
            <a:r>
              <a:rPr lang="es-ES" b="1" dirty="0"/>
              <a:t>Propuesta 06 </a:t>
            </a:r>
            <a:endParaRPr lang="es-ES" dirty="0"/>
          </a:p>
          <a:p>
            <a:r>
              <a:rPr lang="es-ES" dirty="0"/>
              <a:t>Exposición: </a:t>
            </a:r>
          </a:p>
          <a:p>
            <a:r>
              <a:rPr lang="es-ES" dirty="0"/>
              <a:t>Una noticia de la semana pasada de La Verdad, contaba que la UPCT, por contratación directa (los honorarios que decía la noticia no corresponden a este tipo de contrato) va a participar en la revisión del PGOU de Murcia. Durante todo el confinamiento y en la nueva normalidad no paramos de leer artículos, de ver el </a:t>
            </a:r>
            <a:r>
              <a:rPr lang="es-ES" dirty="0" err="1"/>
              <a:t>twitter</a:t>
            </a:r>
            <a:r>
              <a:rPr lang="es-ES" dirty="0"/>
              <a:t> del CSCAE, que se necesita una reactivación del sector de la construcción de forma sostenible porque la situación se va a complicar y de repente leemos esta noticia de La Verdad y no nueva buena. </a:t>
            </a:r>
          </a:p>
          <a:p>
            <a:r>
              <a:rPr lang="es-ES" dirty="0"/>
              <a:t>Propuesta </a:t>
            </a:r>
          </a:p>
          <a:p>
            <a:r>
              <a:rPr lang="es-ES" dirty="0"/>
              <a:t>Ruego que la Junta de Gobierno nos comente si ellos estaban al tanto de estas negociones y si es así por qué no han intervenido y que esta revisión saliera a concurso como han hecho otros municipios de la región o el COAMU haber propuesto que el Convenio se firmara con él. </a:t>
            </a:r>
          </a:p>
          <a:p>
            <a:r>
              <a:rPr lang="es-ES" dirty="0"/>
              <a:t>El COAMU debe defender y velar por los intereses de sus colegiados. ¿Qué hay de la competencia desleal en este caso, y de las incompatibilidades? </a:t>
            </a:r>
          </a:p>
          <a:p>
            <a:r>
              <a:rPr lang="es-ES" b="1" dirty="0"/>
              <a:t>Propuesta 07 </a:t>
            </a:r>
            <a:endParaRPr lang="es-ES" dirty="0"/>
          </a:p>
          <a:p>
            <a:r>
              <a:rPr lang="es-ES" dirty="0"/>
              <a:t>Exposición: </a:t>
            </a:r>
          </a:p>
          <a:p>
            <a:r>
              <a:rPr lang="es-ES" dirty="0"/>
              <a:t>Al ser joven, estar colegiado desde octubre 2018 y no haber tenido ninguna experiencia en las Asambleas y después de mirar los documentos sobre las cuenta y resultados del colegio y como comentaba anteriormente, el futuro del colegio somos los de nuevo ingreso </a:t>
            </a:r>
          </a:p>
          <a:p>
            <a:r>
              <a:rPr lang="es-ES" dirty="0"/>
              <a:t>Propuesta </a:t>
            </a:r>
          </a:p>
          <a:p>
            <a:r>
              <a:rPr lang="es-ES" dirty="0"/>
              <a:t>Ruego que la Junta de Gobierno nos comente en la Asamblea de forma lo más detallada posible los números de las cuentas del colegio, que nos explique sus inversiones, los gastos de representación que nos detalle a qué actos ha acudido la decana y su equipo… </a:t>
            </a:r>
          </a:p>
          <a:p>
            <a:r>
              <a:rPr lang="es-ES" b="1" dirty="0"/>
              <a:t>Propuesta 08 </a:t>
            </a:r>
            <a:endParaRPr lang="es-ES" dirty="0"/>
          </a:p>
          <a:p>
            <a:r>
              <a:rPr lang="es-ES" dirty="0"/>
              <a:t>Exposición: </a:t>
            </a:r>
          </a:p>
          <a:p>
            <a:r>
              <a:rPr lang="es-ES" dirty="0"/>
              <a:t>A principios de año se convocó a los colegiados para poder aportar nuestras ideas y opinar sobre la Estrategia de arquitectura y construcción sostenibles. Yo acudí a las 2 reuniones que se hizo en el colegio y puedo asegurar que la participación fue enormemente baja. </a:t>
            </a:r>
          </a:p>
          <a:p>
            <a:r>
              <a:rPr lang="es-ES" dirty="0"/>
              <a:t>Propuesta </a:t>
            </a:r>
          </a:p>
          <a:p>
            <a:r>
              <a:rPr lang="es-ES" dirty="0"/>
              <a:t>Ruego que la Junta de Gobierno nos comente cómo evoluciona esa estrategia, y si mereció la pena nuestra dedicación para elevar nuestras demandas y que fueran recogidas en esa Estrategia. </a:t>
            </a:r>
          </a:p>
          <a:p>
            <a:r>
              <a:rPr lang="es-ES" b="1" dirty="0"/>
              <a:t>Propuesta 09 </a:t>
            </a:r>
            <a:endParaRPr lang="es-ES" dirty="0"/>
          </a:p>
          <a:p>
            <a:r>
              <a:rPr lang="es-ES" dirty="0"/>
              <a:t>Exposición: </a:t>
            </a:r>
          </a:p>
          <a:p>
            <a:r>
              <a:rPr lang="es-ES" dirty="0"/>
              <a:t>Durante la cuarentena todos los colegiados hemos podido seguir por </a:t>
            </a:r>
            <a:r>
              <a:rPr lang="es-ES" dirty="0" err="1"/>
              <a:t>twitter</a:t>
            </a:r>
            <a:r>
              <a:rPr lang="es-ES" dirty="0"/>
              <a:t> o por las circulares que llegan a nuestro email que el equipo de gobierno del COAMU se ha reunido con varias instituciones de la región, varios ayuntamientos. </a:t>
            </a:r>
          </a:p>
          <a:p>
            <a:r>
              <a:rPr lang="es-ES" dirty="0"/>
              <a:t>Propuesta </a:t>
            </a:r>
          </a:p>
          <a:p>
            <a:r>
              <a:rPr lang="es-ES" dirty="0"/>
              <a:t>Ruego que la Junta de Gobierno nos comente y aclare cuáles eran los objetivos de esas reuniones y que acuerdos se llegaron o se van a llegar</a:t>
            </a:r>
          </a:p>
        </p:txBody>
      </p:sp>
      <p:sp>
        <p:nvSpPr>
          <p:cNvPr id="3" name="Marcador de texto 2">
            <a:extLst>
              <a:ext uri="{FF2B5EF4-FFF2-40B4-BE49-F238E27FC236}">
                <a16:creationId xmlns="" xmlns:a16="http://schemas.microsoft.com/office/drawing/2014/main" id="{7862E4E2-B0F8-49AA-BA4B-832BD35EE0CF}"/>
              </a:ext>
            </a:extLst>
          </p:cNvPr>
          <p:cNvSpPr>
            <a:spLocks noGrp="1"/>
          </p:cNvSpPr>
          <p:nvPr>
            <p:ph type="body" sz="half" idx="2"/>
          </p:nvPr>
        </p:nvSpPr>
        <p:spPr/>
        <p:txBody>
          <a:bodyPr/>
          <a:lstStyle/>
          <a:p>
            <a:endParaRPr lang="es-ES"/>
          </a:p>
        </p:txBody>
      </p:sp>
      <p:sp>
        <p:nvSpPr>
          <p:cNvPr id="4" name="Título 3">
            <a:extLst>
              <a:ext uri="{FF2B5EF4-FFF2-40B4-BE49-F238E27FC236}">
                <a16:creationId xmlns="" xmlns:a16="http://schemas.microsoft.com/office/drawing/2014/main" id="{D18E6C42-C116-4F6C-8AA9-13EDA1279FAD}"/>
              </a:ext>
            </a:extLst>
          </p:cNvPr>
          <p:cNvSpPr>
            <a:spLocks noGrp="1"/>
          </p:cNvSpPr>
          <p:nvPr>
            <p:ph type="title"/>
          </p:nvPr>
        </p:nvSpPr>
        <p:spPr/>
        <p:txBody>
          <a:bodyPr/>
          <a:lstStyle/>
          <a:p>
            <a:endParaRPr lang="es-ES"/>
          </a:p>
        </p:txBody>
      </p:sp>
    </p:spTree>
    <p:extLst>
      <p:ext uri="{BB962C8B-B14F-4D97-AF65-F5344CB8AC3E}">
        <p14:creationId xmlns:p14="http://schemas.microsoft.com/office/powerpoint/2010/main" val="368788105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 xmlns:a16="http://schemas.microsoft.com/office/drawing/2014/main" id="{4D7DA58A-FD5C-48BD-9DC2-AF325A4A98DD}"/>
              </a:ext>
            </a:extLst>
          </p:cNvPr>
          <p:cNvSpPr>
            <a:spLocks noGrp="1"/>
          </p:cNvSpPr>
          <p:nvPr>
            <p:ph idx="1"/>
          </p:nvPr>
        </p:nvSpPr>
        <p:spPr/>
        <p:txBody>
          <a:bodyPr>
            <a:normAutofit fontScale="25000" lnSpcReduction="20000"/>
          </a:bodyPr>
          <a:lstStyle/>
          <a:p>
            <a:r>
              <a:rPr lang="es-ES" sz="3600" dirty="0"/>
              <a:t>A la atención de la Junta de Gobierno del COAMU</a:t>
            </a:r>
          </a:p>
          <a:p>
            <a:r>
              <a:rPr lang="es-ES" sz="3600" dirty="0"/>
              <a:t>Propuesta de </a:t>
            </a:r>
            <a:r>
              <a:rPr lang="es-ES" sz="3600" b="1" dirty="0"/>
              <a:t>José María López Martínez </a:t>
            </a:r>
            <a:r>
              <a:rPr lang="es-ES" sz="3600" dirty="0"/>
              <a:t>para la Asamblea General Ordinaria de julio de 2020 del COAMU</a:t>
            </a:r>
          </a:p>
          <a:p>
            <a:r>
              <a:rPr lang="es-ES" sz="3600" dirty="0"/>
              <a:t>¿Hacemos una fiesta o nos echamos a temblar?</a:t>
            </a:r>
          </a:p>
          <a:p>
            <a:r>
              <a:rPr lang="es-ES" sz="3600" dirty="0"/>
              <a:t>Todo para el pueblo, pero sin el pueblo…..</a:t>
            </a:r>
          </a:p>
          <a:p>
            <a:endParaRPr lang="es-ES" sz="3600" dirty="0"/>
          </a:p>
          <a:p>
            <a:endParaRPr lang="es-ES" sz="3600" dirty="0"/>
          </a:p>
          <a:p>
            <a:endParaRPr lang="es-ES" sz="3600" dirty="0"/>
          </a:p>
          <a:p>
            <a:endParaRPr lang="es-ES" sz="3600" dirty="0"/>
          </a:p>
          <a:p>
            <a:endParaRPr lang="es-ES" sz="3600" dirty="0"/>
          </a:p>
          <a:p>
            <a:endParaRPr lang="es-ES" sz="3600" dirty="0"/>
          </a:p>
          <a:p>
            <a:endParaRPr lang="es-ES" sz="3600" dirty="0"/>
          </a:p>
          <a:p>
            <a:endParaRPr lang="es-ES" sz="3600" dirty="0"/>
          </a:p>
          <a:p>
            <a:endParaRPr lang="es-ES" sz="3600" dirty="0"/>
          </a:p>
          <a:p>
            <a:endParaRPr lang="es-ES" sz="3600" dirty="0"/>
          </a:p>
          <a:p>
            <a:endParaRPr lang="es-ES" sz="3600" dirty="0"/>
          </a:p>
          <a:p>
            <a:pPr algn="just"/>
            <a:r>
              <a:rPr lang="es-ES" sz="3600" dirty="0"/>
              <a:t>“</a:t>
            </a:r>
            <a:r>
              <a:rPr lang="es-ES" sz="3600" i="1" dirty="0"/>
              <a:t>El CSCAE, </a:t>
            </a:r>
            <a:r>
              <a:rPr lang="es-ES" sz="3600" b="1" i="1" dirty="0"/>
              <a:t>que promueve esta iniciativa legislativa desde hace años</a:t>
            </a:r>
            <a:r>
              <a:rPr lang="es-ES" sz="3600" i="1" dirty="0"/>
              <a:t>, confía en que cuente con el mayor consenso en la tramitación que ahora comienza</a:t>
            </a:r>
            <a:r>
              <a:rPr lang="es-ES" sz="3600" dirty="0"/>
              <a:t>”</a:t>
            </a:r>
          </a:p>
          <a:p>
            <a:pPr algn="just"/>
            <a:r>
              <a:rPr lang="es-ES" sz="3600" dirty="0"/>
              <a:t>Exposición de la propuesta.</a:t>
            </a:r>
          </a:p>
          <a:p>
            <a:pPr algn="just"/>
            <a:r>
              <a:rPr lang="es-ES" sz="3600" dirty="0"/>
              <a:t>¡¡¡Una ley de Arquitectura!!!</a:t>
            </a:r>
          </a:p>
          <a:p>
            <a:pPr algn="just"/>
            <a:endParaRPr lang="es-ES" sz="3600" dirty="0"/>
          </a:p>
          <a:p>
            <a:pPr algn="just"/>
            <a:r>
              <a:rPr lang="es-ES" sz="3600" dirty="0"/>
              <a:t>No se cuantas veces ocurrirá y con qué frecuencia que a un colectivo profesional, o en este caso a una actividad concreta se le dedica una ley específica. Y si esto es un hecho excepcional, habrá que reconocer a tenor de las reacciones que, de momento, esta nueva ley está pasando totalmente desapercibida en el Colectivo Profesional.</a:t>
            </a:r>
          </a:p>
          <a:p>
            <a:pPr algn="just"/>
            <a:r>
              <a:rPr lang="es-ES" sz="3600" dirty="0"/>
              <a:t>No es difícil de entender esta reacción o actitud frente al anteproyecto de ley. La Profesión esta sumida en una crisis más de una década y esta se va agudizando y acrecentando cada año en un camino sin retorno. Este recorrido agónico se va acompañando anualmente con nueva legislación o modificación de la misma que complica y enmaraña la actividad profesional, por lo que la confianza del Colectivo Profesional hacia cualquier ley que afecta al mismo es </a:t>
            </a:r>
            <a:r>
              <a:rPr lang="es-ES" sz="3600" dirty="0" err="1"/>
              <a:t>practicamente</a:t>
            </a:r>
            <a:r>
              <a:rPr lang="es-ES" sz="3600" dirty="0"/>
              <a:t> nula</a:t>
            </a:r>
            <a:r>
              <a:rPr lang="es-ES" dirty="0"/>
              <a:t>.</a:t>
            </a:r>
          </a:p>
        </p:txBody>
      </p:sp>
      <p:sp>
        <p:nvSpPr>
          <p:cNvPr id="3" name="Marcador de texto 2">
            <a:extLst>
              <a:ext uri="{FF2B5EF4-FFF2-40B4-BE49-F238E27FC236}">
                <a16:creationId xmlns="" xmlns:a16="http://schemas.microsoft.com/office/drawing/2014/main" id="{E2D81295-89FA-4B91-9214-81A69B73B626}"/>
              </a:ext>
            </a:extLst>
          </p:cNvPr>
          <p:cNvSpPr>
            <a:spLocks noGrp="1"/>
          </p:cNvSpPr>
          <p:nvPr>
            <p:ph type="body" sz="half" idx="2"/>
          </p:nvPr>
        </p:nvSpPr>
        <p:spPr/>
        <p:txBody>
          <a:bodyPr/>
          <a:lstStyle/>
          <a:p>
            <a:endParaRPr lang="es-ES"/>
          </a:p>
        </p:txBody>
      </p:sp>
      <p:sp>
        <p:nvSpPr>
          <p:cNvPr id="4" name="Título 3">
            <a:extLst>
              <a:ext uri="{FF2B5EF4-FFF2-40B4-BE49-F238E27FC236}">
                <a16:creationId xmlns="" xmlns:a16="http://schemas.microsoft.com/office/drawing/2014/main" id="{F991BEAB-2C15-48BD-B036-96681FAAFB3E}"/>
              </a:ext>
            </a:extLst>
          </p:cNvPr>
          <p:cNvSpPr>
            <a:spLocks noGrp="1"/>
          </p:cNvSpPr>
          <p:nvPr>
            <p:ph type="title"/>
          </p:nvPr>
        </p:nvSpPr>
        <p:spPr/>
        <p:txBody>
          <a:bodyPr/>
          <a:lstStyle/>
          <a:p>
            <a:endParaRPr lang="es-ES"/>
          </a:p>
        </p:txBody>
      </p:sp>
      <p:pic>
        <p:nvPicPr>
          <p:cNvPr id="5" name="Imagen 4">
            <a:extLst>
              <a:ext uri="{FF2B5EF4-FFF2-40B4-BE49-F238E27FC236}">
                <a16:creationId xmlns="" xmlns:a16="http://schemas.microsoft.com/office/drawing/2014/main" id="{782446AC-6FA4-4D97-AEB1-D4B721929EC2}"/>
              </a:ext>
            </a:extLst>
          </p:cNvPr>
          <p:cNvPicPr>
            <a:picLocks noChangeAspect="1"/>
          </p:cNvPicPr>
          <p:nvPr/>
        </p:nvPicPr>
        <p:blipFill>
          <a:blip r:embed="rId2" cstate="print"/>
          <a:stretch>
            <a:fillRect/>
          </a:stretch>
        </p:blipFill>
        <p:spPr>
          <a:xfrm>
            <a:off x="926339" y="784450"/>
            <a:ext cx="2616961" cy="1368000"/>
          </a:xfrm>
          <a:prstGeom prst="rect">
            <a:avLst/>
          </a:prstGeom>
        </p:spPr>
      </p:pic>
    </p:spTree>
    <p:extLst>
      <p:ext uri="{BB962C8B-B14F-4D97-AF65-F5344CB8AC3E}">
        <p14:creationId xmlns:p14="http://schemas.microsoft.com/office/powerpoint/2010/main" val="328743261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 xmlns:a16="http://schemas.microsoft.com/office/drawing/2014/main" id="{C21FE070-1CC9-4256-A8CB-1D55944C9A53}"/>
              </a:ext>
            </a:extLst>
          </p:cNvPr>
          <p:cNvSpPr>
            <a:spLocks noGrp="1"/>
          </p:cNvSpPr>
          <p:nvPr>
            <p:ph idx="1"/>
          </p:nvPr>
        </p:nvSpPr>
        <p:spPr/>
        <p:txBody>
          <a:bodyPr>
            <a:normAutofit/>
          </a:bodyPr>
          <a:lstStyle/>
          <a:p>
            <a:pPr algn="just"/>
            <a:r>
              <a:rPr lang="es-ES" sz="1000" dirty="0"/>
              <a:t>Si además esta iniciativa legislativa parte del impulso del CSCAE… la experiencia reciente hace que a uno se le pongan todos los pelos de punta.</a:t>
            </a:r>
          </a:p>
          <a:p>
            <a:pPr algn="just"/>
            <a:r>
              <a:rPr lang="es-ES" sz="1000" dirty="0"/>
              <a:t>Durante el mandato del anterior presidente del CSCAE, tuvimos como mantra la excelencia de la nueva ley de contratos de las administraciones públicas, que dio para cubrir el cupo CSCAE un par de años en las asambleas… y ahora que ya lleva recorrido</a:t>
            </a:r>
          </a:p>
          <a:p>
            <a:pPr algn="just"/>
            <a:r>
              <a:rPr lang="es-ES" sz="1000" dirty="0"/>
              <a:t>y estamos sufriendo la ley, permitidme la expresión y pido disculpas por la misma, estamos sufriendo “</a:t>
            </a:r>
            <a:r>
              <a:rPr lang="es-ES" sz="1000" b="1" dirty="0"/>
              <a:t>una gran mierda</a:t>
            </a:r>
            <a:r>
              <a:rPr lang="es-ES" sz="1000" dirty="0"/>
              <a:t>” de ley para los prestadores de servicios profesionales de arquitectura.</a:t>
            </a:r>
          </a:p>
          <a:p>
            <a:r>
              <a:rPr lang="es-ES" sz="1000" dirty="0"/>
              <a:t>Ahora el CSCAE nos embarca en esta iniciativa que quiere contar con el “mayor consenso”… Pero… oiga… ¿alguien ha preguntado algo a los colegiados????</a:t>
            </a:r>
          </a:p>
          <a:p>
            <a:r>
              <a:rPr lang="es-ES" sz="1000" dirty="0"/>
              <a:t>¿Qué ley de arquitectura quieren los Profesionales?</a:t>
            </a:r>
          </a:p>
          <a:p>
            <a:r>
              <a:rPr lang="pt-BR" sz="1000" dirty="0"/>
              <a:t>¿</a:t>
            </a:r>
            <a:r>
              <a:rPr lang="pt-BR" sz="1000" dirty="0" err="1"/>
              <a:t>Esto</a:t>
            </a:r>
            <a:r>
              <a:rPr lang="pt-BR" sz="1000" dirty="0"/>
              <a:t> </a:t>
            </a:r>
            <a:r>
              <a:rPr lang="pt-BR" sz="1000" dirty="0" err="1"/>
              <a:t>va</a:t>
            </a:r>
            <a:r>
              <a:rPr lang="pt-BR" sz="1000" dirty="0"/>
              <a:t> de broma o de iluminados?</a:t>
            </a:r>
          </a:p>
          <a:p>
            <a:r>
              <a:rPr lang="es-ES" sz="1000" dirty="0"/>
              <a:t>Ni siquiera una carta personal del CSCAE a los colegiados….</a:t>
            </a:r>
          </a:p>
          <a:p>
            <a:r>
              <a:rPr lang="es-ES" sz="1000" dirty="0"/>
              <a:t>Que las organizaciones que representan al Colectivo Profesional cada vez representan menos al mismo y la participación en las mismas es cada vez mas irrelevante es constatable, pero es que con procesos como con el que se esta desarrollando esta ley, desde luego todo menos apego y confianza...</a:t>
            </a:r>
          </a:p>
          <a:p>
            <a:r>
              <a:rPr lang="es-ES" sz="1000" dirty="0"/>
              <a:t>Todo para el pueblo, pero sin el pueblo…..</a:t>
            </a:r>
          </a:p>
          <a:p>
            <a:endParaRPr lang="es-ES" dirty="0"/>
          </a:p>
        </p:txBody>
      </p:sp>
      <p:sp>
        <p:nvSpPr>
          <p:cNvPr id="3" name="Marcador de texto 2">
            <a:extLst>
              <a:ext uri="{FF2B5EF4-FFF2-40B4-BE49-F238E27FC236}">
                <a16:creationId xmlns="" xmlns:a16="http://schemas.microsoft.com/office/drawing/2014/main" id="{B9ABFCE4-3E14-47F6-A9C4-235972ADBFF3}"/>
              </a:ext>
            </a:extLst>
          </p:cNvPr>
          <p:cNvSpPr>
            <a:spLocks noGrp="1"/>
          </p:cNvSpPr>
          <p:nvPr>
            <p:ph type="body" sz="half" idx="2"/>
          </p:nvPr>
        </p:nvSpPr>
        <p:spPr/>
        <p:txBody>
          <a:bodyPr/>
          <a:lstStyle/>
          <a:p>
            <a:endParaRPr lang="es-ES"/>
          </a:p>
        </p:txBody>
      </p:sp>
      <p:sp>
        <p:nvSpPr>
          <p:cNvPr id="4" name="Título 3">
            <a:extLst>
              <a:ext uri="{FF2B5EF4-FFF2-40B4-BE49-F238E27FC236}">
                <a16:creationId xmlns="" xmlns:a16="http://schemas.microsoft.com/office/drawing/2014/main" id="{849A8C82-3A6B-4477-9F22-2BB5D989FA7F}"/>
              </a:ext>
            </a:extLst>
          </p:cNvPr>
          <p:cNvSpPr>
            <a:spLocks noGrp="1"/>
          </p:cNvSpPr>
          <p:nvPr>
            <p:ph type="title"/>
          </p:nvPr>
        </p:nvSpPr>
        <p:spPr/>
        <p:txBody>
          <a:bodyPr/>
          <a:lstStyle/>
          <a:p>
            <a:endParaRPr lang="es-ES"/>
          </a:p>
        </p:txBody>
      </p:sp>
    </p:spTree>
    <p:extLst>
      <p:ext uri="{BB962C8B-B14F-4D97-AF65-F5344CB8AC3E}">
        <p14:creationId xmlns:p14="http://schemas.microsoft.com/office/powerpoint/2010/main" val="375265976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2"/>
          <p:cNvSpPr txBox="1">
            <a:spLocks/>
          </p:cNvSpPr>
          <p:nvPr/>
        </p:nvSpPr>
        <p:spPr>
          <a:xfrm>
            <a:off x="281550" y="130304"/>
            <a:ext cx="6541828" cy="4654269"/>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buClr>
                <a:schemeClr val="tx1"/>
              </a:buClr>
            </a:pPr>
            <a:r>
              <a:rPr lang="es-ES" sz="2800" dirty="0">
                <a:solidFill>
                  <a:srgbClr val="000000"/>
                </a:solidFill>
              </a:rPr>
              <a:t>PROPUESTA DE LA JUNTA DE GOBIERNO PARA LA VENTA DE 1m2 DE LOCAL PROPIEDAD DEL COLEGIO, SITO EN </a:t>
            </a:r>
            <a:r>
              <a:rPr lang="es-ES" sz="2800" dirty="0">
                <a:solidFill>
                  <a:srgbClr val="800000"/>
                </a:solidFill>
              </a:rPr>
              <a:t>CALLE ANGUSTIAS</a:t>
            </a:r>
            <a:r>
              <a:rPr lang="es-ES" sz="2800" dirty="0">
                <a:solidFill>
                  <a:srgbClr val="000000"/>
                </a:solidFill>
              </a:rPr>
              <a:t>, 8 PARA LA INSTALACIÓN DE UN ASCENSOR EN EL EDIFICIO, MEDIANTE PROYECTO FIRMADO POR ARQUITECTO por PRECIO:</a:t>
            </a:r>
            <a:r>
              <a:rPr lang="es-ES" sz="2800" dirty="0">
                <a:solidFill>
                  <a:srgbClr val="800000"/>
                </a:solidFill>
              </a:rPr>
              <a:t>1,500€/M</a:t>
            </a:r>
            <a:r>
              <a:rPr lang="es-ES" sz="2800" baseline="30000" dirty="0">
                <a:solidFill>
                  <a:srgbClr val="800000"/>
                </a:solidFill>
              </a:rPr>
              <a:t>2</a:t>
            </a:r>
          </a:p>
          <a:p>
            <a:pPr algn="l">
              <a:buClr>
                <a:schemeClr val="tx1"/>
              </a:buClr>
            </a:pPr>
            <a:r>
              <a:rPr lang="es-ES" sz="2800" dirty="0">
                <a:solidFill>
                  <a:srgbClr val="000000"/>
                </a:solidFill>
              </a:rPr>
              <a:t/>
            </a:r>
            <a:br>
              <a:rPr lang="es-ES" sz="2800" dirty="0">
                <a:solidFill>
                  <a:srgbClr val="000000"/>
                </a:solidFill>
              </a:rPr>
            </a:br>
            <a:r>
              <a:rPr lang="es-ES" sz="2800" dirty="0">
                <a:solidFill>
                  <a:srgbClr val="000000"/>
                </a:solidFill>
              </a:rPr>
              <a:t/>
            </a:r>
            <a:br>
              <a:rPr lang="es-ES" sz="2800" dirty="0">
                <a:solidFill>
                  <a:srgbClr val="000000"/>
                </a:solidFill>
              </a:rPr>
            </a:br>
            <a:endParaRPr lang="es-ES" sz="2800" dirty="0">
              <a:solidFill>
                <a:srgbClr val="000000"/>
              </a:solidFill>
              <a:latin typeface="+mn-lt"/>
            </a:endParaRPr>
          </a:p>
        </p:txBody>
      </p:sp>
      <p:pic>
        <p:nvPicPr>
          <p:cNvPr id="12" name="Imagen 11"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13" name="Imagen 12"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14" name="Marcador de texto 2"/>
          <p:cNvSpPr>
            <a:spLocks noGrp="1"/>
          </p:cNvSpPr>
          <p:nvPr>
            <p:ph type="body" sz="half" idx="2"/>
          </p:nvPr>
        </p:nvSpPr>
        <p:spPr>
          <a:xfrm>
            <a:off x="7004050" y="1144643"/>
            <a:ext cx="1981200" cy="4218816"/>
          </a:xfrm>
        </p:spPr>
        <p:txBody>
          <a:bodyPr>
            <a:normAutofit/>
          </a:bodyPr>
          <a:lstStyle/>
          <a:p>
            <a:pPr algn="r"/>
            <a:r>
              <a:rPr lang="es-ES" sz="1200" b="1" dirty="0">
                <a:solidFill>
                  <a:schemeClr val="bg1"/>
                </a:solidFill>
                <a:latin typeface="+mj-lt"/>
              </a:rPr>
              <a:t>1.ACTA ANTERIOR</a:t>
            </a:r>
          </a:p>
          <a:p>
            <a:pPr algn="r"/>
            <a:endParaRPr lang="es-ES" sz="1200" b="1" dirty="0">
              <a:solidFill>
                <a:srgbClr val="000000"/>
              </a:solidFill>
              <a:latin typeface="+mj-lt"/>
            </a:endParaRPr>
          </a:p>
          <a:p>
            <a:pPr algn="r"/>
            <a:r>
              <a:rPr lang="es-ES" sz="1200" b="1" dirty="0">
                <a:solidFill>
                  <a:schemeClr val="bg1"/>
                </a:solidFill>
                <a:latin typeface="+mj-lt"/>
              </a:rPr>
              <a:t>2.MEMORIA GESTIÓN</a:t>
            </a:r>
          </a:p>
          <a:p>
            <a:pPr algn="r"/>
            <a:endParaRPr lang="es-ES" sz="1200" b="1" dirty="0"/>
          </a:p>
          <a:p>
            <a:pPr algn="r"/>
            <a:r>
              <a:rPr lang="es-ES" sz="1200" b="1" dirty="0">
                <a:solidFill>
                  <a:schemeClr val="bg1"/>
                </a:solidFill>
                <a:latin typeface="+mj-lt"/>
              </a:rPr>
              <a:t>3.CUENTAS Y GASTOS    2019</a:t>
            </a:r>
          </a:p>
          <a:p>
            <a:pPr algn="r"/>
            <a:endParaRPr lang="es-ES" sz="1200" b="1" dirty="0">
              <a:solidFill>
                <a:schemeClr val="tx1"/>
              </a:solidFill>
              <a:latin typeface="+mj-lt"/>
            </a:endParaRPr>
          </a:p>
          <a:p>
            <a:pPr algn="r"/>
            <a:r>
              <a:rPr lang="es-ES" sz="1200" b="1" dirty="0">
                <a:solidFill>
                  <a:schemeClr val="bg1"/>
                </a:solidFill>
                <a:latin typeface="+mj-lt"/>
              </a:rPr>
              <a:t>4.PROPUESTAS COLEGIALES</a:t>
            </a:r>
          </a:p>
          <a:p>
            <a:pPr algn="r"/>
            <a:endParaRPr lang="es-ES" sz="1200" b="1" dirty="0">
              <a:solidFill>
                <a:schemeClr val="bg1"/>
              </a:solidFill>
              <a:latin typeface="+mj-lt"/>
            </a:endParaRPr>
          </a:p>
          <a:p>
            <a:pPr algn="r"/>
            <a:r>
              <a:rPr lang="es-ES" sz="1200" b="1" dirty="0">
                <a:solidFill>
                  <a:schemeClr val="tx1"/>
                </a:solidFill>
                <a:latin typeface="+mj-lt"/>
              </a:rPr>
              <a:t>5. VENTA 1M</a:t>
            </a:r>
            <a:r>
              <a:rPr lang="es-ES" sz="1200" b="1" baseline="30000" dirty="0">
                <a:solidFill>
                  <a:schemeClr val="tx1"/>
                </a:solidFill>
                <a:latin typeface="+mj-lt"/>
              </a:rPr>
              <a:t>2</a:t>
            </a:r>
            <a:r>
              <a:rPr lang="es-ES" sz="1200" b="1" dirty="0">
                <a:solidFill>
                  <a:schemeClr val="tx1"/>
                </a:solidFill>
                <a:latin typeface="+mj-lt"/>
              </a:rPr>
              <a:t> LOCAL</a:t>
            </a:r>
          </a:p>
          <a:p>
            <a:pPr algn="r"/>
            <a:endParaRPr lang="es-ES" sz="1200" b="1" dirty="0">
              <a:latin typeface="+mj-lt"/>
            </a:endParaRPr>
          </a:p>
          <a:p>
            <a:pPr algn="r"/>
            <a:r>
              <a:rPr lang="es-ES" sz="1200" b="1" dirty="0">
                <a:latin typeface="+mj-lt"/>
              </a:rPr>
              <a:t>5. RUEGOS Y PREGUNTAS</a:t>
            </a:r>
          </a:p>
        </p:txBody>
      </p:sp>
    </p:spTree>
    <p:extLst>
      <p:ext uri="{BB962C8B-B14F-4D97-AF65-F5344CB8AC3E}">
        <p14:creationId xmlns:p14="http://schemas.microsoft.com/office/powerpoint/2010/main" val="27500346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3"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p>
          <a:p>
            <a:pPr algn="l"/>
            <a:r>
              <a:rPr lang="es-ES" sz="2000" dirty="0">
                <a:solidFill>
                  <a:srgbClr val="000000"/>
                </a:solidFill>
                <a:latin typeface="Franklin Gothic Book"/>
                <a:cs typeface="Franklin Gothic Book"/>
              </a:rPr>
              <a:t>COVID-19_CONDICIONES PROFESIONALES</a:t>
            </a:r>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sp>
        <p:nvSpPr>
          <p:cNvPr id="21" name="Marcador de contenido 1">
            <a:extLst>
              <a:ext uri="{FF2B5EF4-FFF2-40B4-BE49-F238E27FC236}">
                <a16:creationId xmlns="" xmlns:a16="http://schemas.microsoft.com/office/drawing/2014/main" id="{3369905D-61E7-4F5B-97B9-C4A847AAAA01}"/>
              </a:ext>
            </a:extLst>
          </p:cNvPr>
          <p:cNvSpPr>
            <a:spLocks noGrp="1"/>
          </p:cNvSpPr>
          <p:nvPr>
            <p:ph idx="1"/>
          </p:nvPr>
        </p:nvSpPr>
        <p:spPr>
          <a:xfrm>
            <a:off x="281550" y="1119758"/>
            <a:ext cx="2973817" cy="5252283"/>
          </a:xfrm>
        </p:spPr>
        <p:txBody>
          <a:bodyPr>
            <a:noAutofit/>
          </a:bodyPr>
          <a:lstStyle/>
          <a:p>
            <a:pPr marL="45720" indent="0">
              <a:buNone/>
            </a:pPr>
            <a:endParaRPr lang="es-ES" sz="900" dirty="0">
              <a:latin typeface="Franklin Gothic Book"/>
              <a:cs typeface="Franklin Gothic Book"/>
            </a:endParaRPr>
          </a:p>
          <a:p>
            <a:pPr marL="45720" indent="0">
              <a:buNone/>
            </a:pPr>
            <a:endParaRPr lang="es-ES" sz="900" i="1" dirty="0">
              <a:latin typeface="Franklin Gothic Book"/>
              <a:cs typeface="Franklin Gothic Book"/>
            </a:endParaRPr>
          </a:p>
          <a:p>
            <a:pPr marL="45720" indent="0">
              <a:buNone/>
            </a:pPr>
            <a:r>
              <a:rPr lang="es-ES" sz="2000" dirty="0">
                <a:solidFill>
                  <a:srgbClr val="FF0000"/>
                </a:solidFill>
                <a:latin typeface="Franklin Gothic Book"/>
                <a:cs typeface="Franklin Gothic Book"/>
              </a:rPr>
              <a:t>6/04/2020</a:t>
            </a:r>
            <a:r>
              <a:rPr lang="es-ES" sz="2000" dirty="0">
                <a:latin typeface="Franklin Gothic Book"/>
                <a:cs typeface="Franklin Gothic Book"/>
              </a:rPr>
              <a:t> Asesoría Jurídica: "Nota sobre la incidencia de la suspensión de plazos administrativos en los procedimientos de licencias de obras de edificación en el estado de alarma</a:t>
            </a:r>
          </a:p>
        </p:txBody>
      </p:sp>
      <p:pic>
        <p:nvPicPr>
          <p:cNvPr id="24" name="Imagen 23" descr="Imagen que contiene edificio&#10;&#10;Descripción generada automáticamente">
            <a:extLst>
              <a:ext uri="{FF2B5EF4-FFF2-40B4-BE49-F238E27FC236}">
                <a16:creationId xmlns="" xmlns:a16="http://schemas.microsoft.com/office/drawing/2014/main" id="{A9961A34-07A8-4AC7-ADE8-C284299D7D52}"/>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309503" y="1138303"/>
            <a:ext cx="3513875" cy="1836000"/>
          </a:xfrm>
          <a:prstGeom prst="rect">
            <a:avLst/>
          </a:prstGeom>
        </p:spPr>
      </p:pic>
      <p:pic>
        <p:nvPicPr>
          <p:cNvPr id="25" name="Imagen 24">
            <a:extLst>
              <a:ext uri="{FF2B5EF4-FFF2-40B4-BE49-F238E27FC236}">
                <a16:creationId xmlns="" xmlns:a16="http://schemas.microsoft.com/office/drawing/2014/main" id="{5E39BA36-0EE4-48DA-962D-F36E086237B2}"/>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309502" y="3098702"/>
            <a:ext cx="3513875" cy="1837147"/>
          </a:xfrm>
          <a:prstGeom prst="rect">
            <a:avLst/>
          </a:prstGeom>
        </p:spPr>
      </p:pic>
    </p:spTree>
    <p:extLst>
      <p:ext uri="{BB962C8B-B14F-4D97-AF65-F5344CB8AC3E}">
        <p14:creationId xmlns:p14="http://schemas.microsoft.com/office/powerpoint/2010/main" val="161252223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2"/>
          <p:cNvSpPr txBox="1">
            <a:spLocks/>
          </p:cNvSpPr>
          <p:nvPr/>
        </p:nvSpPr>
        <p:spPr>
          <a:xfrm>
            <a:off x="281550" y="130304"/>
            <a:ext cx="6541828" cy="4654269"/>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buClr>
                <a:schemeClr val="tx1"/>
              </a:buClr>
            </a:pPr>
            <a:r>
              <a:rPr lang="es-ES" sz="3200" dirty="0">
                <a:solidFill>
                  <a:srgbClr val="000000"/>
                </a:solidFill>
              </a:rPr>
              <a:t>Ruegos, Preguntas y Proposiciones.</a:t>
            </a:r>
          </a:p>
          <a:p>
            <a:pPr algn="l">
              <a:buClr>
                <a:schemeClr val="tx1"/>
              </a:buClr>
            </a:pPr>
            <a:r>
              <a:rPr lang="es-ES" sz="3200" dirty="0">
                <a:solidFill>
                  <a:srgbClr val="000000"/>
                </a:solidFill>
              </a:rPr>
              <a:t/>
            </a:r>
            <a:br>
              <a:rPr lang="es-ES" sz="3200" dirty="0">
                <a:solidFill>
                  <a:srgbClr val="000000"/>
                </a:solidFill>
              </a:rPr>
            </a:br>
            <a:r>
              <a:rPr lang="es-ES" sz="2800" dirty="0">
                <a:solidFill>
                  <a:srgbClr val="000000"/>
                </a:solidFill>
              </a:rPr>
              <a:t/>
            </a:r>
            <a:br>
              <a:rPr lang="es-ES" sz="2800" dirty="0">
                <a:solidFill>
                  <a:srgbClr val="000000"/>
                </a:solidFill>
              </a:rPr>
            </a:br>
            <a:endParaRPr lang="es-ES" sz="2800" dirty="0">
              <a:solidFill>
                <a:srgbClr val="000000"/>
              </a:solidFill>
              <a:latin typeface="+mn-lt"/>
            </a:endParaRPr>
          </a:p>
        </p:txBody>
      </p:sp>
      <p:pic>
        <p:nvPicPr>
          <p:cNvPr id="12" name="Imagen 11"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13" name="Imagen 12"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14" name="Marcador de texto 2"/>
          <p:cNvSpPr>
            <a:spLocks noGrp="1"/>
          </p:cNvSpPr>
          <p:nvPr>
            <p:ph type="body" sz="half" idx="2"/>
          </p:nvPr>
        </p:nvSpPr>
        <p:spPr>
          <a:xfrm>
            <a:off x="7004050" y="1144643"/>
            <a:ext cx="1981200" cy="4218816"/>
          </a:xfrm>
        </p:spPr>
        <p:txBody>
          <a:bodyPr>
            <a:normAutofit/>
          </a:bodyPr>
          <a:lstStyle/>
          <a:p>
            <a:pPr algn="r"/>
            <a:r>
              <a:rPr lang="es-ES" sz="1200" b="1" dirty="0">
                <a:solidFill>
                  <a:schemeClr val="bg1"/>
                </a:solidFill>
                <a:latin typeface="+mj-lt"/>
              </a:rPr>
              <a:t>1.ACTA ANTERIOR</a:t>
            </a:r>
          </a:p>
          <a:p>
            <a:pPr algn="r"/>
            <a:endParaRPr lang="es-ES" sz="1200" b="1" dirty="0">
              <a:solidFill>
                <a:srgbClr val="000000"/>
              </a:solidFill>
              <a:latin typeface="+mj-lt"/>
            </a:endParaRPr>
          </a:p>
          <a:p>
            <a:pPr algn="r"/>
            <a:r>
              <a:rPr lang="es-ES" sz="1200" b="1" dirty="0">
                <a:solidFill>
                  <a:schemeClr val="bg1"/>
                </a:solidFill>
                <a:latin typeface="+mj-lt"/>
              </a:rPr>
              <a:t>2.MEMORIA GESTIÓN</a:t>
            </a:r>
          </a:p>
          <a:p>
            <a:pPr algn="r"/>
            <a:endParaRPr lang="es-ES" sz="1200" b="1" dirty="0"/>
          </a:p>
          <a:p>
            <a:pPr algn="r"/>
            <a:r>
              <a:rPr lang="es-ES" sz="1200" b="1" dirty="0">
                <a:solidFill>
                  <a:schemeClr val="bg1"/>
                </a:solidFill>
                <a:latin typeface="+mj-lt"/>
              </a:rPr>
              <a:t>3.CUENTAS Y GASTOS    2019</a:t>
            </a:r>
          </a:p>
          <a:p>
            <a:pPr algn="r"/>
            <a:endParaRPr lang="es-ES" sz="1200" b="1" dirty="0">
              <a:solidFill>
                <a:schemeClr val="tx1"/>
              </a:solidFill>
              <a:latin typeface="+mj-lt"/>
            </a:endParaRPr>
          </a:p>
          <a:p>
            <a:pPr algn="r"/>
            <a:r>
              <a:rPr lang="es-ES" sz="1200" b="1" dirty="0">
                <a:solidFill>
                  <a:schemeClr val="bg1"/>
                </a:solidFill>
                <a:latin typeface="+mj-lt"/>
              </a:rPr>
              <a:t>4.PROPUESTAS COLEGIALES</a:t>
            </a:r>
          </a:p>
          <a:p>
            <a:pPr algn="r"/>
            <a:endParaRPr lang="es-ES" sz="1200" b="1" dirty="0">
              <a:latin typeface="+mj-lt"/>
            </a:endParaRPr>
          </a:p>
          <a:p>
            <a:pPr algn="r"/>
            <a:r>
              <a:rPr lang="es-ES" sz="1200" b="1" dirty="0">
                <a:latin typeface="+mj-lt"/>
              </a:rPr>
              <a:t>5. VENTA 1M</a:t>
            </a:r>
            <a:r>
              <a:rPr lang="es-ES" sz="1200" b="1" baseline="30000" dirty="0">
                <a:latin typeface="+mj-lt"/>
              </a:rPr>
              <a:t>2</a:t>
            </a:r>
            <a:r>
              <a:rPr lang="es-ES" sz="1200" b="1" dirty="0">
                <a:latin typeface="+mj-lt"/>
              </a:rPr>
              <a:t> LOCAL</a:t>
            </a:r>
          </a:p>
          <a:p>
            <a:pPr algn="r"/>
            <a:endParaRPr lang="es-ES" sz="1200" b="1" dirty="0">
              <a:latin typeface="+mj-lt"/>
            </a:endParaRPr>
          </a:p>
          <a:p>
            <a:pPr algn="r"/>
            <a:r>
              <a:rPr lang="es-ES" sz="1200" b="1" dirty="0">
                <a:solidFill>
                  <a:srgbClr val="000000"/>
                </a:solidFill>
                <a:latin typeface="+mj-lt"/>
              </a:rPr>
              <a:t>5. RUEGOS Y PREGUNTAS</a:t>
            </a:r>
          </a:p>
        </p:txBody>
      </p:sp>
    </p:spTree>
    <p:extLst>
      <p:ext uri="{BB962C8B-B14F-4D97-AF65-F5344CB8AC3E}">
        <p14:creationId xmlns:p14="http://schemas.microsoft.com/office/powerpoint/2010/main" val="239142989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298451" y="119886"/>
            <a:ext cx="6324600" cy="1371600"/>
          </a:xfrm>
        </p:spPr>
        <p:txBody>
          <a:bodyPr anchor="t"/>
          <a:lstStyle/>
          <a:p>
            <a:pPr algn="l"/>
            <a:r>
              <a:rPr lang="es-ES" sz="3200" dirty="0"/>
              <a:t>ASAMBLEA GENERAL ORDINARIA</a:t>
            </a:r>
            <a:br>
              <a:rPr lang="es-ES" sz="3200" dirty="0"/>
            </a:br>
            <a:r>
              <a:rPr lang="es-ES" sz="4000" dirty="0"/>
              <a:t/>
            </a:r>
            <a:br>
              <a:rPr lang="es-ES" sz="4000" dirty="0"/>
            </a:br>
            <a:r>
              <a:rPr lang="es-ES" sz="2400" dirty="0"/>
              <a:t>FIN.</a:t>
            </a:r>
          </a:p>
        </p:txBody>
      </p:sp>
      <p:pic>
        <p:nvPicPr>
          <p:cNvPr id="8" name="Imagen 7"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9" name="Imagen 8"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Tree>
    <p:extLst>
      <p:ext uri="{BB962C8B-B14F-4D97-AF65-F5344CB8AC3E}">
        <p14:creationId xmlns:p14="http://schemas.microsoft.com/office/powerpoint/2010/main" val="4007500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3"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3200" dirty="0">
                <a:solidFill>
                  <a:srgbClr val="000000"/>
                </a:solidFill>
              </a:rPr>
              <a:t>ESTADO DE LA PROFESIÓN:</a:t>
            </a:r>
          </a:p>
          <a:p>
            <a:pPr algn="l"/>
            <a:r>
              <a:rPr lang="es-ES" sz="2000" dirty="0">
                <a:solidFill>
                  <a:srgbClr val="000000"/>
                </a:solidFill>
                <a:latin typeface="Franklin Gothic Book"/>
                <a:cs typeface="Franklin Gothic Book"/>
              </a:rPr>
              <a:t>COVID-19_COBERTURA SOCIAL MUTUALISTAS</a:t>
            </a:r>
            <a:r>
              <a:rPr lang="es-ES" sz="3200" dirty="0">
                <a:solidFill>
                  <a:srgbClr val="000000"/>
                </a:solidFill>
              </a:rPr>
              <a:t/>
            </a:r>
            <a:br>
              <a:rPr lang="es-ES" sz="3200" dirty="0">
                <a:solidFill>
                  <a:srgbClr val="000000"/>
                </a:solidFill>
              </a:rPr>
            </a:br>
            <a:r>
              <a:rPr lang="es-ES" sz="4000" dirty="0">
                <a:solidFill>
                  <a:srgbClr val="000000"/>
                </a:solidFill>
              </a:rPr>
              <a:t/>
            </a:r>
            <a:br>
              <a:rPr lang="es-ES" sz="4000" dirty="0">
                <a:solidFill>
                  <a:srgbClr val="000000"/>
                </a:solidFill>
              </a:rPr>
            </a:br>
            <a:endParaRPr lang="es-ES" sz="2400" dirty="0">
              <a:solidFill>
                <a:srgbClr val="000000"/>
              </a:solidFill>
              <a:latin typeface="+mn-lt"/>
            </a:endParaRPr>
          </a:p>
        </p:txBody>
      </p:sp>
      <p:sp>
        <p:nvSpPr>
          <p:cNvPr id="22" name="Marcador de contenido 1">
            <a:extLst>
              <a:ext uri="{FF2B5EF4-FFF2-40B4-BE49-F238E27FC236}">
                <a16:creationId xmlns="" xmlns:a16="http://schemas.microsoft.com/office/drawing/2014/main" id="{3369905D-61E7-4F5B-97B9-C4A847AAAA01}"/>
              </a:ext>
            </a:extLst>
          </p:cNvPr>
          <p:cNvSpPr txBox="1">
            <a:spLocks/>
          </p:cNvSpPr>
          <p:nvPr/>
        </p:nvSpPr>
        <p:spPr>
          <a:xfrm>
            <a:off x="390145" y="1119758"/>
            <a:ext cx="6433234" cy="3871498"/>
          </a:xfrm>
          <a:prstGeom prst="rect">
            <a:avLst/>
          </a:prstGeom>
        </p:spPr>
        <p:txBody>
          <a:bodyPr vert="horz" lIns="91440" tIns="45720" rIns="91440" bIns="45720" rtlCol="0">
            <a:noAutofit/>
          </a:bodyPr>
          <a:lstStyle>
            <a:lvl1pPr marL="274320" indent="-228600" algn="l" defTabSz="914400" rtl="0" eaLnBrk="1" latinLnBrk="0" hangingPunct="1">
              <a:spcBef>
                <a:spcPct val="20000"/>
              </a:spcBef>
              <a:buClr>
                <a:schemeClr val="accent1"/>
              </a:buClr>
              <a:buFont typeface="Wingdings 2" pitchFamily="18" charset="2"/>
              <a:buChar char=""/>
              <a:defRPr sz="32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2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24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20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20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20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20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20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2000" kern="1200">
                <a:solidFill>
                  <a:schemeClr val="tx2"/>
                </a:solidFill>
                <a:latin typeface="+mn-lt"/>
                <a:ea typeface="+mn-ea"/>
                <a:cs typeface="+mn-cs"/>
              </a:defRPr>
            </a:lvl9pPr>
          </a:lstStyle>
          <a:p>
            <a:pPr marL="45720" indent="0">
              <a:buNone/>
            </a:pPr>
            <a:endParaRPr lang="es-ES" sz="1600" dirty="0">
              <a:latin typeface="Franklin Gothic Book"/>
              <a:cs typeface="Franklin Gothic Book"/>
            </a:endParaRPr>
          </a:p>
          <a:p>
            <a:pPr marL="45720" indent="0">
              <a:buNone/>
            </a:pPr>
            <a:endParaRPr lang="es-ES" sz="900" dirty="0">
              <a:latin typeface="Franklin Gothic Book"/>
              <a:cs typeface="Franklin Gothic Book"/>
            </a:endParaRPr>
          </a:p>
        </p:txBody>
      </p:sp>
      <p:pic>
        <p:nvPicPr>
          <p:cNvPr id="11" name="Imagen 10">
            <a:extLst>
              <a:ext uri="{FF2B5EF4-FFF2-40B4-BE49-F238E27FC236}">
                <a16:creationId xmlns="" xmlns:a16="http://schemas.microsoft.com/office/drawing/2014/main" id="{69BAD6D8-11A3-4BAB-9595-94543491CABC}"/>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919574" y="1091588"/>
            <a:ext cx="2156216" cy="3871498"/>
          </a:xfrm>
          <a:prstGeom prst="rect">
            <a:avLst/>
          </a:prstGeom>
        </p:spPr>
      </p:pic>
    </p:spTree>
    <p:extLst>
      <p:ext uri="{BB962C8B-B14F-4D97-AF65-F5344CB8AC3E}">
        <p14:creationId xmlns:p14="http://schemas.microsoft.com/office/powerpoint/2010/main" val="7151033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adrícula">
  <a:themeElements>
    <a:clrScheme name="Escala de grise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uadrícula">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Cuadrícula">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Cuadrícula.thmx</Template>
  <TotalTime>2355</TotalTime>
  <Words>8047</Words>
  <Application>Microsoft Macintosh PowerPoint</Application>
  <PresentationFormat>Presentación en pantalla (16:9)</PresentationFormat>
  <Paragraphs>1259</Paragraphs>
  <Slides>81</Slides>
  <Notes>42</Notes>
  <HiddenSlides>0</HiddenSlides>
  <MMClips>0</MMClips>
  <ScaleCrop>false</ScaleCrop>
  <HeadingPairs>
    <vt:vector size="4" baseType="variant">
      <vt:variant>
        <vt:lpstr>Tema</vt:lpstr>
      </vt:variant>
      <vt:variant>
        <vt:i4>1</vt:i4>
      </vt:variant>
      <vt:variant>
        <vt:lpstr>Títulos de diapositiva</vt:lpstr>
      </vt:variant>
      <vt:variant>
        <vt:i4>81</vt:i4>
      </vt:variant>
    </vt:vector>
  </HeadingPairs>
  <TitlesOfParts>
    <vt:vector size="82" baseType="lpstr">
      <vt:lpstr>Cuadrícula</vt:lpstr>
      <vt:lpstr>ASAMBLEA GENERAL ORDINARIA  30 DE JULIO 2020</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ASAMBLEA GENERAL ORDINARIA  FIN.</vt:lpstr>
    </vt:vector>
  </TitlesOfParts>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ASAMBLEA GENERAL ORDINARIA  JULIO 2020</dc:title>
  <dc:creator>Arturo García</dc:creator>
  <cp:lastModifiedBy>Arturo García</cp:lastModifiedBy>
  <cp:revision>130</cp:revision>
  <dcterms:created xsi:type="dcterms:W3CDTF">2020-07-11T06:00:18Z</dcterms:created>
  <dcterms:modified xsi:type="dcterms:W3CDTF">2020-07-30T14:39:43Z</dcterms:modified>
</cp:coreProperties>
</file>